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image" Target="../media/image-14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86697" y="1275736"/>
            <a:ext cx="3502742" cy="22786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славяне защищали свои земли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в мир славянской защиты, дозоров и крепких поселений.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486697" y="4011560"/>
            <a:ext cx="3038168" cy="5235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2008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" y="0"/>
            <a:ext cx="4666288" cy="51545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67300" y="728250"/>
            <a:ext cx="3624749" cy="36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Славяне: где они жили и почему выбирали эти места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Славяне расселялись между Днепром, Вислой и Дунаем, выбирая берега рек, леса и плодородные земли. Здесь было проще добывать пищу, строить дома и защищаться от опасности, не теряя времени зря, как бывает в сказке, но по-настоящему.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землю приходилось защищать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95300" y="1935896"/>
            <a:ext cx="3743496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Запасы привлекали врагов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селениях хранили зерно, скот, рыбу и другие припасы на зиму. Для соседей и кочевников это было богатством, которое хотелось забрать быстро и без лишнего шума.
</a:t>
            </a:r>
            <a:endParaRPr lang="en-US" sz="1050" dirty="0"/>
          </a:p>
        </p:txBody>
      </p:sp>
      <p:sp>
        <p:nvSpPr>
          <p:cNvPr id="11" name="Text 3"/>
          <p:cNvSpPr txBox="1"/>
          <p:nvPr/>
        </p:nvSpPr>
        <p:spPr>
          <a:xfrm>
            <a:off x="4763422" y="1935896"/>
            <a:ext cx="3743496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приходила внезапно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Набег мог начаться неожиданно, когда люди работали или отдыхали. Поэтому славянам приходилось следить за окрестностями почти каждый день и быть готовыми действовать сразу.
</a:t>
            </a:r>
            <a:endParaRPr lang="en-US" sz="1050" dirty="0"/>
          </a:p>
        </p:txBody>
      </p:sp>
      <p:sp>
        <p:nvSpPr>
          <p:cNvPr id="12" name="Text 4"/>
          <p:cNvSpPr txBox="1"/>
          <p:nvPr/>
        </p:nvSpPr>
        <p:spPr>
          <a:xfrm>
            <a:off x="490876" y="3533208"/>
            <a:ext cx="3743496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Соседи могли напасть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Угроза исходила не только от кочевников, но и от грабителей, а иногда и от соседних племён. Мирное утро могло быстро превратиться в тревожный день.
</a:t>
            </a:r>
            <a:endParaRPr lang="en-US" sz="1050" dirty="0"/>
          </a:p>
        </p:txBody>
      </p:sp>
      <p:sp>
        <p:nvSpPr>
          <p:cNvPr id="13" name="Text 5"/>
          <p:cNvSpPr txBox="1"/>
          <p:nvPr/>
        </p:nvSpPr>
        <p:spPr>
          <a:xfrm>
            <a:off x="4763422" y="3533208"/>
            <a:ext cx="3743496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Нужна была постоянная готовность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 потерять дом и урожай, жители держали оружие под рукой, укрепляли поселения и заранее договаривались, кто и что делает при тревоге.
</a:t>
            </a:r>
            <a:endParaRPr lang="en-US" sz="10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3063" y="3109167"/>
            <a:ext cx="2612316" cy="143116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Деревня как маленькая крепость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495301" y="1799260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Удачное место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Поселение часто ставили на холме, у реки или среди леса и болот. Такое место помогало раньше заметить врага и затрудняло его быстрое приближение.
</a:t>
            </a:r>
            <a:endParaRPr lang="en-US" sz="1050" dirty="0"/>
          </a:p>
        </p:txBody>
      </p:sp>
      <p:sp>
        <p:nvSpPr>
          <p:cNvPr id="12" name="Text 3"/>
          <p:cNvSpPr txBox="1"/>
          <p:nvPr/>
        </p:nvSpPr>
        <p:spPr>
          <a:xfrm>
            <a:off x="3352801" y="1799260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Частокол вокруг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Вокруг деревни строили высокий частокол из брёвен. Он мешал нападавшим ворваться сразу и давал жителям время собраться и приготовиться к защите.
</a:t>
            </a:r>
            <a:endParaRPr lang="en-US" sz="1050" dirty="0"/>
          </a:p>
        </p:txBody>
      </p:sp>
      <p:sp>
        <p:nvSpPr>
          <p:cNvPr id="13" name="Text 4"/>
          <p:cNvSpPr txBox="1"/>
          <p:nvPr/>
        </p:nvSpPr>
        <p:spPr>
          <a:xfrm>
            <a:off x="6191251" y="1799260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Земляной вал и ров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Дополнительную преграду создавали вал и ров. Они замедляли врага, а значит, у защитников появлялось больше времени, чтобы занять удобные места.
</a:t>
            </a:r>
            <a:endParaRPr lang="en-US" sz="1050" dirty="0"/>
          </a:p>
        </p:txBody>
      </p:sp>
      <p:sp>
        <p:nvSpPr>
          <p:cNvPr id="14" name="Text 5"/>
          <p:cNvSpPr txBox="1"/>
          <p:nvPr/>
        </p:nvSpPr>
        <p:spPr>
          <a:xfrm>
            <a:off x="497452" y="3396572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рядом друг с другом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Избы ставили близко, чтобы люди быстро помогали соседям и не теряли время на долгие перебежки. В трудный момент это было очень важно.
</a:t>
            </a:r>
            <a:endParaRPr lang="en-US" sz="1050" dirty="0"/>
          </a:p>
        </p:txBody>
      </p:sp>
      <p:sp>
        <p:nvSpPr>
          <p:cNvPr id="15" name="Text 6"/>
          <p:cNvSpPr txBox="1"/>
          <p:nvPr/>
        </p:nvSpPr>
        <p:spPr>
          <a:xfrm>
            <a:off x="3335902" y="3396572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Сторожевое место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заметной точке держали наблюдателя, который первым видел опасность. Он должен был не зевать, а смотреть внимательно, как настоящий дозорный, только без кофе.
</a:t>
            </a:r>
            <a:endParaRPr lang="en-US" sz="10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491" y="1890150"/>
            <a:ext cx="7550407" cy="2548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1561" y="265584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жители готовились к опасности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действий в славянском поселении при появлении врага.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защищал поселение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757912" y="1956217"/>
            <a:ext cx="2966294" cy="80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Дружина князя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Главной боевой силой была дружина — воины, служившие князю. Они лучше других владели оружием и первыми выходили навстречу опасности у стен поселения.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5082107" y="1956217"/>
            <a:ext cx="2966294" cy="80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стен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Мужчины из общины стояли у ворот, на валу и рядом с частоколом. Их задача была не пропустить врага и удержать оборону как можно дольше.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757912" y="3642610"/>
            <a:ext cx="2966294" cy="80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подростков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Старшие подростки помогали передавать сигналы, носить воду и следить за запасами. Так они учились ответственности и понимали, что защитник должен быть внимательным.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5082107" y="3642610"/>
            <a:ext cx="2966294" cy="80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женщин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Женщины прятали детей, помогали переносить нужные вещи и следили за хозяйством. В минуту опасности важным становилось не только оружие, но и забота.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4407" y="1496961"/>
            <a:ext cx="2609628" cy="30435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Оружие славянских защитников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681575" y="1883552"/>
            <a:ext cx="2416500" cy="9962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Копьё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Копьё было удобным и простым оружием. Им можно было держать врага на расстоянии, не подпуская слишком близко к щиту и телу защитника.
</a:t>
            </a:r>
            <a:endParaRPr lang="en-US" sz="1050" dirty="0"/>
          </a:p>
        </p:txBody>
      </p:sp>
      <p:sp>
        <p:nvSpPr>
          <p:cNvPr id="12" name="Text 3"/>
          <p:cNvSpPr txBox="1"/>
          <p:nvPr/>
        </p:nvSpPr>
        <p:spPr>
          <a:xfrm>
            <a:off x="3439788" y="1883552"/>
            <a:ext cx="2416500" cy="9962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Щит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Щит прикрывал воина от стрел и ударов. Он был особенно полезен, когда нужно было стоять рядом с другими защитниками и не отступать.
</a:t>
            </a:r>
            <a:endParaRPr lang="en-US" sz="1050" dirty="0"/>
          </a:p>
        </p:txBody>
      </p:sp>
      <p:sp>
        <p:nvSpPr>
          <p:cNvPr id="13" name="Text 4"/>
          <p:cNvSpPr txBox="1"/>
          <p:nvPr/>
        </p:nvSpPr>
        <p:spPr>
          <a:xfrm>
            <a:off x="683651" y="3365912"/>
            <a:ext cx="2416500" cy="9962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Лук и стрелы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Лук позволял бить по противнику издалека. Это помогало защищать вал и ворота, пока враг ещё не успел подойти слишком близко.
</a:t>
            </a:r>
            <a:endParaRPr lang="en-US" sz="1050" dirty="0"/>
          </a:p>
        </p:txBody>
      </p:sp>
      <p:sp>
        <p:nvSpPr>
          <p:cNvPr id="14" name="Text 5"/>
          <p:cNvSpPr txBox="1"/>
          <p:nvPr/>
        </p:nvSpPr>
        <p:spPr>
          <a:xfrm>
            <a:off x="3423476" y="3365912"/>
            <a:ext cx="2416500" cy="9962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Меч и топор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Меч и топор использовали в ближнем бою. Такие оружия требовали силы и смелости, зато помогали защищать поселение решительно и твёрдо.
</a:t>
            </a:r>
            <a:endParaRPr lang="en-US" sz="10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помогала природа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95300" y="1935896"/>
            <a:ext cx="3743496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скрывали защитников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Густой лес мешал врагу быстро двигаться и видеть дорогу. Зато жители хорошо знали тропинки и могли незаметно пройти туда, где они нужнее всего.
</a:t>
            </a:r>
            <a:endParaRPr lang="en-US" sz="1050" dirty="0"/>
          </a:p>
        </p:txBody>
      </p:sp>
      <p:sp>
        <p:nvSpPr>
          <p:cNvPr id="11" name="Text 3"/>
          <p:cNvSpPr txBox="1"/>
          <p:nvPr/>
        </p:nvSpPr>
        <p:spPr>
          <a:xfrm>
            <a:off x="4763422" y="1935896"/>
            <a:ext cx="3743496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Болота тормозили нападение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Болота были неудобны для больших отрядов. Там легко увязнуть, поэтому нападавшие двигались медленно, а славяне получали важное преимущество во времени.
</a:t>
            </a:r>
            <a:endParaRPr lang="en-US" sz="1050" dirty="0"/>
          </a:p>
        </p:txBody>
      </p:sp>
      <p:sp>
        <p:nvSpPr>
          <p:cNvPr id="12" name="Text 4"/>
          <p:cNvSpPr txBox="1"/>
          <p:nvPr/>
        </p:nvSpPr>
        <p:spPr>
          <a:xfrm>
            <a:off x="490876" y="3533208"/>
            <a:ext cx="3743496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служили преградой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становились естественной защитой и помогали выбирать безопасные места для поселений. Люди знали броды и переправы, поэтому ориентировались в местности лучше чужих.
</a:t>
            </a:r>
            <a:endParaRPr lang="en-US" sz="1050" dirty="0"/>
          </a:p>
        </p:txBody>
      </p:sp>
      <p:sp>
        <p:nvSpPr>
          <p:cNvPr id="13" name="Text 5"/>
          <p:cNvSpPr txBox="1"/>
          <p:nvPr/>
        </p:nvSpPr>
        <p:spPr>
          <a:xfrm>
            <a:off x="4763422" y="3533208"/>
            <a:ext cx="3743496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местности спасало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Славяне понимали, где можно укрыться, где ждать врага и как пройти незаметно. Это знание природы было почти таким же важным, как оружие.
</a:t>
            </a:r>
            <a:endParaRPr lang="en-US" sz="10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762" y="2012504"/>
            <a:ext cx="514451" cy="5879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987" y="2012504"/>
            <a:ext cx="514451" cy="58794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9762" y="3718345"/>
            <a:ext cx="514451" cy="58794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25987" y="3718345"/>
            <a:ext cx="514451" cy="587944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и тревожные сигналы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1225077" y="1835606"/>
            <a:ext cx="274227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Внимательный дозор
</a:t>
            </a:r>
            <a:pPr algn="l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высоких местах стояли сторожевые пункты. Дозорные следили за дорогами, полями и лесными тропами, чтобы заметить чужих раньше, чем те подойдут к селению.
</a:t>
            </a:r>
            <a:endParaRPr lang="en-US" sz="1296" dirty="0"/>
          </a:p>
        </p:txBody>
      </p:sp>
      <p:sp>
        <p:nvSpPr>
          <p:cNvPr id="11" name="Text 3"/>
          <p:cNvSpPr txBox="1"/>
          <p:nvPr/>
        </p:nvSpPr>
        <p:spPr>
          <a:xfrm>
            <a:off x="5311302" y="1835606"/>
            <a:ext cx="274227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Громкий крик
</a:t>
            </a:r>
            <a:pPr algn="l" indent="0" marL="0">
              <a:lnSpc>
                <a:spcPct val="100000"/>
              </a:lnSpc>
              <a:buNone/>
            </a:pPr>
            <a:r>
              <a:rPr lang="en-US" sz="111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опасность была близко, дозорный мог закричать. Такой сигнал слышали многие, и жители понимали: пора быстро действовать и не терять ни минуты.
</a:t>
            </a:r>
            <a:endParaRPr lang="en-US" sz="1397" dirty="0"/>
          </a:p>
        </p:txBody>
      </p:sp>
      <p:sp>
        <p:nvSpPr>
          <p:cNvPr id="12" name="Text 4"/>
          <p:cNvSpPr txBox="1"/>
          <p:nvPr/>
        </p:nvSpPr>
        <p:spPr>
          <a:xfrm>
            <a:off x="1225077" y="3541448"/>
            <a:ext cx="274227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Рог и барабан
</a:t>
            </a:r>
            <a:pPr algn="l" indent="0" marL="0">
              <a:lnSpc>
                <a:spcPct val="100000"/>
              </a:lnSpc>
              <a:buNone/>
            </a:pPr>
            <a:r>
              <a:rPr lang="en-US" sz="11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тревоги использовали рог или барабан. Их звуки были хорошо слышны даже на расстоянии, поэтому люди быстрее собирались вместе для защиты.
</a:t>
            </a:r>
            <a:endParaRPr lang="en-US" sz="1395" dirty="0"/>
          </a:p>
        </p:txBody>
      </p:sp>
      <p:sp>
        <p:nvSpPr>
          <p:cNvPr id="13" name="Text 5"/>
          <p:cNvSpPr txBox="1"/>
          <p:nvPr/>
        </p:nvSpPr>
        <p:spPr>
          <a:xfrm>
            <a:off x="5309456" y="3541448"/>
            <a:ext cx="274227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Сигнальный костёр
</a:t>
            </a:r>
            <a:pPr algn="l" indent="0" marL="0">
              <a:lnSpc>
                <a:spcPct val="100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зажигали костёр на видном месте. Он сообщал об опасности далеко вокруг и помогал предупреждать соседние поселения, чтобы те тоже успели приготовиться.
</a:t>
            </a:r>
            <a:endParaRPr lang="en-US" sz="1277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491" y="1890150"/>
            <a:ext cx="7550407" cy="2548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1561" y="265584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происходило при нападении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жителей славянского поселения во время тревоги.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826" y="2327460"/>
            <a:ext cx="3421786" cy="28269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66444" y="2327460"/>
            <a:ext cx="3421786" cy="2826984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деревни к городу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686266" y="1544166"/>
            <a:ext cx="3046907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Поселение на высоком берегу
</a:t>
            </a:r>
            <a:pPr algn="l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славянский двор стоял тихо среди лесов и полей. Но со временем рядом появлялись новые дома, склады для зерна и места для ремесла. Поселение росло, а на холме уже виднелись деревянные стены и высокая башня дозора.
</a:t>
            </a:r>
            <a:endParaRPr lang="en-US" sz="1002" dirty="0"/>
          </a:p>
        </p:txBody>
      </p:sp>
      <p:sp>
        <p:nvSpPr>
          <p:cNvPr id="10" name="Text 3"/>
          <p:cNvSpPr txBox="1"/>
          <p:nvPr/>
        </p:nvSpPr>
        <p:spPr>
          <a:xfrm>
            <a:off x="4253885" y="1544166"/>
            <a:ext cx="3046907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Город, который умел защищаться
</a:t>
            </a:r>
            <a:pPr algn="l" indent="0" marL="0">
              <a:lnSpc>
                <a:spcPct val="100000"/>
              </a:lnSpc>
              <a:buNone/>
            </a:pPr>
            <a:r>
              <a:rPr lang="en-US" sz="7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людей становилось больше, деревня превращалась в город. У ворот дежурили сторожа, а на стенах стояли наблюдатели. Так древние Киев и Новгород могли вовремя заметить опасность и встретить её не сонными, а готовыми к делу.
</a:t>
            </a:r>
            <a:endParaRPr lang="en-US" sz="97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князя и дружины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96229" y="1799260"/>
            <a:ext cx="3828560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Князь принимает решение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Князь следил за порядком и в опасный час решал, где поставить дозор, кого отправить к воротам и как защитить людей. От его спокойствия зависела уверенность всего поселения.
</a:t>
            </a:r>
            <a:endParaRPr lang="en-US" sz="1050" dirty="0"/>
          </a:p>
        </p:txBody>
      </p:sp>
      <p:sp>
        <p:nvSpPr>
          <p:cNvPr id="10" name="Text 3"/>
          <p:cNvSpPr txBox="1"/>
          <p:nvPr/>
        </p:nvSpPr>
        <p:spPr>
          <a:xfrm>
            <a:off x="4866178" y="1799260"/>
            <a:ext cx="3828560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Дружина — опора в бою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Дружинники были обученными воинами князя. Они первыми вставали на защиту стен, прикрывали ворота и могли долго удерживать врага, пока жители спасали детей и запасы.
</a:t>
            </a:r>
            <a:endParaRPr lang="en-US" sz="1050" dirty="0"/>
          </a:p>
        </p:txBody>
      </p:sp>
      <p:sp>
        <p:nvSpPr>
          <p:cNvPr id="11" name="Text 4"/>
          <p:cNvSpPr txBox="1"/>
          <p:nvPr/>
        </p:nvSpPr>
        <p:spPr>
          <a:xfrm>
            <a:off x="496839" y="3396572"/>
            <a:ext cx="3828560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в мирное время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спокойные дни дружина стерегла дороги и важные пути. Это помогало заметить чужих людей заранее и не дать им приблизиться к селению незаметно, будто хитрым лисам.
</a:t>
            </a:r>
            <a:endParaRPr lang="en-US" sz="1050" dirty="0"/>
          </a:p>
        </p:txBody>
      </p:sp>
      <p:sp>
        <p:nvSpPr>
          <p:cNvPr id="12" name="Text 5"/>
          <p:cNvSpPr txBox="1"/>
          <p:nvPr/>
        </p:nvSpPr>
        <p:spPr>
          <a:xfrm>
            <a:off x="4866178" y="3396572"/>
            <a:ext cx="3828560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в общине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Князь и дружина помогали поддерживать мир внутри поселения. Когда люди знали, кто отвечает за защиту, им было легче работать, жить дружно и не бояться лишний раз.
</a:t>
            </a:r>
            <a:endParaRPr lang="en-US" sz="10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95300" y="1263029"/>
            <a:ext cx="3829127" cy="32956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вещи, которые приносили соседи в минуту опасности: воду, еду и инструменты.
</a:t>
            </a:r>
            <a:endParaRPr lang="en-US" sz="5400" dirty="0"/>
          </a:p>
        </p:txBody>
      </p:sp>
      <p:sp>
        <p:nvSpPr>
          <p:cNvPr id="6" name="Text 2"/>
          <p:cNvSpPr txBox="1"/>
          <p:nvPr/>
        </p:nvSpPr>
        <p:spPr>
          <a:xfrm>
            <a:off x="4819727" y="1515442"/>
            <a:ext cx="4114539" cy="2790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этой помощи селение не смогло бы быстро пережить нападение и восстановиться после него.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7374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к теме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826" y="2328144"/>
            <a:ext cx="2675520" cy="262848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88373" y="2328144"/>
            <a:ext cx="2675520" cy="262848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58905" y="2328144"/>
            <a:ext cx="2675520" cy="2628489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находят археологи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645386" y="1544166"/>
            <a:ext cx="2382399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старого вала
</a:t>
            </a:r>
            <a:pPr algn="l" indent="0" marL="0">
              <a:lnSpc>
                <a:spcPct val="100000"/>
              </a:lnSpc>
              <a:buNone/>
            </a:pPr>
            <a:r>
              <a:rPr lang="en-US" sz="6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Археологи раскапывают длинные земляные насыпи, которые когда-то окружали поселение. Рядом часто видны следы рва и обгоревшие брёвна. Такие находки помогают представить, как жители старались сделать свой дом крепче и безопаснее.
</a:t>
            </a:r>
            <a:endParaRPr lang="en-US" sz="864" dirty="0"/>
          </a:p>
        </p:txBody>
      </p:sp>
      <p:sp>
        <p:nvSpPr>
          <p:cNvPr id="11" name="Text 2"/>
          <p:cNvSpPr txBox="1"/>
          <p:nvPr/>
        </p:nvSpPr>
        <p:spPr>
          <a:xfrm>
            <a:off x="3434933" y="1544166"/>
            <a:ext cx="2382399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Стрелы, найденные в земле
</a:t>
            </a:r>
            <a:pPr algn="l" indent="0" marL="0">
              <a:lnSpc>
                <a:spcPct val="100000"/>
              </a:lnSpc>
              <a:buNone/>
            </a:pPr>
            <a:r>
              <a:rPr lang="en-US" sz="7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земле нередко находят наконечники стрел и копий. Они лежат там много веков и всё же рассказывают о прошлом. По таким предметам учёные понимают, что людям приходилось защищаться и быть готовыми к бою.
</a:t>
            </a:r>
            <a:endParaRPr lang="en-US" sz="894" dirty="0"/>
          </a:p>
        </p:txBody>
      </p:sp>
      <p:sp>
        <p:nvSpPr>
          <p:cNvPr id="12" name="Text 3"/>
          <p:cNvSpPr txBox="1"/>
          <p:nvPr/>
        </p:nvSpPr>
        <p:spPr>
          <a:xfrm>
            <a:off x="6205466" y="1544166"/>
            <a:ext cx="2382399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Крепость, которой уже нет
</a:t>
            </a:r>
            <a:pPr algn="l" indent="0" marL="0">
              <a:lnSpc>
                <a:spcPct val="100000"/>
              </a:lnSpc>
              <a:buNone/>
            </a:pPr>
            <a:r>
              <a:rPr lang="en-US" sz="7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от древнего укрепления остаются только тёмные пятна в почве и кусочки дерева. Но даже эти следы важны. Они словно шёпотом говорят: здесь жили люди, которые умели строить, охранять и не сдаваться.
</a:t>
            </a:r>
            <a:endParaRPr lang="en-US" sz="909" dirty="0"/>
          </a:p>
        </p:txBody>
      </p:sp>
      <p:sp>
        <p:nvSpPr>
          <p:cNvPr id="13" name="Text 4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9067" y="517238"/>
            <a:ext cx="376490" cy="37649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10728" y="517238"/>
            <a:ext cx="282367" cy="37649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49067" y="2679413"/>
            <a:ext cx="376490" cy="37649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658727" y="2713109"/>
            <a:ext cx="386371" cy="309097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93549" y="412954"/>
            <a:ext cx="3287692" cy="42228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учили детей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13" name="Text 2"/>
          <p:cNvSpPr txBox="1"/>
          <p:nvPr/>
        </p:nvSpPr>
        <p:spPr>
          <a:xfrm>
            <a:off x="4144127" y="972814"/>
            <a:ext cx="2123323" cy="1360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Слушать старших
</a:t>
            </a:r>
            <a:pPr algn="l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Детей учили не спорить в минуту тревоги и сразу выполнять просьбы взрослых. Это помогало не теряться, быстро собираться и действовать спокойно, даже когда всем вокруг хотелось бежать.
</a:t>
            </a:r>
            <a:endParaRPr lang="en-US" sz="1349" dirty="0"/>
          </a:p>
        </p:txBody>
      </p:sp>
      <p:sp>
        <p:nvSpPr>
          <p:cNvPr id="14" name="Text 3"/>
          <p:cNvSpPr txBox="1"/>
          <p:nvPr/>
        </p:nvSpPr>
        <p:spPr>
          <a:xfrm>
            <a:off x="6658727" y="972814"/>
            <a:ext cx="2123323" cy="1360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Знать путь к укрытию
</a:t>
            </a:r>
            <a:pPr algn="l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Ребята запоминали, куда идти при опасности, где прятать младших и где ждать взрослых. Такое знание спасало время, а время в тревоге — вещь почти волшебная.
</a:t>
            </a:r>
            <a:endParaRPr lang="en-US" sz="1447" dirty="0"/>
          </a:p>
        </p:txBody>
      </p:sp>
      <p:sp>
        <p:nvSpPr>
          <p:cNvPr id="15" name="Text 4"/>
          <p:cNvSpPr txBox="1"/>
          <p:nvPr/>
        </p:nvSpPr>
        <p:spPr>
          <a:xfrm>
            <a:off x="4144127" y="3134990"/>
            <a:ext cx="2123323" cy="1360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Учиться оружию
</a:t>
            </a:r>
            <a:pPr algn="l" indent="0" marL="0">
              <a:lnSpc>
                <a:spcPct val="100000"/>
              </a:lnSpc>
              <a:buNone/>
            </a:pPr>
            <a:r>
              <a:rPr lang="en-US" sz="11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Мальчики постепенно осваивали лук и копьё под присмотром старших. Так они учились защищать дом не сразу, а шаг за шагом, как настоящий будущий защитник.
</a:t>
            </a:r>
            <a:endParaRPr lang="en-US" sz="1452" dirty="0"/>
          </a:p>
        </p:txBody>
      </p:sp>
      <p:sp>
        <p:nvSpPr>
          <p:cNvPr id="16" name="Text 5"/>
          <p:cNvSpPr txBox="1"/>
          <p:nvPr/>
        </p:nvSpPr>
        <p:spPr>
          <a:xfrm>
            <a:off x="6658727" y="3134990"/>
            <a:ext cx="2123323" cy="1360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Помогать семье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 девочки, и мальчики знали: в трудную минуту важны вода, еда, тёплая одежда и спокойствие. Общая помощь делала семью крепче, а страх — заметно меньше.
</a:t>
            </a:r>
            <a:endParaRPr lang="en-US" sz="1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491" y="1890150"/>
            <a:ext cx="7550407" cy="2548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1561" y="265584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укрепляли новые земли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действий при строительстве и усилении славянского поселения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защита была трудной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57912" y="1956217"/>
            <a:ext cx="2966294" cy="80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Нападение приходило внезапно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Враги могли появиться очень быстро, а значит, у людей почти не было времени на раздумья. Нужно было сразу закрывать ворота, прятать детей и готовиться к обороне.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5082107" y="1956217"/>
            <a:ext cx="2966294" cy="80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Вести шли медленно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Тогда не существовало телефонов и быстрых сообщений. Если опасность замечали далеко от селения, новость доходила не сразу, и защитникам приходилось надеяться на внимательных сторожей.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2767532" y="3642610"/>
            <a:ext cx="2966294" cy="80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нужна была всем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сильной дружине было трудно справиться без жителей. Поэтому каждый человек должен был знать своё дело, не паниковать и вовремя помочь, когда тревога звучала у ворот.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826" y="2327460"/>
            <a:ext cx="3421786" cy="28269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66444" y="2327460"/>
            <a:ext cx="3421786" cy="2826984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защитниках земли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686266" y="1544166"/>
            <a:ext cx="3046907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Летописец записывает подвиг
</a:t>
            </a:r>
            <a:pPr algn="l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Старый летописец внимательно выводит буквы о князьях и воинах. Благодаря таким записям мы узнаём, как люди защищали свои города, берегли поля и не давали врагу пройти дальше.
</a:t>
            </a:r>
            <a:endParaRPr lang="en-US" sz="1002" dirty="0"/>
          </a:p>
        </p:txBody>
      </p:sp>
      <p:sp>
        <p:nvSpPr>
          <p:cNvPr id="10" name="Text 3"/>
          <p:cNvSpPr txBox="1"/>
          <p:nvPr/>
        </p:nvSpPr>
        <p:spPr>
          <a:xfrm>
            <a:off x="4253885" y="1544166"/>
            <a:ext cx="3046907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Легенда у крепостной стены
</a:t>
            </a:r>
            <a:pPr algn="l" indent="0" marL="0">
              <a:lnSpc>
                <a:spcPct val="100000"/>
              </a:lnSpc>
              <a:buNone/>
            </a:pPr>
            <a:r>
              <a:rPr lang="en-US" sz="8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легендах крепость всегда стоит на высоком месте, а у ворот дежурят смелые люди. Эти рассказы сохраняют память о тех, кто не испугался и помог родному дому выстоять.
</a:t>
            </a:r>
            <a:endParaRPr lang="en-US" sz="1051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выводы темы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69644" y="1897950"/>
            <a:ext cx="3687870" cy="9934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Вместе было безопаснее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Славяне защищали свои земли не поодиночке, а всей общиной. Когда каждый знал своё дело, поселение могло быстрее заметить опасность и устоять против нападения.
</a:t>
            </a:r>
            <a:endParaRPr lang="en-US" sz="1050" dirty="0"/>
          </a:p>
        </p:txBody>
      </p:sp>
      <p:sp>
        <p:nvSpPr>
          <p:cNvPr id="11" name="Text 3"/>
          <p:cNvSpPr txBox="1"/>
          <p:nvPr/>
        </p:nvSpPr>
        <p:spPr>
          <a:xfrm>
            <a:off x="4879009" y="1897950"/>
            <a:ext cx="3687870" cy="9934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Укрепления помогали выжить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Частокол, ров, башни и ворота делали деревню похожей на маленькую крепость. Такие сооружения замедляли врага и давали жителям время собраться для обороны.
</a:t>
            </a:r>
            <a:endParaRPr lang="en-US" sz="1050" dirty="0"/>
          </a:p>
        </p:txBody>
      </p:sp>
      <p:sp>
        <p:nvSpPr>
          <p:cNvPr id="12" name="Text 4"/>
          <p:cNvSpPr txBox="1"/>
          <p:nvPr/>
        </p:nvSpPr>
        <p:spPr>
          <a:xfrm>
            <a:off x="670232" y="3376181"/>
            <a:ext cx="3687870" cy="9934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Дружина и жители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Дружина была сильной опорой князя, но без помощи простых людей защита была бы слабее. Женщины, подростки и старики тоже вносили свой важный вклад.
</a:t>
            </a:r>
            <a:endParaRPr lang="en-US" sz="1050" dirty="0"/>
          </a:p>
        </p:txBody>
      </p:sp>
      <p:sp>
        <p:nvSpPr>
          <p:cNvPr id="13" name="Text 5"/>
          <p:cNvSpPr txBox="1"/>
          <p:nvPr/>
        </p:nvSpPr>
        <p:spPr>
          <a:xfrm>
            <a:off x="4879009" y="3376181"/>
            <a:ext cx="3687870" cy="9934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Смелость и дружба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Побеждали не только оружием. Нужны были наблюдательность, спокойствие, взаимопомощь и доверие друг к другу. Именно это делало родную землю по-настоящему защищённой.
</a:t>
            </a:r>
            <a:endParaRPr lang="en-US" sz="10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86697" y="1029936"/>
            <a:ext cx="5255100" cy="30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почему защита земли была так важна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славян защита земли означала защиту дома, семьи, урожая и будущего детей. Когда люди держались вместе, даже крепость из брёвен становилась надёжной, как добрый друг.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2026-05-26T07:18:43Z</dcterms:created>
  <dcterms:modified xsi:type="dcterms:W3CDTF">2026-05-26T07:18:43Z</dcterms:modified>
</cp:coreProperties>
</file>