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97156" y="0"/>
            <a:ext cx="4746687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44325" y="144325"/>
            <a:ext cx="3790800" cy="18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5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Царство Животные: Обзор и основные темы урока
</a:t>
            </a:r>
            <a:endParaRPr lang="en-US" sz="3558" dirty="0"/>
          </a:p>
        </p:txBody>
      </p:sp>
      <p:sp>
        <p:nvSpPr>
          <p:cNvPr id="5" name="Text 1"/>
          <p:cNvSpPr txBox="1"/>
          <p:nvPr/>
        </p:nvSpPr>
        <p:spPr>
          <a:xfrm>
            <a:off x="144325" y="2203500"/>
            <a:ext cx="37908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животных, их признаки, роль в природе и значение для человека.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106100" y="3476325"/>
            <a:ext cx="1867500" cy="28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0400" y="895548"/>
            <a:ext cx="3430200" cy="336655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82400" y="144325"/>
            <a:ext cx="38580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важно изучать животных?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144325" y="1193025"/>
            <a:ext cx="3781200" cy="170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Наши предки наблюдали за животными для выживания и знаний. Сегодня изучение животных раскрывает тайны природы и помогает поддерживать экологический баланс.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92675" y="44561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44325" y="144325"/>
            <a:ext cx="58497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признаки представителей царства Животные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144325" y="1143000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— многоклеточные организмы, питающиеся готовыми органическими веществами, которые они получают, поедая другие организмы или их продукты.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1144450" y="2187275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животных способны к активному движению, что помогает им искать пищу, избегать опасности и находить партнеров для размножения.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44325" y="3211154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животных присутствует сложная нервная система и органы чувств, обеспечивающие восприятие окружающей среды и реакцию на внешние раздражители.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06700" y="906904"/>
            <a:ext cx="3556800" cy="34074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75600" y="154525"/>
            <a:ext cx="48240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Группы животных: позвоночные и беспозвоночные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5442850" y="2181895"/>
            <a:ext cx="35568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Беспозвоночные лишены позвоночника. В эту группу входят насекомые, моллюски, черви, ракообразные и иглокожие, составляющие большинство видов.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442850" y="1145407"/>
            <a:ext cx="35568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Позвоночные животные обладают внутренним скелетом с позвоночником. К ним относятся млекопитающие, птицы, рыбы, пресмыкающиеся и амфибии.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7675" y="1136703"/>
            <a:ext cx="2366100" cy="20934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18621" y="1136703"/>
            <a:ext cx="2366100" cy="209344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44325" y="144325"/>
            <a:ext cx="75393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размеров и форм животных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8689075" y="4681975"/>
            <a:ext cx="310500" cy="31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426894" y="3405808"/>
            <a:ext cx="19959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Самое маленькое животное: мойзоон
</a:t>
            </a:r>
            <a:pPr algn="l" indent="0" marL="0">
              <a:lnSpc>
                <a:spcPct val="115000"/>
              </a:lnSpc>
              <a:buNone/>
            </a:pPr>
            <a:r>
              <a:rPr lang="en-US" sz="8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Мойзоон — микроскопический организм размером около 0,1 мм. Его можно увидеть только через микроскоп. Он играет важную роль в экосистемах, участвуя в разложении органики.
</a:t>
            </a:r>
            <a:endParaRPr lang="en-US" sz="926" dirty="0"/>
          </a:p>
        </p:txBody>
      </p:sp>
      <p:sp>
        <p:nvSpPr>
          <p:cNvPr id="9" name="Text 3"/>
          <p:cNvSpPr txBox="1"/>
          <p:nvPr/>
        </p:nvSpPr>
        <p:spPr>
          <a:xfrm>
            <a:off x="5003715" y="3405800"/>
            <a:ext cx="19959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Гиганты морей: голубой кит
</a:t>
            </a:r>
            <a:pPr algn="l" indent="0" marL="0">
              <a:lnSpc>
                <a:spcPct val="115000"/>
              </a:lnSpc>
              <a:buNone/>
            </a:pPr>
            <a:r>
              <a:rPr lang="en-US" sz="8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Голубой кит — самый крупный животный вид на планете, достигающий 30 метров в длину и весом до 180 тонн. Его размеры обусловлены адаптациями к жизни в океане.
</a:t>
            </a:r>
            <a:endParaRPr lang="en-US" sz="947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06450" y="154525"/>
            <a:ext cx="48492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Среды обитания животных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1106450" y="1186500"/>
            <a:ext cx="48492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обитают в различных средах: на суше, в пресных водах и океанах, в воздухе и под землёй, приспосабливаясь к условиям каждого места.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2147400" y="2220575"/>
            <a:ext cx="48492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виды живут в экстремальных условиях, например в жарких пустынях, высоких горах или ледяных полярных регионах.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06450" y="3254650"/>
            <a:ext cx="48492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Экосистемы состоят из множества видов, взаимодействующих между собой и образующих сложные пищевые сети и экологические связи.
</a:t>
            </a:r>
            <a:endParaRPr lang="en-US" sz="1200" dirty="0"/>
          </a:p>
        </p:txBody>
      </p:sp>
      <p:sp>
        <p:nvSpPr>
          <p:cNvPr id="8" name="Text 5"/>
          <p:cNvSpPr txBox="1"/>
          <p:nvPr/>
        </p:nvSpPr>
        <p:spPr>
          <a:xfrm>
            <a:off x="2157106" y="4288675"/>
            <a:ext cx="48492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среды обитания способствует развитию уникальных адаптаций, обеспечивающих выживание и размножение животных.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2882" y="1048450"/>
            <a:ext cx="3854136" cy="3063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5161200" cy="61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Соотношение численности позвоночных и беспозвоночных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2" y="1757733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Насекомые составляют свыше миллиона видов, значительно превосходя по численности всех позвоночных вместе взятых.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1108055" y="2609009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Беспозвоночные доминируют в животном мире по видам, что отражает их адаптивность и разнообразие.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1108050" y="3684900"/>
            <a:ext cx="19125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Биологические исследования, 2022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4696" y="1805970"/>
            <a:ext cx="682500" cy="682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80382" y="1805966"/>
            <a:ext cx="682500" cy="682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4712" y="3524908"/>
            <a:ext cx="682500" cy="682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87022" y="3524916"/>
            <a:ext cx="469219" cy="682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006100" y="144325"/>
            <a:ext cx="5275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адаптации животных к среде обитания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21475" y="4535766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890941" y="1805975"/>
            <a:ext cx="1678500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Наружный скелет
</a:t>
            </a:r>
            <a:pPr algn="l" indent="0" marL="0">
              <a:lnSpc>
                <a:spcPct val="115000"/>
              </a:lnSpc>
              <a:buNone/>
            </a:pPr>
            <a:r>
              <a:rPr lang="en-US" sz="6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насекомых и ракообразных наружный жесткий покров защищает тело и поддерживает форму, обеспечивая защиту и опору.
</a:t>
            </a:r>
            <a:endParaRPr lang="en-US" sz="865" dirty="0"/>
          </a:p>
        </p:txBody>
      </p:sp>
      <p:sp>
        <p:nvSpPr>
          <p:cNvPr id="10" name="Text 3"/>
          <p:cNvSpPr txBox="1"/>
          <p:nvPr/>
        </p:nvSpPr>
        <p:spPr>
          <a:xfrm>
            <a:off x="5546627" y="1805970"/>
            <a:ext cx="1678500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Шерсть у млекопитающих
</a:t>
            </a:r>
            <a:pPr algn="l" indent="0" marL="0">
              <a:lnSpc>
                <a:spcPct val="115000"/>
              </a:lnSpc>
              <a:buNone/>
            </a:pPr>
            <a:r>
              <a:rPr lang="en-US" sz="6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Шерсть сохраняет тепло, защищает от повреждений и играет роль в коммуникации у многих млекопитающих.
</a:t>
            </a:r>
            <a:endParaRPr lang="en-US" sz="875" dirty="0"/>
          </a:p>
        </p:txBody>
      </p:sp>
      <p:sp>
        <p:nvSpPr>
          <p:cNvPr id="11" name="Text 4"/>
          <p:cNvSpPr txBox="1"/>
          <p:nvPr/>
        </p:nvSpPr>
        <p:spPr>
          <a:xfrm>
            <a:off x="1890956" y="3524913"/>
            <a:ext cx="1678500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Перья у птиц
</a:t>
            </a:r>
            <a:pPr algn="l" indent="0" marL="0">
              <a:lnSpc>
                <a:spcPct val="115000"/>
              </a:lnSpc>
              <a:buNone/>
            </a:pPr>
            <a:r>
              <a:rPr lang="en-US" sz="6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Перья обеспечивают теплоизоляцию и позволяют птицам летать, а также служат для привлекательности при выборе партнера.
</a:t>
            </a:r>
            <a:endParaRPr lang="en-US" sz="860" dirty="0"/>
          </a:p>
        </p:txBody>
      </p:sp>
      <p:sp>
        <p:nvSpPr>
          <p:cNvPr id="12" name="Text 5"/>
          <p:cNvSpPr txBox="1"/>
          <p:nvPr/>
        </p:nvSpPr>
        <p:spPr>
          <a:xfrm>
            <a:off x="5546627" y="3524920"/>
            <a:ext cx="1678500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Жабры у водных животных
</a:t>
            </a:r>
            <a:pPr algn="l" indent="0" marL="0">
              <a:lnSpc>
                <a:spcPct val="115000"/>
              </a:lnSpc>
              <a:buNone/>
            </a:pPr>
            <a:r>
              <a:rPr lang="en-US" sz="6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Жабры позволяют добывать кислород из воды, обеспечивая дыхание у рыбы и других водных обитателей.
</a:t>
            </a:r>
            <a:endParaRPr lang="en-US" sz="875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7925" y="890679"/>
            <a:ext cx="3556800" cy="34074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75675" y="144325"/>
            <a:ext cx="48240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питания животных и их роль в экосистеме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5207925" y="2173350"/>
            <a:ext cx="37917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Пищевые цепи и передача энергии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Пищевые цепи демонстрируют передачу энергии от растений через разные уровни животных, поддерживая экологическое равновесие и круговорот веществ.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207925" y="1136038"/>
            <a:ext cx="37917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Категории по способу питания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бывают травоядными, плотоядными, всеядными, паразитами и сапрофагами, каждый из которых занимает свою нишу в экосистеме.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80725" y="1176962"/>
            <a:ext cx="7200900" cy="29432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4842300" cy="4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передачи энергии в пищевой цепи саванны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0" y="686550"/>
            <a:ext cx="4842300" cy="22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Источник: Экологические исследования саванных экосистем, 2023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175000" y="144325"/>
            <a:ext cx="48492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и развитие различных животных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4198775" y="1143000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размножаются половым и бесполым способами. Половое размножение более распространено и обеспечивает генетическое разнообразие, что помогает видам адаптироваться к изменениям среды.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3175000" y="2177075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птиц, рептилий и многих насекомых размножение происходит через откладку яиц, что защищает потомство и даёт им возможность развиваться вне тела родителей.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2137650" y="3211154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животные, например бабочки и лягушки, проходят метаморфоз — кардинальное превращение, которое демонстрирует сложные этапы их развития и приспособления.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6780" y="1455605"/>
            <a:ext cx="3614421" cy="88595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2189" y="2441580"/>
            <a:ext cx="3614421" cy="88595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57567" y="3427530"/>
            <a:ext cx="3614421" cy="88595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5175" y="144325"/>
            <a:ext cx="47625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9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Важная роль животных в экосистемах
</a:t>
            </a:r>
            <a:endParaRPr lang="en-US" sz="1955" dirty="0"/>
          </a:p>
        </p:txBody>
      </p:sp>
      <p:sp>
        <p:nvSpPr>
          <p:cNvPr id="7" name="Text 1"/>
          <p:cNvSpPr txBox="1"/>
          <p:nvPr/>
        </p:nvSpPr>
        <p:spPr>
          <a:xfrm>
            <a:off x="8689075" y="4681975"/>
            <a:ext cx="310500" cy="31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755176" y="1455401"/>
            <a:ext cx="2095850" cy="88637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Опылители: ключ к размножению растений
</a:t>
            </a:r>
            <a:pPr algn="l" indent="0" marL="0">
              <a:lnSpc>
                <a:spcPct val="115000"/>
              </a:lnSpc>
              <a:buNone/>
            </a:pPr>
            <a:r>
              <a:rPr lang="en-US" sz="7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Пчёлы и бабочки опыляют цветы, что обеспечивает образование плодов и распространение семян. Без них многие растения не могли бы воспроизводиться, что влияет на всю экосистему.
</a:t>
            </a:r>
            <a:endParaRPr lang="en-US" sz="806" dirty="0"/>
          </a:p>
        </p:txBody>
      </p:sp>
      <p:sp>
        <p:nvSpPr>
          <p:cNvPr id="9" name="Text 3"/>
          <p:cNvSpPr txBox="1"/>
          <p:nvPr/>
        </p:nvSpPr>
        <p:spPr>
          <a:xfrm>
            <a:off x="1610574" y="2441377"/>
            <a:ext cx="2095850" cy="88637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Хищники поддерживают природный баланс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Волки и совы регулируют численность добычи, предотвращая перенаселение и деградацию среды обитания. Их роль помогает сохранять здоровье экосистем.
</a:t>
            </a:r>
            <a:endParaRPr lang="en-US" sz="813" dirty="0"/>
          </a:p>
        </p:txBody>
      </p:sp>
      <p:sp>
        <p:nvSpPr>
          <p:cNvPr id="10" name="Text 4"/>
          <p:cNvSpPr txBox="1"/>
          <p:nvPr/>
        </p:nvSpPr>
        <p:spPr>
          <a:xfrm>
            <a:off x="2465971" y="3427326"/>
            <a:ext cx="2095850" cy="88637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Деятельность сапрофагов улучшает почву
</a:t>
            </a:r>
            <a:pPr algn="l" indent="0" marL="0">
              <a:lnSpc>
                <a:spcPct val="115000"/>
              </a:lnSpc>
              <a:buNone/>
            </a:pPr>
            <a:r>
              <a:rPr lang="en-US" sz="7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Навозные жуки и дождевые черви перерабатывают органические остатки, превращая их в питательные вещества. Это способствует плодородию почв и устойчивости растений.
</a:t>
            </a:r>
            <a:endParaRPr lang="en-US" sz="806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47400" y="144325"/>
            <a:ext cx="48492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Взаимоотношения животных и человека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144325" y="1176775"/>
            <a:ext cx="1712100" cy="18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Домашние животные, такие как коровы, кошки и собаки, обеспечивают человека пищей, одеждой и служат верными друзьями, играя важную роль в жизни общества.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4237950" y="1176775"/>
            <a:ext cx="1712100" cy="18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Насекомые и мелкие животные могут быть переносчиками болезней, например комары передают вирусы, что требует контроля их численности для здоровья человека.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6284750" y="1176775"/>
            <a:ext cx="1712100" cy="18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Вредители, такие как саранча, наносят урон сельскому хозяйству, разрушая урожаи и создавая угрозу продовольственной безопасности.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2147400" y="2197803"/>
            <a:ext cx="1712100" cy="18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виды применяются в медицинских исследованиях, помогая разработать новые лекарства, а также участвуют в спасательных операциях, повышая безопасность людей.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6171" y="1168600"/>
            <a:ext cx="3916109" cy="28029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49" y="147750"/>
            <a:ext cx="58788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строения тела позвоночных животных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2" y="1139278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обобщает основные черты пяти классов позвоночных, выделяя сходства и особенности в строении и функциях.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1108055" y="2176411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позвоночные имеют внутренний скелет, но различия в строении сердца и способах размножения отражают адаптации к разным условиям жизни.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1108050" y="3408676"/>
            <a:ext cx="17877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биологии, 2022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44325" y="144325"/>
            <a:ext cx="52275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история появления животных на Земле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21475" y="4535766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023027" y="1891350"/>
            <a:ext cx="1605900" cy="136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600 миллионов лет назад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животные появились в морях, представляя собой простые многоклеточные организмы, положившие начало разнообразию жизни.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808650" y="1891350"/>
            <a:ext cx="1655700" cy="136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Освоение суши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животные научились жить на суше, развивая лёгкие и конечности для передвижения вне воды.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644075" y="1891350"/>
            <a:ext cx="1655700" cy="136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Эпоха динозавров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Появились разнообразные пресмыкающиеся, среди которых археоптерикс стал переходным звеном к птицам.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6479500" y="1891350"/>
            <a:ext cx="1655700" cy="136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Современное разнообразие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продолжается, ежегодно описываются новые виды животных, что подчёркивает богатство фауны нашей планеты.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3275" y="1241007"/>
            <a:ext cx="1646100" cy="13438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74050" y="1241007"/>
            <a:ext cx="1646100" cy="134388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33050" y="1253379"/>
            <a:ext cx="1646100" cy="134388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49725" y="1253368"/>
            <a:ext cx="1646100" cy="134388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44325" y="144325"/>
            <a:ext cx="75393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Редкие и вымирающие животные России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689075" y="4681975"/>
            <a:ext cx="310500" cy="31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721325" y="2696189"/>
            <a:ext cx="1240200" cy="174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Амурский тигр — охраняемый хищник
</a:t>
            </a:r>
            <a:pPr algn="l" indent="0" marL="0">
              <a:lnSpc>
                <a:spcPct val="115000"/>
              </a:lnSpc>
              <a:buNone/>
            </a:pPr>
            <a:r>
              <a:rPr lang="en-US" sz="8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Живёт в дальневосточных лесах России, сталкивается с угрозами из-за вырубки и браконьерства. Особые заповедники помогают сохранить этот вид.
</a:t>
            </a:r>
            <a:endParaRPr lang="en-US" sz="972" dirty="0"/>
          </a:p>
        </p:txBody>
      </p:sp>
      <p:sp>
        <p:nvSpPr>
          <p:cNvPr id="11" name="Text 3"/>
          <p:cNvSpPr txBox="1"/>
          <p:nvPr/>
        </p:nvSpPr>
        <p:spPr>
          <a:xfrm>
            <a:off x="2881987" y="2696189"/>
            <a:ext cx="1240200" cy="174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Дальневосточный леопард — редкий хищник
</a:t>
            </a:r>
            <a:pPr algn="l" indent="0" marL="0">
              <a:lnSpc>
                <a:spcPct val="115000"/>
              </a:lnSpc>
              <a:buNone/>
            </a:pPr>
            <a:r>
              <a:rPr lang="en-US" sz="8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Остаточная популяция строго охраняется, основной ареал — Приморский край. Экологические программы направлены на восстановление численности.
</a:t>
            </a:r>
            <a:endParaRPr lang="en-US" sz="987" dirty="0"/>
          </a:p>
        </p:txBody>
      </p:sp>
      <p:sp>
        <p:nvSpPr>
          <p:cNvPr id="12" name="Text 4"/>
          <p:cNvSpPr txBox="1"/>
          <p:nvPr/>
        </p:nvSpPr>
        <p:spPr>
          <a:xfrm>
            <a:off x="5014849" y="2696189"/>
            <a:ext cx="1240200" cy="174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Зубр — символ возрождения природы
</a:t>
            </a:r>
            <a:pPr algn="l" indent="0" marL="0">
              <a:lnSpc>
                <a:spcPct val="115000"/>
              </a:lnSpc>
              <a:buNone/>
            </a:pPr>
            <a:r>
              <a:rPr lang="en-US" sz="9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Восстановлен в заповедниках после близкого к полному исчезновению. Этот крупный травоядный способствует поддержанию экосистем степей.
</a:t>
            </a:r>
            <a:endParaRPr lang="en-US" sz="1068" dirty="0"/>
          </a:p>
        </p:txBody>
      </p:sp>
      <p:sp>
        <p:nvSpPr>
          <p:cNvPr id="13" name="Text 5"/>
          <p:cNvSpPr txBox="1"/>
          <p:nvPr/>
        </p:nvSpPr>
        <p:spPr>
          <a:xfrm>
            <a:off x="7152674" y="2696189"/>
            <a:ext cx="1240200" cy="174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Сайгак — античный житель степей
</a:t>
            </a:r>
            <a:pPr algn="l" indent="0" marL="0">
              <a:lnSpc>
                <a:spcPct val="115000"/>
              </a:lnSpc>
              <a:buNone/>
            </a:pPr>
            <a:r>
              <a:rPr lang="en-US" sz="9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Подвержен угрозам от охоты и изменения климата, проводятся мероприятия по охране и исследованию его миграционных путей.
</a:t>
            </a:r>
            <a:endParaRPr lang="en-US" sz="1068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06450" y="154525"/>
            <a:ext cx="48492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Меры по сохранению животных и экосистем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2171550" y="1143000"/>
            <a:ext cx="3784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заповедников и национальных парков обеспечивает охрану редких видов и их среды обитания, предотвращая уничтожение природных ресурсов.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1106450" y="2177075"/>
            <a:ext cx="3784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Законодательство запрещает охоту на особо охраняемые виды и регулирует торговлю животными, снижая риск их исчезновения в дикой природе.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3192835" y="3211150"/>
            <a:ext cx="3784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Участие России в международных экологических инициативах и продвижение образовательных программ повышают общественное сознание о важности сохранения природы.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46675" y="1457467"/>
            <a:ext cx="4762500" cy="136270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46675" y="2977867"/>
            <a:ext cx="4762500" cy="136270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55175" y="144325"/>
            <a:ext cx="47625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в культуре и искусстве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689075" y="4681975"/>
            <a:ext cx="310500" cy="31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755175" y="1628825"/>
            <a:ext cx="26445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в мифах и легендах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Волк-оборотень и единорог — символы силы и волшебства в народных преданиях. Они отражают представления людей о природе и её загадках.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755175" y="3149225"/>
            <a:ext cx="26445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животных в искусстве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Медведь на гербах и флагах, сказочные персонажи в литературе и мультфильмах показывают, как животные влияют на культурную идентичность и творчество.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06450" y="154525"/>
            <a:ext cx="48492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Интересные факты о животных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1106450" y="1186500"/>
            <a:ext cx="48492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Осьминог способен изменять цвет и текстуру кожи, что помогает ему маскироваться и защищаться от хищников в окружающей среде.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2147400" y="2220575"/>
            <a:ext cx="48492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Африканский слон — крупнейшее сухопутное животное, достигающее веса до шести тонн, и обладающее сложной социальной структурой в стадах.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06450" y="3254650"/>
            <a:ext cx="48492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Пчёлы воспринимают ультрафиолетовые цвета, что помогает им находить цветы и эффективно собирать нектар для пчелиной семьи.
</a:t>
            </a:r>
            <a:endParaRPr lang="en-US" sz="1200" dirty="0"/>
          </a:p>
        </p:txBody>
      </p:sp>
      <p:sp>
        <p:nvSpPr>
          <p:cNvPr id="8" name="Text 5"/>
          <p:cNvSpPr txBox="1"/>
          <p:nvPr/>
        </p:nvSpPr>
        <p:spPr>
          <a:xfrm>
            <a:off x="2157106" y="4288675"/>
            <a:ext cx="48492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Муравьи могут поднимать грузы, в 50 раз превышающие их собственный вес, демонстрируя высокую физическую выносливость и координацию.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60600" y="1167150"/>
            <a:ext cx="4822800" cy="280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знаний о царстве Животные
</a:t>
            </a:r>
            <a:pPr algn="ctr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животных раскрывает сложные связи в природе, помогает сохранять биоразнообразие и укрепляет ответственность человека за сохранение окружающего мира для будущих поколений.
</a:t>
            </a:r>
            <a:endParaRPr lang="en-US" sz="2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2026-05-08T08:09:28Z</dcterms:created>
  <dcterms:modified xsi:type="dcterms:W3CDTF">2026-05-08T08:09:28Z</dcterms:modified>
</cp:coreProperties>
</file>