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86697" y="1275736"/>
            <a:ext cx="3502742" cy="2278625"/>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Сумма углов треугольника
</a:t>
            </a:r>
            <a:pPr algn="l"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 любого треугольника три внутренних угла, а в евклидовой геометрии их сумма равна 180°.
</a:t>
            </a:r>
            <a:endParaRPr lang="en-US" sz="3000" dirty="0"/>
          </a:p>
        </p:txBody>
      </p:sp>
      <p:sp>
        <p:nvSpPr>
          <p:cNvPr id="4" name="Text 1"/>
          <p:cNvSpPr txBox="1"/>
          <p:nvPr/>
        </p:nvSpPr>
        <p:spPr>
          <a:xfrm>
            <a:off x="486697" y="4011560"/>
            <a:ext cx="3038168" cy="523568"/>
          </a:xfrm>
          <a:prstGeom prst="rect">
            <a:avLst/>
          </a:prstGeom>
          <a:noFill/>
          <a:ln/>
        </p:spPr>
        <p:txBody>
          <a:bodyPr wrap="square" lIns="0" tIns="0" rIns="0" bIns="0" rtlCol="0" anchor="ctr"/>
          <a:lstStyle/>
          <a:p>
            <a:pPr algn="l" indent="0" marL="0">
              <a:lnSpc>
                <a:spcPct val="100000"/>
              </a:lnSpc>
              <a:buNone/>
            </a:pPr>
            <a:r>
              <a:rPr lang="en-US" sz="1100" dirty="0">
                <a:solidFill>
                  <a:srgbClr val="020086"/>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1" y="0"/>
            <a:ext cx="4666288" cy="51545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67300" y="728250"/>
            <a:ext cx="3624749" cy="3687000"/>
          </a:xfrm>
          <a:prstGeom prst="rect">
            <a:avLst/>
          </a:prstGeom>
          <a:noFill/>
          <a:ln/>
        </p:spPr>
        <p:txBody>
          <a:bodyPr wrap="square" lIns="0" tIns="0" rIns="0" bIns="0" rtlCol="0" anchor="ctr"/>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Почему это свойство изучают в 7 классе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Сумма углов треугольника — базовое правило, которое сразу помогает решать задачи на углы, проверять построения и переходить к изучению многоугольников. Здесь особенно важно учиться рассуждать, а не только считать.
</a:t>
            </a:r>
            <a:endParaRPr lang="en-US" sz="27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5" name="Text 1"/>
          <p:cNvSpPr txBox="1"/>
          <p:nvPr/>
        </p:nvSpPr>
        <p:spPr>
          <a:xfrm>
            <a:off x="495300" y="1263029"/>
            <a:ext cx="3829127" cy="3295650"/>
          </a:xfrm>
          <a:prstGeom prst="rect">
            <a:avLst/>
          </a:prstGeom>
          <a:noFill/>
          <a:ln/>
        </p:spPr>
        <p:txBody>
          <a:bodyPr wrap="square" lIns="0" tIns="0" rIns="0" bIns="0" rtlCol="0" anchor="ctr"/>
          <a:lstStyle/>
          <a:p>
            <a:pPr algn="l" indent="0" marL="0">
              <a:lnSpc>
                <a:spcPct val="100000"/>
              </a:lnSpc>
              <a:buNone/>
            </a:pPr>
            <a:r>
              <a:rPr lang="en-US" sz="5400" b="1" dirty="0">
                <a:solidFill>
                  <a:srgbClr val="FFFFFF"/>
                </a:solidFill>
                <a:latin typeface="Arial" pitchFamily="34" charset="0"/>
                <a:ea typeface="Arial" pitchFamily="34" charset="-122"/>
                <a:cs typeface="Arial" pitchFamily="34" charset="-120"/>
              </a:rPr>
              <a:t>180°
</a:t>
            </a:r>
            <a:pPr algn="l" indent="0" marL="0">
              <a:lnSpc>
                <a:spcPct val="100000"/>
              </a:lnSpc>
              <a:buNone/>
            </a:pPr>
            <a:r>
              <a:rPr lang="en-US" sz="2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Зная это, можно находить неизвестный угол по двум другим.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Евклидова геометрия, школьный курс 7 класса
</a:t>
            </a:r>
            <a:endParaRPr lang="en-US" sz="5400" dirty="0"/>
          </a:p>
        </p:txBody>
      </p:sp>
      <p:sp>
        <p:nvSpPr>
          <p:cNvPr id="6" name="Text 2"/>
          <p:cNvSpPr txBox="1"/>
          <p:nvPr/>
        </p:nvSpPr>
        <p:spPr>
          <a:xfrm>
            <a:off x="4819727" y="1515442"/>
            <a:ext cx="4114539" cy="2790825"/>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 любого треугольника ровно три внутренних угла: их обозначают, например, A, B и C, и выполняется равенство A + B + C = 180°.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75112"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Сумма внутренних углов любого треугольника равна 180°. Значит, третий угол можно найти как 180° минус сумма двух известных углов.
</a:t>
            </a:r>
            <a:endParaRPr lang="en-US" sz="1100" dirty="0"/>
          </a:p>
        </p:txBody>
      </p:sp>
      <p:sp>
        <p:nvSpPr>
          <p:cNvPr id="6" name="Text 1"/>
          <p:cNvSpPr txBox="1"/>
          <p:nvPr/>
        </p:nvSpPr>
        <p:spPr>
          <a:xfrm>
            <a:off x="3318294"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Например, если даны 50° и 60°, то третий угол равен 70°. Это работает без связи с длинами сторон и формой треугольника.
</a:t>
            </a:r>
            <a:endParaRPr lang="en-US" sz="1100" dirty="0"/>
          </a:p>
        </p:txBody>
      </p:sp>
      <p:sp>
        <p:nvSpPr>
          <p:cNvPr id="7" name="Text 2"/>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Главное правило
</a:t>
            </a:r>
            <a:endParaRPr lang="en-US" sz="2400" dirty="0"/>
          </a:p>
        </p:txBody>
      </p:sp>
      <p:sp>
        <p:nvSpPr>
          <p:cNvPr id="8" name="Text 3"/>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9" name="Text 4"/>
          <p:cNvSpPr txBox="1"/>
          <p:nvPr/>
        </p:nvSpPr>
        <p:spPr>
          <a:xfrm>
            <a:off x="6171062"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Правило одинаково применимо к равносторонним, равнобедренным, прямоугольным, тупоугольным и остроугольным треугольникам — меняются углы, но не их сумма.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Почему получается 180°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Построение с параллельной прямой и развернутым углом.
</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73" y="1821425"/>
            <a:ext cx="2669113" cy="3333137"/>
          </a:xfrm>
          <a:prstGeom prst="rect">
            <a:avLst/>
          </a:prstGeom>
        </p:spPr>
      </p:pic>
      <p:sp>
        <p:nvSpPr>
          <p:cNvPr id="4"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Наглядное доказательство на чертеже
</a:t>
            </a:r>
            <a:endParaRPr lang="en-US" sz="24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6" name="Text 2"/>
          <p:cNvSpPr txBox="1"/>
          <p:nvPr/>
        </p:nvSpPr>
        <p:spPr>
          <a:xfrm>
            <a:off x="3102479" y="2507793"/>
            <a:ext cx="2317247" cy="146654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Продолжение стороны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Одну сторону треугольника продолжают за вершину. Так на рисунке появляется развернутая “линия”, к которой можно привязать углы треугольника.
</a:t>
            </a:r>
            <a:endParaRPr lang="en-US" sz="1400" dirty="0"/>
          </a:p>
        </p:txBody>
      </p:sp>
      <p:sp>
        <p:nvSpPr>
          <p:cNvPr id="7" name="Text 3"/>
          <p:cNvSpPr txBox="1"/>
          <p:nvPr/>
        </p:nvSpPr>
        <p:spPr>
          <a:xfrm>
            <a:off x="6045704" y="2507793"/>
            <a:ext cx="2317246" cy="1466549"/>
          </a:xfrm>
          <a:prstGeom prst="rect">
            <a:avLst/>
          </a:prstGeom>
          <a:noFill/>
          <a:ln/>
        </p:spPr>
        <p:txBody>
          <a:bodyPr wrap="square" lIns="0" tIns="0" rIns="0" bIns="0" rtlCol="0" anchor="t"/>
          <a:lstStyle/>
          <a:p>
            <a:pPr algn="l" indent="0" marL="0">
              <a:lnSpc>
                <a:spcPct val="100000"/>
              </a:lnSpc>
              <a:buNone/>
            </a:pPr>
            <a:r>
              <a:rPr lang="en-US" sz="1358" b="1" dirty="0">
                <a:solidFill>
                  <a:srgbClr val="FFFFFF"/>
                </a:solidFill>
                <a:latin typeface="Arial" pitchFamily="34" charset="0"/>
                <a:ea typeface="Arial" pitchFamily="34" charset="-122"/>
                <a:cs typeface="Arial" pitchFamily="34" charset="-120"/>
              </a:rPr>
              <a:t>Параллель через противоположную вершину
</a:t>
            </a:r>
            <a:pPr algn="l" indent="0" marL="0">
              <a:lnSpc>
                <a:spcPct val="100000"/>
              </a:lnSpc>
              <a:buNone/>
            </a:pPr>
            <a:r>
              <a:rPr lang="en-US" sz="106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67" dirty="0">
                <a:solidFill>
                  <a:srgbClr val="FFFFFF"/>
                </a:solidFill>
                <a:latin typeface="Arial" pitchFamily="34" charset="0"/>
                <a:ea typeface="Arial" pitchFamily="34" charset="-122"/>
                <a:cs typeface="Arial" pitchFamily="34" charset="-120"/>
              </a:rPr>
              <a:t>Через противоположную вершину проводят прямую, параллельную продолженной стороне. Два угла треугольника совпадают с углами на параллельной прямой и вместе дают прямую, то есть 180°.
</a:t>
            </a:r>
            <a:endParaRPr lang="en-US" sz="135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959903"/>
            <a:ext cx="4750071" cy="189304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Примеры треугольников и их углов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таблице для разных видов треугольников показаны углы и их проверка по правилу суммы 180°.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Какой бы ни была форма треугольника, сумма его внутренних углов остается одной и той же — 180°, поэтому по двум углам легко проверить третий.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Учебный материал по теме «Углы треугольника» (школьная программа)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5" name="Text 1"/>
          <p:cNvSpPr txBox="1"/>
          <p:nvPr/>
        </p:nvSpPr>
        <p:spPr>
          <a:xfrm>
            <a:off x="495300" y="1263029"/>
            <a:ext cx="3829127" cy="3295650"/>
          </a:xfrm>
          <a:prstGeom prst="rect">
            <a:avLst/>
          </a:prstGeom>
          <a:noFill/>
          <a:ln/>
        </p:spPr>
        <p:txBody>
          <a:bodyPr wrap="square" lIns="0" tIns="0" rIns="0" bIns="0" rtlCol="0" anchor="ctr"/>
          <a:lstStyle/>
          <a:p>
            <a:pPr algn="l" indent="0" marL="0">
              <a:lnSpc>
                <a:spcPct val="100000"/>
              </a:lnSpc>
              <a:buNone/>
            </a:pPr>
            <a:r>
              <a:rPr lang="en-US" sz="5400" b="1" dirty="0">
                <a:solidFill>
                  <a:srgbClr val="FFFFFF"/>
                </a:solidFill>
                <a:latin typeface="Arial" pitchFamily="34" charset="0"/>
                <a:ea typeface="Arial" pitchFamily="34" charset="-122"/>
                <a:cs typeface="Arial" pitchFamily="34" charset="-120"/>
              </a:rPr>
              <a:t>60°
</a:t>
            </a:r>
            <a:pPr algn="l" indent="0" marL="0">
              <a:lnSpc>
                <a:spcPct val="100000"/>
              </a:lnSpc>
              <a:buNone/>
            </a:pPr>
            <a:r>
              <a:rPr lang="en-US" sz="2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Отсюда сразу видно, что каждый угол равностороннего треугольника одинаков.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Свойство суммы углов треугольника (180°) и равенство углов при равных сторонах
</a:t>
            </a:r>
            <a:endParaRPr lang="en-US" sz="5400" dirty="0"/>
          </a:p>
        </p:txBody>
      </p:sp>
      <p:sp>
        <p:nvSpPr>
          <p:cNvPr id="6" name="Text 2"/>
          <p:cNvSpPr txBox="1"/>
          <p:nvPr/>
        </p:nvSpPr>
        <p:spPr>
          <a:xfrm>
            <a:off x="4819727" y="1515442"/>
            <a:ext cx="4114539" cy="2790825"/>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равностороннем треугольнике все стороны равны, поэтому все углы равны. Значит, при сумме 180° каждый внутренний угол равен 60°.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5300" y="2099929"/>
            <a:ext cx="676275" cy="541020"/>
          </a:xfrm>
          <a:prstGeom prst="rect">
            <a:avLst/>
          </a:prstGeom>
        </p:spPr>
      </p:pic>
      <p:pic>
        <p:nvPicPr>
          <p:cNvPr id="5" name="Image 3" descr="preencoded.png">    </p:cNvPr>
          <p:cNvPicPr>
            <a:picLocks noChangeAspect="1"/>
          </p:cNvPicPr>
          <p:nvPr/>
        </p:nvPicPr>
        <p:blipFill>
          <a:blip r:embed="rId4"/>
          <a:stretch>
            <a:fillRect/>
          </a:stretch>
        </p:blipFill>
        <p:spPr>
          <a:xfrm>
            <a:off x="3205209" y="2040949"/>
            <a:ext cx="494234" cy="658979"/>
          </a:xfrm>
          <a:prstGeom prst="rect">
            <a:avLst/>
          </a:prstGeom>
        </p:spPr>
      </p:pic>
      <p:pic>
        <p:nvPicPr>
          <p:cNvPr id="6" name="Image 4" descr="preencoded.png">    </p:cNvPr>
          <p:cNvPicPr>
            <a:picLocks noChangeAspect="1"/>
          </p:cNvPicPr>
          <p:nvPr/>
        </p:nvPicPr>
        <p:blipFill>
          <a:blip r:embed="rId5"/>
          <a:stretch>
            <a:fillRect/>
          </a:stretch>
        </p:blipFill>
        <p:spPr>
          <a:xfrm>
            <a:off x="5793270" y="2040949"/>
            <a:ext cx="576607" cy="658979"/>
          </a:xfrm>
          <a:prstGeom prst="rect">
            <a:avLst/>
          </a:prstGeom>
        </p:spPr>
      </p:pic>
      <p:sp>
        <p:nvSpPr>
          <p:cNvPr id="7"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Равнобедренный треугольник
</a:t>
            </a:r>
            <a:endParaRPr lang="en-US" sz="2400" dirty="0"/>
          </a:p>
        </p:txBody>
      </p:sp>
      <p:sp>
        <p:nvSpPr>
          <p:cNvPr id="8" name="Text 1"/>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Равнобедренный треугольник
</a:t>
            </a:r>
            <a:endParaRPr lang="en-US" sz="2400" dirty="0"/>
          </a:p>
        </p:txBody>
      </p:sp>
      <p:sp>
        <p:nvSpPr>
          <p:cNvPr id="9" name="Text 2"/>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10" name="Text 3"/>
          <p:cNvSpPr txBox="1"/>
          <p:nvPr/>
        </p:nvSpPr>
        <p:spPr>
          <a:xfrm>
            <a:off x="495301"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Два равных угла у основания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равнобедренном треугольнике углы при основании равны. Поэтому, если один из них равен 65°, второй тоже равен 65°.
</a:t>
            </a:r>
            <a:endParaRPr lang="en-US" sz="1500" dirty="0"/>
          </a:p>
        </p:txBody>
      </p:sp>
      <p:sp>
        <p:nvSpPr>
          <p:cNvPr id="11" name="Text 4"/>
          <p:cNvSpPr txBox="1"/>
          <p:nvPr/>
        </p:nvSpPr>
        <p:spPr>
          <a:xfrm>
            <a:off x="3114189"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Оставшийся угол на вершине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Чтобы найти угол при вершине, используйте сумму трёх внутренних углов 180°. Тогда 180° − 65° − 65° = 50°.
</a:t>
            </a:r>
            <a:endParaRPr lang="en-US" sz="1500" dirty="0"/>
          </a:p>
        </p:txBody>
      </p:sp>
      <p:sp>
        <p:nvSpPr>
          <p:cNvPr id="12" name="Text 5"/>
          <p:cNvSpPr txBox="1"/>
          <p:nvPr/>
        </p:nvSpPr>
        <p:spPr>
          <a:xfrm>
            <a:off x="5733078"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Быстрая проверка ответов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Решая такие задачи, достаточно помнить равенство двух углов и правило 180°. После нахождения третьего угла удобно проверить, что сумма действительно совпадает.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распределяются углы в разных треугольниках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Углы могут заметно отличаться между собой, но их итог всегда один и тот же. Это удобно для проверки ответов в задачах.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Диаграмма подтверждает: независимо от вида треугольника сумма внутренних углов остается 180°, поэтому правило работает как универсальный «контроль» вычислений.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Подбор примеров из школьного курса; суммы вычислены по правилу 180°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5" name="Text 1"/>
          <p:cNvSpPr txBox="1"/>
          <p:nvPr/>
        </p:nvSpPr>
        <p:spPr>
          <a:xfrm>
            <a:off x="495300" y="1263029"/>
            <a:ext cx="3829127" cy="3295650"/>
          </a:xfrm>
          <a:prstGeom prst="rect">
            <a:avLst/>
          </a:prstGeom>
          <a:noFill/>
          <a:ln/>
        </p:spPr>
        <p:txBody>
          <a:bodyPr wrap="square" lIns="0" tIns="0" rIns="0" bIns="0" rtlCol="0" anchor="ctr"/>
          <a:lstStyle/>
          <a:p>
            <a:pPr algn="l" indent="0" marL="0">
              <a:lnSpc>
                <a:spcPct val="100000"/>
              </a:lnSpc>
              <a:buNone/>
            </a:pPr>
            <a:r>
              <a:rPr lang="en-US" sz="5400" b="1" dirty="0">
                <a:solidFill>
                  <a:srgbClr val="FFFFFF"/>
                </a:solidFill>
                <a:latin typeface="Arial" pitchFamily="34" charset="0"/>
                <a:ea typeface="Arial" pitchFamily="34" charset="-122"/>
                <a:cs typeface="Arial" pitchFamily="34" charset="-120"/>
              </a:rPr>
              <a:t>90°
</a:t>
            </a:r>
            <a:pPr algn="l" indent="0" marL="0">
              <a:lnSpc>
                <a:spcPct val="100000"/>
              </a:lnSpc>
              <a:buNone/>
            </a:pPr>
            <a:r>
              <a:rPr lang="en-US" sz="2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Остальные два угла вместе образуют прямую, поэтому их можно находить по разности 180°.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Школьный курс геометрии (евклидова геометрия, свойства развернутого угла)
</a:t>
            </a:r>
            <a:endParaRPr lang="en-US" sz="5400" dirty="0"/>
          </a:p>
        </p:txBody>
      </p:sp>
      <p:sp>
        <p:nvSpPr>
          <p:cNvPr id="6" name="Text 2"/>
          <p:cNvSpPr txBox="1"/>
          <p:nvPr/>
        </p:nvSpPr>
        <p:spPr>
          <a:xfrm>
            <a:off x="4819727" y="1515442"/>
            <a:ext cx="4114539" cy="2790825"/>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прямоугольном треугольнике один внутренний угол равен 90°. Оставшиеся два — острые, их сумма равна 90°, поэтому по одному углу легко определить второй.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7" name="Text 1"/>
          <p:cNvSpPr txBox="1"/>
          <p:nvPr/>
        </p:nvSpPr>
        <p:spPr>
          <a:xfrm>
            <a:off x="606395" y="2907762"/>
            <a:ext cx="2430752" cy="1404379"/>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тупоугольном треугольнике один угол больше 90°, значит он не может быть острым. Оставшиеся два угла обязательно острые, потому что вместе они составляют 180° минус этот большой угол.
</a:t>
            </a:r>
            <a:endParaRPr lang="en-US" sz="1100" dirty="0"/>
          </a:p>
        </p:txBody>
      </p:sp>
      <p:sp>
        <p:nvSpPr>
          <p:cNvPr id="8" name="Text 2"/>
          <p:cNvSpPr txBox="1"/>
          <p:nvPr/>
        </p:nvSpPr>
        <p:spPr>
          <a:xfrm>
            <a:off x="3399378" y="2907763"/>
            <a:ext cx="2430752" cy="140438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Часто удобно проверять себя через сумму: если взять, например, 110° и 25°, то третий угол будет 180° − 135° = 45°. Так видно, что правило про 180° работает всегда.
</a:t>
            </a:r>
            <a:endParaRPr lang="en-US" sz="1100" dirty="0"/>
          </a:p>
        </p:txBody>
      </p:sp>
      <p:sp>
        <p:nvSpPr>
          <p:cNvPr id="9" name="Text 3"/>
          <p:cNvSpPr txBox="1"/>
          <p:nvPr/>
        </p:nvSpPr>
        <p:spPr>
          <a:xfrm>
            <a:off x="6165716" y="2907763"/>
            <a:ext cx="2430752" cy="140438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Тупой угол влияет на рисунок: вершина «раскрывается» сильнее, чем в прямоугольном. Но при любых длинах сторон сумма внутренних углов остаётся неизменной — 180°.
</a:t>
            </a:r>
            <a:endParaRPr lang="en-US" sz="1100" dirty="0"/>
          </a:p>
        </p:txBody>
      </p:sp>
      <p:sp>
        <p:nvSpPr>
          <p:cNvPr id="10" name="Text 4"/>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Тупоугольный треугольник
</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0572" y="1983800"/>
            <a:ext cx="408111" cy="46641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52800" y="2025545"/>
            <a:ext cx="478654" cy="38292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97371" y="1983800"/>
            <a:ext cx="466413" cy="466413"/>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находить неизвестный угол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11" name="Text 2"/>
          <p:cNvSpPr txBox="1"/>
          <p:nvPr/>
        </p:nvSpPr>
        <p:spPr>
          <a:xfrm>
            <a:off x="495301" y="2552700"/>
            <a:ext cx="2276474" cy="1714500"/>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Сложите известные углы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Найдите сумму двух известных углов треугольника. Для этого просто прибавьте их значения, например 72° + 48°, чтобы получить 120° и понять, сколько ещё осталось до 180°.
</a:t>
            </a:r>
            <a:endParaRPr lang="en-US" sz="1500" dirty="0"/>
          </a:p>
        </p:txBody>
      </p:sp>
      <p:sp>
        <p:nvSpPr>
          <p:cNvPr id="12" name="Text 3"/>
          <p:cNvSpPr txBox="1"/>
          <p:nvPr/>
        </p:nvSpPr>
        <p:spPr>
          <a:xfrm>
            <a:off x="3352801" y="2552700"/>
            <a:ext cx="2276474" cy="17145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Вычтите из 180°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Используйте равенство суммы внутренних углов: 180° − (сумма известных углов) = неизвестный угол. В примере 180° − 120° = 60°.
</a:t>
            </a:r>
            <a:endParaRPr lang="en-US" sz="1500" dirty="0"/>
          </a:p>
        </p:txBody>
      </p:sp>
      <p:sp>
        <p:nvSpPr>
          <p:cNvPr id="13" name="Text 4"/>
          <p:cNvSpPr txBox="1"/>
          <p:nvPr/>
        </p:nvSpPr>
        <p:spPr>
          <a:xfrm>
            <a:off x="6191251" y="2552700"/>
            <a:ext cx="2276474" cy="1714500"/>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Проверьте, не больше ли 180°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Если сумма двух данных углов уже больше 180°, такие значения не могут принадлежать треугольнику. Тогда задача построена некорректно или где-то допущена ошибка.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Алгоритм решения задач на углы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Схема показывает пошаговое рассуждение при поиске третьего угла треугольника.
</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Внешний угол треугольника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7" name="Text 2"/>
          <p:cNvSpPr txBox="1"/>
          <p:nvPr/>
        </p:nvSpPr>
        <p:spPr>
          <a:xfrm>
            <a:off x="666332" y="2019784"/>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Внешний угол появляется, если одну сторону треугольника продолжить за вершину. Он не расположен внутри треугольника, но связан с углами при этой же вершине.
</a:t>
            </a:r>
            <a:endParaRPr lang="en-US" sz="1100" dirty="0"/>
          </a:p>
        </p:txBody>
      </p:sp>
      <p:sp>
        <p:nvSpPr>
          <p:cNvPr id="8" name="Text 3"/>
          <p:cNvSpPr txBox="1"/>
          <p:nvPr/>
        </p:nvSpPr>
        <p:spPr>
          <a:xfrm>
            <a:off x="4968797" y="2019784"/>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 правилу внешний угол равен сумме двух внутренних несмежных углов. Поэтому, например, при углах 35° и 55° получаем внешний угол 35° + 55° = 90°.
</a:t>
            </a:r>
            <a:endParaRPr lang="en-US" sz="1100" dirty="0"/>
          </a:p>
        </p:txBody>
      </p:sp>
      <p:sp>
        <p:nvSpPr>
          <p:cNvPr id="9" name="Text 4"/>
          <p:cNvSpPr txBox="1"/>
          <p:nvPr/>
        </p:nvSpPr>
        <p:spPr>
          <a:xfrm>
            <a:off x="666332" y="3696721"/>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Это свойство особенно удобно в задачах, где внутри нужно найти угол «через обход». Иногда внешний угол получается сразу из развернутого угла и упрощает вычисления.
</a:t>
            </a:r>
            <a:endParaRPr lang="en-US" sz="1100" dirty="0"/>
          </a:p>
        </p:txBody>
      </p:sp>
      <p:sp>
        <p:nvSpPr>
          <p:cNvPr id="10" name="Text 5"/>
          <p:cNvSpPr txBox="1"/>
          <p:nvPr/>
        </p:nvSpPr>
        <p:spPr>
          <a:xfrm>
            <a:off x="4968797" y="3696721"/>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Используйте внешние углы как проверку: если ответ для внутреннего угла не согласуется с суммой через внешний угол, значит допущена ошибка в вычислениях.
</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Внутренний и внешний углы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На диаграмме показаны пары смежных углов: внутренний плюс внешний (смежный с ним) каждый раз дают одну и ту же величину.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Так как внутренний угол и соответствующий внешний образуют развернутый угол, их сумма неизменно равна 180°. Значит, по одному из них можно находить другой.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Данные из примеров сравнения смежных углов (70°/110°, 45°/135°)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9" y="412954"/>
            <a:ext cx="3287692" cy="4222834"/>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Типичные ошибки учеников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7" name="Text 2"/>
          <p:cNvSpPr txBox="1"/>
          <p:nvPr/>
        </p:nvSpPr>
        <p:spPr>
          <a:xfrm>
            <a:off x="4092166" y="1027655"/>
            <a:ext cx="2214062" cy="1243648"/>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Часто путают внутренний и внешний углы: тогда вместо нужной суммы берут «не ту пару». Чтобы не ошибиться, проверяйте, продолжена ли сторона треугольника за вершину.
</a:t>
            </a:r>
            <a:endParaRPr lang="en-US" sz="1100" dirty="0"/>
          </a:p>
        </p:txBody>
      </p:sp>
      <p:sp>
        <p:nvSpPr>
          <p:cNvPr id="8" name="Text 3"/>
          <p:cNvSpPr txBox="1"/>
          <p:nvPr/>
        </p:nvSpPr>
        <p:spPr>
          <a:xfrm>
            <a:off x="6611896" y="1027655"/>
            <a:ext cx="2214061" cy="1243648"/>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Ещё одна распространённая ошибка — складывать длины сторон вместо значений углов. Сумма 180° относится только к углам, а не к отрезкам, поэтому результаты будут несогласованными.
</a:t>
            </a:r>
            <a:endParaRPr lang="en-US" sz="1100" dirty="0"/>
          </a:p>
        </p:txBody>
      </p:sp>
      <p:sp>
        <p:nvSpPr>
          <p:cNvPr id="9" name="Text 4"/>
          <p:cNvSpPr txBox="1"/>
          <p:nvPr/>
        </p:nvSpPr>
        <p:spPr>
          <a:xfrm>
            <a:off x="4092166" y="3189885"/>
            <a:ext cx="2214062" cy="1243648"/>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Иногда на рисунке не подписан один угол. Но он существует, и его можно найти по формуле 180° − (два известных угла), а затем сравнить с рисунком.
</a:t>
            </a:r>
            <a:endParaRPr lang="en-US" sz="1100" dirty="0"/>
          </a:p>
        </p:txBody>
      </p:sp>
      <p:sp>
        <p:nvSpPr>
          <p:cNvPr id="10" name="Text 5"/>
          <p:cNvSpPr txBox="1"/>
          <p:nvPr/>
        </p:nvSpPr>
        <p:spPr>
          <a:xfrm>
            <a:off x="6611896" y="3189885"/>
            <a:ext cx="2214061" cy="1243648"/>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Лучший способ быстро заметить неточность — контроль: три внутренних угла должны в сумме давать 180°. Если сумма отличается, значит в вычислениях или чтении рисунка есть ошибка.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941" y="2327342"/>
            <a:ext cx="2644996" cy="28272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56905" y="2327342"/>
            <a:ext cx="2644996" cy="28272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03588" y="2327342"/>
            <a:ext cx="2644996" cy="28272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643727" y="1544166"/>
            <a:ext cx="2355425" cy="627855"/>
          </a:xfrm>
          <a:prstGeom prst="rect">
            <a:avLst/>
          </a:prstGeom>
          <a:noFill/>
          <a:ln/>
        </p:spPr>
        <p:txBody>
          <a:bodyPr wrap="square" lIns="0" tIns="0" rIns="0" bIns="0" rtlCol="0" anchor="t"/>
          <a:lstStyle/>
          <a:p>
            <a:pPr algn="l" indent="0" marL="0">
              <a:lnSpc>
                <a:spcPct val="100000"/>
              </a:lnSpc>
              <a:buNone/>
            </a:pPr>
            <a:r>
              <a:rPr lang="en-US" sz="864" b="1" dirty="0">
                <a:solidFill>
                  <a:srgbClr val="000000"/>
                </a:solidFill>
                <a:latin typeface="Arial" pitchFamily="34" charset="0"/>
                <a:ea typeface="Arial" pitchFamily="34" charset="-122"/>
                <a:cs typeface="Arial" pitchFamily="34" charset="-120"/>
              </a:rPr>
              <a:t>Чертёж и инженерные схемы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В черчении треугольники помогают точно задавать направления и углы в деталях. Часто на рисунке не хватает одного значения, и его находят через сумму 180°. Это экономит время и снижает риск ошибки при переносе размеров.
</a:t>
            </a:r>
            <a:endParaRPr lang="en-US" sz="864" dirty="0"/>
          </a:p>
        </p:txBody>
      </p:sp>
      <p:sp>
        <p:nvSpPr>
          <p:cNvPr id="11" name="Text 1"/>
          <p:cNvSpPr txBox="1"/>
          <p:nvPr/>
        </p:nvSpPr>
        <p:spPr>
          <a:xfrm>
            <a:off x="3401691" y="1544166"/>
            <a:ext cx="2355425" cy="627855"/>
          </a:xfrm>
          <a:prstGeom prst="rect">
            <a:avLst/>
          </a:prstGeom>
          <a:noFill/>
          <a:ln/>
        </p:spPr>
        <p:txBody>
          <a:bodyPr wrap="square" lIns="0" tIns="0" rIns="0" bIns="0" rtlCol="0" anchor="t"/>
          <a:lstStyle/>
          <a:p>
            <a:pPr algn="l" indent="0" marL="0">
              <a:lnSpc>
                <a:spcPct val="100000"/>
              </a:lnSpc>
              <a:buNone/>
            </a:pPr>
            <a:r>
              <a:rPr lang="en-US" sz="736" b="1" dirty="0">
                <a:solidFill>
                  <a:srgbClr val="000000"/>
                </a:solidFill>
                <a:latin typeface="Arial" pitchFamily="34" charset="0"/>
                <a:ea typeface="Arial" pitchFamily="34" charset="-122"/>
                <a:cs typeface="Arial" pitchFamily="34" charset="-120"/>
              </a:rPr>
              <a:t>Архитектурные каркасы и устойчивые конструкции
</a:t>
            </a:r>
            <a:pPr algn="l" indent="0" marL="0">
              <a:lnSpc>
                <a:spcPct val="100000"/>
              </a:lnSpc>
              <a:buNone/>
            </a:pPr>
            <a:r>
              <a:rPr lang="en-US" sz="57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78" dirty="0">
                <a:solidFill>
                  <a:srgbClr val="000000"/>
                </a:solidFill>
                <a:latin typeface="Arial" pitchFamily="34" charset="0"/>
                <a:ea typeface="Arial" pitchFamily="34" charset="-122"/>
                <a:cs typeface="Arial" pitchFamily="34" charset="-120"/>
              </a:rPr>
              <a:t>В строительных каркасах треугольные элементы применяют, потому что их форма хорошо сохраняется под нагрузкой. Когда нужно точно «свести» узлы, рассчитывают углы, опираясь на правило суммы внутренних углов. Так соединения получаются более предсказуемыми.
</a:t>
            </a:r>
            <a:endParaRPr lang="en-US" sz="736" dirty="0"/>
          </a:p>
        </p:txBody>
      </p:sp>
      <p:sp>
        <p:nvSpPr>
          <p:cNvPr id="12" name="Text 2"/>
          <p:cNvSpPr txBox="1"/>
          <p:nvPr/>
        </p:nvSpPr>
        <p:spPr>
          <a:xfrm>
            <a:off x="6148374" y="1544166"/>
            <a:ext cx="2355425" cy="627855"/>
          </a:xfrm>
          <a:prstGeom prst="rect">
            <a:avLst/>
          </a:prstGeom>
          <a:noFill/>
          <a:ln/>
        </p:spPr>
        <p:txBody>
          <a:bodyPr wrap="square" lIns="0" tIns="0" rIns="0" bIns="0" rtlCol="0" anchor="t"/>
          <a:lstStyle/>
          <a:p>
            <a:pPr algn="l" indent="0" marL="0">
              <a:lnSpc>
                <a:spcPct val="100000"/>
              </a:lnSpc>
              <a:buNone/>
            </a:pPr>
            <a:r>
              <a:rPr lang="en-US" sz="786" b="1" dirty="0">
                <a:solidFill>
                  <a:srgbClr val="000000"/>
                </a:solidFill>
                <a:latin typeface="Arial" pitchFamily="34" charset="0"/>
                <a:ea typeface="Arial" pitchFamily="34" charset="-122"/>
                <a:cs typeface="Arial" pitchFamily="34" charset="-120"/>
              </a:rPr>
              <a:t>Компьютерная графика и модели
</a:t>
            </a:r>
            <a:pPr algn="l" indent="0" marL="0">
              <a:lnSpc>
                <a:spcPct val="100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18" dirty="0">
                <a:solidFill>
                  <a:srgbClr val="000000"/>
                </a:solidFill>
                <a:latin typeface="Arial" pitchFamily="34" charset="0"/>
                <a:ea typeface="Arial" pitchFamily="34" charset="-122"/>
                <a:cs typeface="Arial" pitchFamily="34" charset="-120"/>
              </a:rPr>
              <a:t>В компьютерной графике треугольники лежат в основе построения поверхностей: множество мелких треугольников формируют сложные объекты. При настройке форм используют соотношения углов, чтобы модель выглядела корректно. Сумма 180° становится простым контрольным условием при расчётах.
</a:t>
            </a:r>
            <a:endParaRPr lang="en-US" sz="786" dirty="0"/>
          </a:p>
        </p:txBody>
      </p:sp>
      <p:sp>
        <p:nvSpPr>
          <p:cNvPr id="13" name="Text 3"/>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Где применяется свойство суммы углов треугольника
</a:t>
            </a:r>
            <a:endParaRPr lang="en-US" sz="2400" dirty="0"/>
          </a:p>
        </p:txBody>
      </p:sp>
      <p:sp>
        <p:nvSpPr>
          <p:cNvPr id="14"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232837" y="1426907"/>
            <a:ext cx="4617149" cy="21795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Мини-практика по теме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7" name="Text 2"/>
          <p:cNvSpPr txBox="1"/>
          <p:nvPr/>
        </p:nvSpPr>
        <p:spPr>
          <a:xfrm>
            <a:off x="495300" y="3878826"/>
            <a:ext cx="3780171" cy="1078609"/>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Проверьте, чему равен третий угол и как определить вид треугольника по полученному значению.
</a:t>
            </a:r>
            <a:endParaRPr lang="en-US" sz="1200" dirty="0"/>
          </a:p>
        </p:txBody>
      </p:sp>
      <p:sp>
        <p:nvSpPr>
          <p:cNvPr id="8" name="Text 3"/>
          <p:cNvSpPr txBox="1"/>
          <p:nvPr/>
        </p:nvSpPr>
        <p:spPr>
          <a:xfrm>
            <a:off x="4485205" y="3878826"/>
            <a:ext cx="3105863" cy="1078609"/>
          </a:xfrm>
          <a:prstGeom prst="rect">
            <a:avLst/>
          </a:prstGeom>
          <a:noFill/>
          <a:ln/>
        </p:spPr>
        <p:txBody>
          <a:bodyPr wrap="square" lIns="0" tIns="0" rIns="0" bIns="0" rtlCol="0" anchor="t"/>
          <a:lstStyle/>
          <a:p>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Во всех трёх случаях третий угол находится вычитанием из 180°. По величине одного угла легко классифицировать треугольник: 90° — прямоугольный, больше 90° — тупоугольный, все меньше 90° — остроугольный.
</a:t>
            </a:r>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Составлено по примеру из задания на сумму углов треугольника
</a:t>
            </a:r>
            <a:endParaRPr lang="en-US" sz="106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86697" y="1029936"/>
            <a:ext cx="5255100" cy="30837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Один закон — все треугольники
</a:t>
            </a:r>
            <a:pPr algn="l"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Сумма внутренних углов любого треугольника в евклидовой геометрии равна 180°. Это правило помогает находить неизвестные углы, проверять построения и уверенно различать виды треугольников.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2026-05-13T07:02:53Z</dcterms:created>
  <dcterms:modified xsi:type="dcterms:W3CDTF">2026-05-13T07:02:53Z</dcterms:modified>
</cp:coreProperties>
</file>