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png"/><Relationship Id="rId12" Type="http://schemas.openxmlformats.org/officeDocument/2006/relationships/image" Target="../media/image-13-12.png"/><Relationship Id="rId13" Type="http://schemas.openxmlformats.org/officeDocument/2006/relationships/image" Target="../media/image-13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6810" y="745950"/>
            <a:ext cx="4213031" cy="4397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909500" cy="143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Азия, Африка и Латинская Америка в XIX веке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798800"/>
            <a:ext cx="21675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1883775"/>
            <a:ext cx="4082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Колониализм, реформы и борьба за самостоятельность изменили судьбу целых регионов.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0225" y="914904"/>
            <a:ext cx="3706800" cy="36597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4596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XIX век изменил мир вне Европы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729950"/>
            <a:ext cx="41589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Промышленная революция усилила спрос на сырьё и рынки, а европейские державы получили военное преимущество. В Азии, Африке и Латинской Америке старые порядки столкнулись с давлением извне и необходимостью срочных перемен.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Азия в XIX веке: империи, реформы и давление извне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569527" y="1416425"/>
            <a:ext cx="3504523" cy="6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государства
</a:t>
            </a:r>
            <a:pPr algn="l" indent="0" marL="0">
              <a:lnSpc>
                <a:spcPct val="115000"/>
              </a:lnSpc>
              <a:buNone/>
            </a:pPr>
            <a:r>
              <a:rPr lang="en-US" sz="4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Азии существовали крупные политические центры: Османская империя, Китай, Япония, Персия и Индия. Они по-разному реагировали на растущее давление европейских держав и изменявшийся мировой рынок.
</a:t>
            </a:r>
            <a:endParaRPr lang="en-US" sz="881" dirty="0"/>
          </a:p>
        </p:txBody>
      </p:sp>
      <p:sp>
        <p:nvSpPr>
          <p:cNvPr id="14" name="Text 3"/>
          <p:cNvSpPr txBox="1"/>
          <p:nvPr/>
        </p:nvSpPr>
        <p:spPr>
          <a:xfrm>
            <a:off x="569527" y="2129473"/>
            <a:ext cx="3504523" cy="6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Неравные договоры
</a:t>
            </a:r>
            <a:pPr algn="l" indent="0" marL="0">
              <a:lnSpc>
                <a:spcPct val="115000"/>
              </a:lnSpc>
              <a:buNone/>
            </a:pPr>
            <a:r>
              <a:rPr lang="en-US" sz="4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Европейцы добивались торговых льгот, открытых портов и влияния при дворах правителей. Такие договоры ограничивали самостоятельность стран и делали их экономику всё более зависимой от внешней торговли и кредитов.
</a:t>
            </a:r>
            <a:endParaRPr lang="en-US" sz="854" dirty="0"/>
          </a:p>
        </p:txBody>
      </p:sp>
      <p:sp>
        <p:nvSpPr>
          <p:cNvPr id="15" name="Text 4"/>
          <p:cNvSpPr txBox="1"/>
          <p:nvPr/>
        </p:nvSpPr>
        <p:spPr>
          <a:xfrm>
            <a:off x="569527" y="2842475"/>
            <a:ext cx="3504523" cy="6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Слабость и кризисы
</a:t>
            </a:r>
            <a:pPr algn="l" indent="0" marL="0">
              <a:lnSpc>
                <a:spcPct val="115000"/>
              </a:lnSpc>
              <a:buNone/>
            </a:pPr>
            <a:r>
              <a:rPr lang="en-US" sz="4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регионах старые системы управления не справлялись с внутренними проблемами, ростом налогов и внешним давлением. Это усиливало недовольство населения и подталкивало к восстаниям и сопротивлению.
</a:t>
            </a:r>
            <a:endParaRPr lang="en-US" sz="854" dirty="0"/>
          </a:p>
        </p:txBody>
      </p:sp>
      <p:sp>
        <p:nvSpPr>
          <p:cNvPr id="16" name="Text 5"/>
          <p:cNvSpPr txBox="1"/>
          <p:nvPr/>
        </p:nvSpPr>
        <p:spPr>
          <a:xfrm>
            <a:off x="569527" y="3555500"/>
            <a:ext cx="3504523" cy="6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реформ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государств пыталась укрепить армию, обновить управление и развивать образование. Реформы должны были сохранить независимость, но успех у стран был разным.
</a:t>
            </a:r>
            <a:endParaRPr lang="en-US" sz="1000" dirty="0"/>
          </a:p>
        </p:txBody>
      </p:sp>
      <p:sp>
        <p:nvSpPr>
          <p:cNvPr id="17" name="Text 6"/>
          <p:cNvSpPr txBox="1"/>
          <p:nvPr/>
        </p:nvSpPr>
        <p:spPr>
          <a:xfrm>
            <a:off x="569527" y="4268525"/>
            <a:ext cx="3504523" cy="6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баланс сил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концу века стало ясно: одни страны сумели быстро модернизироваться, другие потеряли часть самостоятельности, а третьи оказались втянуты в длительную борьбу за выживание.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усиливалось колониальное влияние в Азии и Африке
</a:t>
            </a:r>
            <a:endParaRPr lang="en-US" sz="2384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причин и последствий европейской экспансии в XIX веке.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180000" y="401275"/>
            <a:ext cx="46983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 под властью Британии после восстания сипаев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1367462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Восстание 1857–1859 годов
</a:t>
            </a:r>
            <a:pPr algn="l" indent="0" marL="0">
              <a:lnSpc>
                <a:spcPct val="115000"/>
              </a:lnSpc>
              <a:buNone/>
            </a:pPr>
            <a:r>
              <a:rPr lang="en-US" sz="5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Восстание сипаев показало, насколько сильно индийцы были недовольны британским господством. После его подавления колониальные власти стали управлять страной ещё жёстче и более централизованно.
</a:t>
            </a:r>
            <a:endParaRPr lang="en-US" sz="945" dirty="0"/>
          </a:p>
        </p:txBody>
      </p:sp>
      <p:sp>
        <p:nvSpPr>
          <p:cNvPr id="13" name="Text 3"/>
          <p:cNvSpPr txBox="1"/>
          <p:nvPr/>
        </p:nvSpPr>
        <p:spPr>
          <a:xfrm>
            <a:off x="180000" y="2244415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власти короны
</a:t>
            </a:r>
            <a:pPr algn="l" indent="0" marL="0">
              <a:lnSpc>
                <a:spcPct val="115000"/>
              </a:lnSpc>
              <a:buNone/>
            </a:pPr>
            <a:r>
              <a:rPr lang="en-US" sz="5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Ост-Индская компания утратила ведущую роль, а Индия перешла под прямое управление Британской короны. Это усилило контроль над налогами, армией и местной администрацией.
</a:t>
            </a:r>
            <a:endParaRPr lang="en-US" sz="1063" dirty="0"/>
          </a:p>
        </p:txBody>
      </p:sp>
      <p:sp>
        <p:nvSpPr>
          <p:cNvPr id="14" name="Text 4"/>
          <p:cNvSpPr txBox="1"/>
          <p:nvPr/>
        </p:nvSpPr>
        <p:spPr>
          <a:xfrm>
            <a:off x="180000" y="3121363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Сырьевой придаток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 стала важным поставщиком хлопка, чая, индиго и опиума. Сырьё вывозили в британские порты, а местная экономика всё больше работала на нужды метрополии.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180000" y="3998337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Инфраструктура контроля
</a:t>
            </a:r>
            <a:pPr algn="l" indent="0" marL="0">
              <a:lnSpc>
                <a:spcPct val="115000"/>
              </a:lnSpc>
              <a:buNone/>
            </a:pPr>
            <a:r>
              <a:rPr lang="en-US" sz="5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дороги и телеграф помогали быстрее перевозить товары и управлять огромной территорией. Однако эти новшества прежде всего служили колониальным интересам, а не местному развитию.
</a:t>
            </a:r>
            <a:endParaRPr lang="en-US" sz="103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Китай: Опиумные войны и неравные договоры
</a:t>
            </a:r>
            <a:endParaRPr lang="en-US" sz="2704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40200" y="171554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1839–1842
</a:t>
            </a:r>
            <a:pPr algn="l" indent="0" marL="0">
              <a:lnSpc>
                <a:spcPct val="115000"/>
              </a:lnSpc>
              <a:buNone/>
            </a:pPr>
            <a:r>
              <a:rPr lang="en-US" sz="9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Опиумная война закончилась поражением Китая. Страна уступила давлению Великобритании и открыла часть портов для иностранной торговли.
</a:t>
            </a:r>
            <a:endParaRPr lang="en-US" sz="1009" dirty="0"/>
          </a:p>
        </p:txBody>
      </p:sp>
      <p:sp>
        <p:nvSpPr>
          <p:cNvPr id="12" name="Text 3"/>
          <p:cNvSpPr txBox="1"/>
          <p:nvPr/>
        </p:nvSpPr>
        <p:spPr>
          <a:xfrm>
            <a:off x="2498375" y="1734788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1842
</a:t>
            </a:r>
            <a:pPr algn="l" indent="0" marL="0">
              <a:lnSpc>
                <a:spcPct val="115000"/>
              </a:lnSpc>
              <a:buNone/>
            </a:pPr>
            <a:r>
              <a:rPr lang="en-US" sz="10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Нанкинскому договору Британия получила Гонконг. Китай также согласился на более выгодные для европейцев торговые условия.
</a:t>
            </a:r>
            <a:endParaRPr lang="en-US" sz="1127" dirty="0"/>
          </a:p>
        </p:txBody>
      </p:sp>
      <p:sp>
        <p:nvSpPr>
          <p:cNvPr id="13" name="Text 4"/>
          <p:cNvSpPr txBox="1"/>
          <p:nvPr/>
        </p:nvSpPr>
        <p:spPr>
          <a:xfrm>
            <a:off x="4756538" y="197835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1850–1864
</a:t>
            </a:r>
            <a:pPr algn="l" indent="0" marL="0">
              <a:lnSpc>
                <a:spcPct val="115000"/>
              </a:lnSpc>
              <a:buNone/>
            </a:pPr>
            <a:r>
              <a:rPr lang="en-US" sz="9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Тайпинское восстание охватило огромные территории и ослабило государство. Внутренний кризис сделал страну уязвимее перед внешним давлением.
</a:t>
            </a:r>
            <a:endParaRPr lang="en-US" sz="1027" dirty="0"/>
          </a:p>
        </p:txBody>
      </p:sp>
      <p:sp>
        <p:nvSpPr>
          <p:cNvPr id="14" name="Text 5"/>
          <p:cNvSpPr txBox="1"/>
          <p:nvPr/>
        </p:nvSpPr>
        <p:spPr>
          <a:xfrm>
            <a:off x="7014700" y="1657788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1856–1860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Опиумная война ещё раз показала военное превосходство европейских держав. Китай потерял часть контроля над торговлей и всё сильнее зависел от внешнего мира.
</a:t>
            </a:r>
            <a:endParaRPr lang="en-US" sz="100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0700" y="2086982"/>
            <a:ext cx="3563700" cy="9695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76198"/>
            <a:ext cx="41112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Азиатские реформы и сопротивление: сравнение стран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79975" y="171512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страны Азии по-разному отвечали на давление Европы: одни ускоряли реформы, другие пытались удержать целостность, а третьи модернизировались медленнее.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975" y="264837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успешной оказалась Япония: она быстрее других создала современное государство. Османская империя и Китай пытались отвечать на вызовы, но сталкивались с более сильным внешним давлением.
</a:t>
            </a:r>
            <a:endParaRPr lang="en-US" sz="1068" dirty="0"/>
          </a:p>
        </p:txBody>
      </p:sp>
      <p:sp>
        <p:nvSpPr>
          <p:cNvPr id="10" name="Text 4"/>
          <p:cNvSpPr txBox="1"/>
          <p:nvPr/>
        </p:nvSpPr>
        <p:spPr>
          <a:xfrm>
            <a:off x="5320400" y="383185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Курс по истории XIX века; реформы Мэйдзи (с 1868), Танзимат (1839–1876), политика самоусиления (с 1861)
</a:t>
            </a:r>
            <a:endParaRPr lang="en-US" sz="78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Азия в XIX веке: главные процессы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Процессы в разных странах шли не одинаково: где-то усиливалось иностранное влияние, а где-то государства пытались обновиться и сохранить самостоятельность.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Главными силами перемен были зависимость от Европы и попытки модернизации. Именно они сильнее всего повлияли на судьбу региона.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раздела о Азии в XIX веке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868839"/>
            <a:ext cx="8283000" cy="22729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795750" y="188537"/>
            <a:ext cx="62373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до начала раздела континента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1517350"/>
            <a:ext cx="21018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Сохранялась самостоятельность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7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первой половине XIX века многие африканские государства ещё оставались независимыми. Сильные центры существовали в Египте, Эфиопии, Западной Африке и на юге континента.
</a:t>
            </a:r>
            <a:endParaRPr lang="en-US" sz="1067" dirty="0"/>
          </a:p>
        </p:txBody>
      </p:sp>
      <p:sp>
        <p:nvSpPr>
          <p:cNvPr id="12" name="Text 3"/>
          <p:cNvSpPr txBox="1"/>
          <p:nvPr/>
        </p:nvSpPr>
        <p:spPr>
          <a:xfrm>
            <a:off x="2384910" y="1517350"/>
            <a:ext cx="21018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и государства
</a:t>
            </a:r>
            <a:pPr algn="l" indent="0" marL="0">
              <a:lnSpc>
                <a:spcPct val="115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Большую роль играли караванные пути, местные рынки и традиционные государства. Они связывали разные районы Африки и поддерживали хозяйственную жизнь до массового колониального захвата.
</a:t>
            </a:r>
            <a:endParaRPr lang="en-US" sz="1079" dirty="0"/>
          </a:p>
        </p:txBody>
      </p:sp>
      <p:sp>
        <p:nvSpPr>
          <p:cNvPr id="13" name="Text 4"/>
          <p:cNvSpPr txBox="1"/>
          <p:nvPr/>
        </p:nvSpPr>
        <p:spPr>
          <a:xfrm>
            <a:off x="4589820" y="1517350"/>
            <a:ext cx="21018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Непростое наследие
</a:t>
            </a:r>
            <a:pPr algn="l" indent="0" marL="0">
              <a:lnSpc>
                <a:spcPct val="115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Наряду с местной торговлей продолжала существовать работорговля, которая долго разрушала общества и ослабляла их развитие. Это делало регион более уязвимым к внешнему вмешательству.
</a:t>
            </a:r>
            <a:endParaRPr lang="en-US" sz="1079" dirty="0"/>
          </a:p>
        </p:txBody>
      </p:sp>
      <p:sp>
        <p:nvSpPr>
          <p:cNvPr id="14" name="Text 5"/>
          <p:cNvSpPr txBox="1"/>
          <p:nvPr/>
        </p:nvSpPr>
        <p:spPr>
          <a:xfrm>
            <a:off x="6794729" y="1517350"/>
            <a:ext cx="21018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признаки давления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в Африку активнее проникали европейские торговцы, миссионеры и военные отряды. Их присутствие стало предвестником колониального раздела континента.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150426"/>
            <a:ext cx="5010000" cy="35275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302950"/>
            <a:ext cx="8098500" cy="5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Египет при Мухаммеде Али: модернизация и зависимость
</a:t>
            </a:r>
            <a:endParaRPr lang="en-US" sz="2461" dirty="0"/>
          </a:p>
        </p:txBody>
      </p:sp>
      <p:sp>
        <p:nvSpPr>
          <p:cNvPr id="11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715400" y="1150200"/>
            <a:ext cx="34806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правителя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Мухаммед Али, правивший с 1805 года, укреплял армию и перестраивал управление. Он стремился сделать Египет сильным и более самостоятельным государством.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5086100" y="1882084"/>
            <a:ext cx="34806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Хозяйственные перемены
</a:t>
            </a:r>
            <a:pPr algn="l" indent="0" marL="0">
              <a:lnSpc>
                <a:spcPct val="115000"/>
              </a:lnSpc>
              <a:buNone/>
            </a:pPr>
            <a:r>
              <a:rPr lang="en-US" sz="4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стране создавались мануфактуры, строились оросительные системы и расширялось производство хлопка. Эти меры помогали развитию, но усиливали ориентацию на внешний рынок.
</a:t>
            </a:r>
            <a:endParaRPr lang="en-US" sz="980" dirty="0"/>
          </a:p>
        </p:txBody>
      </p:sp>
      <p:sp>
        <p:nvSpPr>
          <p:cNvPr id="14" name="Text 4"/>
          <p:cNvSpPr txBox="1"/>
          <p:nvPr/>
        </p:nvSpPr>
        <p:spPr>
          <a:xfrm>
            <a:off x="5271450" y="2608259"/>
            <a:ext cx="34806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влияния Европы
</a:t>
            </a:r>
            <a:pPr algn="l" indent="0" marL="0">
              <a:lnSpc>
                <a:spcPct val="115000"/>
              </a:lnSpc>
              <a:buNone/>
            </a:pPr>
            <a:r>
              <a:rPr lang="en-US" sz="4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 временем Египет всё сильнее зависел от европейских кредиторов и торговли. Финансовые трудности ограничивали свободу действий местных властей и подталкивали к зависимости.
</a:t>
            </a:r>
            <a:endParaRPr lang="en-US" sz="970" dirty="0"/>
          </a:p>
        </p:txBody>
      </p:sp>
      <p:sp>
        <p:nvSpPr>
          <p:cNvPr id="15" name="Text 5"/>
          <p:cNvSpPr txBox="1"/>
          <p:nvPr/>
        </p:nvSpPr>
        <p:spPr>
          <a:xfrm>
            <a:off x="5365627" y="3351777"/>
            <a:ext cx="34806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Суэцкий канал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Открытый в 1869 году Суэцкий канал сделал Египет важнейшим звеном мировой торговли. Через него проходил кратчайший путь между Европой и Азией.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2958518"/>
            <a:ext cx="3408600" cy="9173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Берлинская конференция 1884–1885 годов и раздел Африки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5254112" y="98586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державы договорились о правилах захвата африканских территорий и ускорили колониальный раздел континента.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254112" y="191911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Конференция узаконила колониальный захват и сделала раздел Африки быстрым и почти повсеместным.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4721450"/>
            <a:ext cx="34086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Берлинской конференции 1884–1885 годов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колониальных владений в Африке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1885 года колониальный захват ускорился: европейские державы продвигались от побережья вглубь материка.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1914 году почти вся Африка оказалась под европейским контролем, а наиболее заметными колониальными силами стали Британия и Франция.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исторических данных о колониальном разделe Африки, 1800–1914
</a:t>
            </a:r>
            <a:endParaRPr lang="en-US" sz="78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5191" y="1513399"/>
            <a:ext cx="437400" cy="437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840016" y="2841121"/>
            <a:ext cx="483900" cy="3871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189998" y="1538641"/>
            <a:ext cx="483900" cy="38712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141686" y="2673276"/>
            <a:ext cx="437400" cy="4374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4275179" y="4004252"/>
            <a:ext cx="483900" cy="430133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Сопротивление народов Африки колониальному завоеванию
</a:t>
            </a:r>
            <a:endParaRPr lang="en-US" sz="2704" dirty="0"/>
          </a:p>
        </p:txBody>
      </p:sp>
      <p:sp>
        <p:nvSpPr>
          <p:cNvPr id="16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7" name="Text 2"/>
          <p:cNvSpPr txBox="1"/>
          <p:nvPr/>
        </p:nvSpPr>
        <p:spPr>
          <a:xfrm>
            <a:off x="1673875" y="1304423"/>
            <a:ext cx="1729200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Вооружённая борьба
</a:t>
            </a:r>
            <a:pPr algn="l" indent="0" marL="0">
              <a:lnSpc>
                <a:spcPct val="115000"/>
              </a:lnSpc>
              <a:buNone/>
            </a:pPr>
            <a:r>
              <a:rPr lang="en-US" sz="7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народы защищали свои земли с оружием в руках. Восстания ашанти, зулусов и других обществ показывали, что колонизация не проходила без сопротивления.
</a:t>
            </a:r>
            <a:endParaRPr lang="en-US" sz="861" dirty="0"/>
          </a:p>
        </p:txBody>
      </p:sp>
      <p:sp>
        <p:nvSpPr>
          <p:cNvPr id="18" name="Text 3"/>
          <p:cNvSpPr txBox="1"/>
          <p:nvPr/>
        </p:nvSpPr>
        <p:spPr>
          <a:xfrm>
            <a:off x="2821950" y="2607005"/>
            <a:ext cx="1729200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Переговоры
</a:t>
            </a:r>
            <a:pPr algn="l" indent="0" marL="0">
              <a:lnSpc>
                <a:spcPct val="115000"/>
              </a:lnSpc>
              <a:buNone/>
            </a:pPr>
            <a:r>
              <a:rPr lang="en-US" sz="7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лидеры пытались сохранить самостоятельность через дипломатические соглашения. Они надеялись выиграть время, ограничить потери и избежать полного подчинения европейцам.
</a:t>
            </a:r>
            <a:endParaRPr lang="en-US" sz="783" dirty="0"/>
          </a:p>
        </p:txBody>
      </p:sp>
      <p:sp>
        <p:nvSpPr>
          <p:cNvPr id="19" name="Text 4"/>
          <p:cNvSpPr txBox="1"/>
          <p:nvPr/>
        </p:nvSpPr>
        <p:spPr>
          <a:xfrm>
            <a:off x="5171932" y="1304525"/>
            <a:ext cx="1729200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племён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противостоять сильному врагу, разные общины объединялись в союзы. Такое сотрудничество помогало собирать силы, защищать территории и вести длительную оборону.
</a:t>
            </a:r>
            <a:endParaRPr lang="en-US" sz="794" dirty="0"/>
          </a:p>
        </p:txBody>
      </p:sp>
      <p:sp>
        <p:nvSpPr>
          <p:cNvPr id="20" name="Text 5"/>
          <p:cNvSpPr txBox="1"/>
          <p:nvPr/>
        </p:nvSpPr>
        <p:spPr>
          <a:xfrm>
            <a:off x="7100370" y="2464300"/>
            <a:ext cx="1729200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Эфиопии
</a:t>
            </a:r>
            <a:pPr algn="l" indent="0" marL="0">
              <a:lnSpc>
                <a:spcPct val="115000"/>
              </a:lnSpc>
              <a:buNone/>
            </a:pPr>
            <a:r>
              <a:rPr lang="en-US" sz="7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1896 году Эфиопия разгромила Италию при Адуа и сохранила независимость. Это стало редким и очень важным успехом африканского государства в XIX веке.
</a:t>
            </a:r>
            <a:endParaRPr lang="en-US" sz="840" dirty="0"/>
          </a:p>
        </p:txBody>
      </p:sp>
      <p:sp>
        <p:nvSpPr>
          <p:cNvPr id="21" name="Text 6"/>
          <p:cNvSpPr txBox="1"/>
          <p:nvPr/>
        </p:nvSpPr>
        <p:spPr>
          <a:xfrm>
            <a:off x="5257113" y="3791643"/>
            <a:ext cx="1729200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Превосходство Европы
</a:t>
            </a:r>
            <a:pPr algn="l" indent="0" marL="0">
              <a:lnSpc>
                <a:spcPct val="115000"/>
              </a:lnSpc>
              <a:buNone/>
            </a:pPr>
            <a:r>
              <a:rPr lang="en-US" sz="7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 мужество защитников, европейские армии часто имели лучшее оружие, связь и организацию. Поэтому многие восстания были подавлены после тяжёлой и неравной борьбы.
</a:t>
            </a:r>
            <a:endParaRPr lang="en-US" sz="78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401275"/>
            <a:ext cx="46983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Латинская Америка после освобождения от Испании и Португалии
</a:t>
            </a:r>
            <a:endParaRPr lang="en-US" sz="2262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1367462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Независимость
</a:t>
            </a:r>
            <a:pPr algn="l" indent="0" marL="0">
              <a:lnSpc>
                <a:spcPct val="115000"/>
              </a:lnSpc>
              <a:buNone/>
            </a:pPr>
            <a:r>
              <a:rPr lang="en-US" sz="4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1810–1820-х годах большинство стран региона освободилось от колониального господства. Однако создание новых государств не означало немедленной стабильности или согласия между политическими силами.
</a:t>
            </a:r>
            <a:endParaRPr lang="en-US" sz="952" dirty="0"/>
          </a:p>
        </p:txBody>
      </p:sp>
      <p:sp>
        <p:nvSpPr>
          <p:cNvPr id="12" name="Text 3"/>
          <p:cNvSpPr txBox="1"/>
          <p:nvPr/>
        </p:nvSpPr>
        <p:spPr>
          <a:xfrm>
            <a:off x="180000" y="2244415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борьба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освобождения усилились споры между либералами и консерваторами. Военные перевороты, смена правительств и гражданские войны мешали укреплению законов и общей власти.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180000" y="3121363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 сырья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многих стран держалась на продаже кофе, сахара, серебра, меди и гуано. Такая модель делала их зависимыми от мировых цен и спроса в Европе.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180000" y="3998312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Финансовая зависимость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Формально независимые государства часто брали займы у европейских банков и зависели от торговых компаний. Это ограничивало их самостоятельность в экономике и внешней политике.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развивались страны Латинской Америки после независимости
</a:t>
            </a:r>
            <a:endParaRPr lang="en-US" sz="2054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основные политические и экономические изменения XIX века в регионе.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0700" y="2029334"/>
            <a:ext cx="3563700" cy="10848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76198"/>
            <a:ext cx="41112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Азии, Африки и Латинской Америки в XIX веке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79975" y="171512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региона пережили разные исторические пути, но везде усилились давление Европы, реформы и стремление к самостоятельности.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975" y="264837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различие состояло в степени независимости, но общими были модернизация, внешнее давление и борьба за суверенитет.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320400" y="383185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обзор истории Азии, Африки и Латинской Америки в XIX веке
</a:t>
            </a:r>
            <a:endParaRPr lang="en-US" sz="78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 сырья и зависимость экономик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Хлопок, каучук, серебро и сахар стали важнейшими товарами вывоза из зависимых стран.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рос вывоз сырья, тем сильнее экономики зависели от европейских фабрик, банков и судоходных компаний.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данные о колониальной торговле и сырьевом экспорте в XIX веке
</a:t>
            </a:r>
            <a:endParaRPr lang="en-US" sz="78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Города, железные дороги и новые связи в XIX веке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600896" y="1502050"/>
            <a:ext cx="4008757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Порты и станции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дороги и порты ускоряли перевозку товаров и людей. Калькутта, Каир, Шанхай, Буэнос-Айрес и Кейптаун становились важными узлами новых связей.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600896" y="2344638"/>
            <a:ext cx="4008757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регионами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Телеграф позволял быстрее передавать новости и распоряжения. Это делало управление территориями удобнее, особенно для колониальных администраций и торговых компаний.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600896" y="3187225"/>
            <a:ext cx="4008757" cy="77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Вывоз сырья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инфраструктура часто строилась не для местных жителей, а для вывоза хлопка, руды и других товаров. Дороги вели к портам и внешним рынкам.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600896" y="4053800"/>
            <a:ext cx="4008757" cy="77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превращались в центры власти, торговли и переселения населения. Там появлялись новые районы, склады, вокзалы и административные здания.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итоги XIX века для Азии, Африки и Латинской Америки
</a:t>
            </a:r>
            <a:endParaRPr lang="en-US" sz="2704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79988" y="2016269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века
</a:t>
            </a:r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державы усиливают торговое и военное давление. В ряде стран растёт зависимость от внешних рынков и иностранных технологий.
</a:t>
            </a:r>
            <a:endParaRPr lang="en-US" sz="1071" dirty="0"/>
          </a:p>
        </p:txBody>
      </p:sp>
      <p:sp>
        <p:nvSpPr>
          <p:cNvPr id="12" name="Text 3"/>
          <p:cNvSpPr txBox="1"/>
          <p:nvPr/>
        </p:nvSpPr>
        <p:spPr>
          <a:xfrm>
            <a:off x="2347817" y="1909012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века
</a:t>
            </a:r>
            <a:pPr algn="l" indent="0" marL="0">
              <a:lnSpc>
                <a:spcPct val="115000"/>
              </a:lnSpc>
              <a:buNone/>
            </a:pPr>
            <a:r>
              <a:rPr lang="en-US" sz="9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реформы, восстания и попытки модернизации. Народы ищут способы сохранить государственность и укрепить собственную власть.
</a:t>
            </a:r>
            <a:endParaRPr lang="en-US" sz="1032" dirty="0"/>
          </a:p>
        </p:txBody>
      </p:sp>
      <p:sp>
        <p:nvSpPr>
          <p:cNvPr id="13" name="Text 4"/>
          <p:cNvSpPr txBox="1"/>
          <p:nvPr/>
        </p:nvSpPr>
        <p:spPr>
          <a:xfrm>
            <a:off x="4515650" y="2029188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XIX века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в основном разделена между колониальными державами, а в Азии и Латинской Америке усиливаются неравенство и экономическая зависимость.
</a:t>
            </a:r>
            <a:endParaRPr lang="en-US" sz="1001" dirty="0"/>
          </a:p>
        </p:txBody>
      </p:sp>
      <p:sp>
        <p:nvSpPr>
          <p:cNvPr id="14" name="Text 5"/>
          <p:cNvSpPr txBox="1"/>
          <p:nvPr/>
        </p:nvSpPr>
        <p:spPr>
          <a:xfrm>
            <a:off x="6683475" y="23118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началу XX века
</a:t>
            </a:r>
            <a:pPr algn="l" indent="0" marL="0">
              <a:lnSpc>
                <a:spcPct val="115000"/>
              </a:lnSpc>
              <a:buNone/>
            </a:pPr>
            <a:r>
              <a:rPr lang="en-US" sz="9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Усиливаются идеи суверенитета, национального самосознания и права на самостоятельное развитие. Эти процессы готовят изменения нового столетия.
</a:t>
            </a:r>
            <a:endParaRPr lang="en-US" sz="105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28100" y="978525"/>
            <a:ext cx="5287800" cy="23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Испытания XIX века стали основой будущих перемен
</a:t>
            </a:r>
            <a:pPr algn="ctr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Азия, Африка и Латинская Америка прошли через давление колоний, реформы и борьбу за свободу. Эти события показали: народы не только сопротивлялись, но и готовили своё будущее.
</a:t>
            </a:r>
            <a:endParaRPr lang="en-US" sz="3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2026-06-01T06:08:59Z</dcterms:created>
  <dcterms:modified xsi:type="dcterms:W3CDTF">2026-06-01T06:08:59Z</dcterms:modified>
</cp:coreProperties>
</file>