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574" y="909450"/>
            <a:ext cx="3223953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1450" y="2432550"/>
            <a:ext cx="39024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7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Плодородная земля и растения в народном творчестве
</a:t>
            </a:r>
            <a:pPr algn="l" indent="0" marL="0">
              <a:lnSpc>
                <a:spcPct val="90000"/>
              </a:lnSpc>
              <a:buNone/>
            </a:pPr>
            <a:r>
              <a:rPr lang="en-US" sz="207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Земля, растения и мудрость народа — одна большая история.
</a:t>
            </a:r>
            <a:endParaRPr lang="en-US" sz="2074" dirty="0"/>
          </a:p>
        </p:txBody>
      </p:sp>
      <p:sp>
        <p:nvSpPr>
          <p:cNvPr id="6" name="Text 1"/>
          <p:cNvSpPr txBox="1"/>
          <p:nvPr/>
        </p:nvSpPr>
        <p:spPr>
          <a:xfrm>
            <a:off x="4701450" y="4215550"/>
            <a:ext cx="4130700" cy="62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сказки, песни и пословицы помогают понять, как люди берегли землю, ценили хлеб и замечали красоту растений вокруг себя.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школьникам знать народные образы природы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6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Земля-кормилица в народных представлениях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720350" y="1656491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Матушка-земля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народе землю называли матушкой и кормилицей, потому что она давала урожай, кормила семью и помогала людям жить без беды.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20350" y="3282575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за полем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земля беднела, народные тексты напоминали: её нужно вовремя пахать, сеять и не оставлять без заботы, иначе хлеба будет мало.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850000" y="3282575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труда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в песнях и сказках земля становится не только образом природы, но и напоминанием о терпении, аккуратности и уважении к труду.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850000" y="1656491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Сытость и достаток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доброй землёй связывали полный стол, тёплый дом и радость после работы. Чем богаче поле, тем спокойнее и увереннее чувствовала себя семья.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5600" y="1755867"/>
            <a:ext cx="1912800" cy="18156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8900" y="480000"/>
            <a:ext cx="82062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Хлебные поля в песнях и пословицах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68900" y="1604375"/>
            <a:ext cx="26499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2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Рожь и пшеница
</a:t>
            </a:r>
            <a:pPr algn="l" indent="0" marL="0">
              <a:lnSpc>
                <a:spcPct val="115000"/>
              </a:lnSpc>
              <a:buNone/>
            </a:pPr>
            <a:r>
              <a:rPr lang="en-US" sz="96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растения в народной культуре символизируют богатый урожай, мирный труд и тепло домашнего очага. Их золотые колосья особенно любили в песнях и прибаутках.
</a:t>
            </a:r>
            <a:endParaRPr lang="en-US" sz="962" dirty="0"/>
          </a:p>
        </p:txBody>
      </p:sp>
      <p:sp>
        <p:nvSpPr>
          <p:cNvPr id="11" name="Text 3"/>
          <p:cNvSpPr txBox="1"/>
          <p:nvPr/>
        </p:nvSpPr>
        <p:spPr>
          <a:xfrm>
            <a:off x="6005175" y="1609736"/>
            <a:ext cx="25713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6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 в разгар лета
</a:t>
            </a:r>
            <a:pPr algn="l" indent="0" marL="0">
              <a:lnSpc>
                <a:spcPct val="115000"/>
              </a:lnSpc>
              <a:buNone/>
            </a:pPr>
            <a:r>
              <a:rPr lang="en-US" sz="113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народных образах поле часто сияет под солнцем, а по нему идут люди с серпами. Такая картина напоминает о дружной работе и ожидании урожая.
</a:t>
            </a:r>
            <a:endParaRPr lang="en-US" sz="1136" dirty="0"/>
          </a:p>
        </p:txBody>
      </p:sp>
      <p:sp>
        <p:nvSpPr>
          <p:cNvPr id="12" name="Text 4"/>
          <p:cNvSpPr txBox="1"/>
          <p:nvPr/>
        </p:nvSpPr>
        <p:spPr>
          <a:xfrm>
            <a:off x="468900" y="2803475"/>
            <a:ext cx="26499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8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 на столе
</a:t>
            </a:r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 считали главным угощением, потому что он каждый день поддерживает силы семьи. Недаром к нему относились бережно и с большой благодарностью.
</a:t>
            </a:r>
            <a:endParaRPr lang="en-US" sz="1058" dirty="0"/>
          </a:p>
        </p:txBody>
      </p:sp>
      <p:sp>
        <p:nvSpPr>
          <p:cNvPr id="13" name="Text 5"/>
          <p:cNvSpPr txBox="1"/>
          <p:nvPr/>
        </p:nvSpPr>
        <p:spPr>
          <a:xfrm>
            <a:off x="6005175" y="2834636"/>
            <a:ext cx="25713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и образ
</a:t>
            </a:r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и песни помогали детям и взрослым помнить: хлеб не появляется сам по себе, а вырастает благодаря земле, погоде и старанию человека.
</a:t>
            </a:r>
            <a:endParaRPr lang="en-US" sz="109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575" y="1857025"/>
            <a:ext cx="44100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09650" y="2842100"/>
            <a:ext cx="44100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времени года показывают путь колоса от посева до хлеба.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3375" y="3858150"/>
            <a:ext cx="45435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презентации: образ зерна, поля и хлеба в народной традиции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442850" y="1857025"/>
            <a:ext cx="3161100" cy="178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Колос напоминает, что даже маленькое зерно может накормить людей и пережить долгую зиму. Это образ щедрого года и надежды.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в народных образах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672750" y="1369450"/>
            <a:ext cx="77913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Берёза в песнях и сказках связана с нежностью, чистотой и русской красотой. Её тонкий ствол и светлая кора делают дерево особенно узнаваемым.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72750" y="3942474"/>
            <a:ext cx="77913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Яблоня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Яблоня означает плодородие, добро и щедрость сада. Когда на ней появляются плоды, она будто делится своей радостью со всеми, кто любит природу.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72750" y="2212221"/>
            <a:ext cx="77913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Дуб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Дуб считают символом силы, крепости и стойкости. Он словно говорит: держись уверенно, не бойся ветра и стой на месте, как настоящий богатырь.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72750" y="3077344"/>
            <a:ext cx="77913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Рябина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Рябина в народных образах защищает дом и двор. Её яркие ягоды заметны издалека, поэтому дерево часто связывали с красотой и добрым оберегом.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 и травы как маленькие герои луга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Ромашка: скромная красавица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Ромашка в народных рассказах кажется простой, но очень доброй. Её белые лепестки словно улыбаются летнему солнцу, а тонкий стебелёк легко качается на ветру среди высокой травы.
</a:t>
            </a:r>
            <a:endParaRPr lang="en-US" sz="998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Василёк: синее чудо поля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Василёк любит жить рядом с хлебными полями и луговыми дорожками. Его яркий цвет заметен издалека и делает летний пейзаж ещё веселее, будто кто-то рассыпал синие звёздочки.
</a:t>
            </a:r>
            <a:endParaRPr lang="en-US" sz="998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Колокольчик: музыка луга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Колокольчик будто звенит без всякого удара, только от лёгкого ветерка. Ребёнок, идущий по лугу, может любоваться им, не рвать лишнего и беречь эту хрупкую красоту.
</a:t>
            </a:r>
            <a:endParaRPr lang="en-US" sz="99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круг года и работу человека на земле.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зерно превращается в хлеб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2061025"/>
            <a:ext cx="17982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Семечко или боб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находит маленькое зерно, боб или другой необычный росток. С этого начинается история о чуде, которое пока ещё только обещает себя.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2495875" y="2061025"/>
            <a:ext cx="18165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Неожиданный рост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 вдруг вырастает очень быстро и становится огромным. В сказке это всегда вызывает удивление и открывает путь к новым приключениям.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511425" y="2061025"/>
            <a:ext cx="17982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герою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растение часто помогает подняться выше, пройти дальше или увидеть то, что скрыто от обычного взгляда. Оно становится другом героя.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526975" y="2061025"/>
            <a:ext cx="17982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Щедрая награда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сказки добро и труд получают награду: урожай, еду или помощь. Так чудесный рост растения напоминает о надежде и добром труде.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8900" y="480000"/>
            <a:ext cx="82062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Чудесный рост растений в сказках
</a:t>
            </a:r>
            <a:endParaRPr lang="en-US" sz="2600" dirty="0"/>
          </a:p>
        </p:txBody>
      </p:sp>
      <p:sp>
        <p:nvSpPr>
          <p:cNvPr id="12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4550" y="164850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 хлеб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пословицы напоминают: без работы не бывает хлеба. Они учат не лениться, ведь урожай появляется только там, где есть старание и забота.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5132850" y="164850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Своевременный посев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особенно важно не опоздать с делом. В пословицах говорится, что один удачный день может помочь целому году, если всё сделать вовремя.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34675" y="326145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Терпение земледельца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любит аккуратность и спокойствие. Народная мудрость подсказывает: нельзя ждать быстрых чудес, нужно ухаживать за полем, а потом спокойно ждать результата.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32850" y="326145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на всю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пословицы легко запоминаются, поэтому дети и взрослые передавали их друг другу как маленькие уроки о труде, земле и уважении к природе.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о труде, земле и терпении
</a:t>
            </a:r>
            <a:endParaRPr lang="en-US" sz="2600" dirty="0"/>
          </a:p>
        </p:txBody>
      </p:sp>
      <p:sp>
        <p:nvSpPr>
          <p:cNvPr id="12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4003" y="1158347"/>
            <a:ext cx="2681700" cy="25298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8347"/>
            <a:ext cx="2681700" cy="2529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1750" y="1158347"/>
            <a:ext cx="2681700" cy="252980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Орнаменты с листьями, ягодами и колосьями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3254000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Рубаха с цветочным узором
</a:t>
            </a:r>
            <a:pPr algn="l" indent="0" marL="0">
              <a:lnSpc>
                <a:spcPct val="115000"/>
              </a:lnSpc>
              <a:buNone/>
            </a:pPr>
            <a:r>
              <a:rPr lang="en-US" sz="56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праздничной рубахе часто распускаются цветы и веточки, словно ткань сама зацвела. Люди верили, что такой узор приносит радость, бережёт от бед и напоминает: красота природы живёт рядом с человеком.
</a:t>
            </a:r>
            <a:endParaRPr lang="en-US" sz="913" dirty="0"/>
          </a:p>
        </p:txBody>
      </p:sp>
      <p:sp>
        <p:nvSpPr>
          <p:cNvPr id="12" name="Text 3"/>
          <p:cNvSpPr txBox="1"/>
          <p:nvPr/>
        </p:nvSpPr>
        <p:spPr>
          <a:xfrm>
            <a:off x="6016225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Тарелка с колосьями и ягодами
</a:t>
            </a:r>
            <a:pPr algn="l" indent="0" marL="0">
              <a:lnSpc>
                <a:spcPct val="115000"/>
              </a:lnSpc>
              <a:buNone/>
            </a:pPr>
            <a:r>
              <a:rPr lang="en-US" sz="56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расписной тарелке колосья, листья и ягоды выглядят нарядно и празднично. Такой рисунок похож на пожелание щедрого стола, тёплого лета и счастливого года, когда земля не скупится на свои подарки.
</a:t>
            </a:r>
            <a:endParaRPr lang="en-US" sz="913" dirty="0"/>
          </a:p>
        </p:txBody>
      </p:sp>
      <p:sp>
        <p:nvSpPr>
          <p:cNvPr id="13" name="Text 4"/>
          <p:cNvSpPr txBox="1"/>
          <p:nvPr/>
        </p:nvSpPr>
        <p:spPr>
          <a:xfrm>
            <a:off x="491775" y="3893828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Рушник, на котором «растёт» урожай
</a:t>
            </a:r>
            <a:pPr algn="l" indent="0" marL="0">
              <a:lnSpc>
                <a:spcPct val="115000"/>
              </a:lnSpc>
              <a:buNone/>
            </a:pPr>
            <a:r>
              <a:rPr lang="en-US" sz="56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белом рушнике вышивают листья, ягоды и тонкие колосья, будто маленький огород вышел на праздник. Такой узор не просто красив: он говорит о достатке, здоровье и добром доме, где ценят труд и хлеб.
</a:t>
            </a:r>
            <a:endParaRPr lang="en-US" sz="91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0800" y="1379475"/>
            <a:ext cx="80337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подходит к концу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 и огороды наполняются спелыми плодами. Люди видят результат своего труда и начинают готовиться к осеннему празднику.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1263100" y="2301325"/>
            <a:ext cx="74715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сноп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уборки хлеба оставляли последний сноп. Его украшали и берегли как знак благодарности земле за богатый урожай.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1825375" y="3223150"/>
            <a:ext cx="68496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Каравай и угощение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столе появлялся каравай, овощи и фрукты нового сбора. Семьи и соседи делились угощением и добрыми словами.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387675" y="4109500"/>
            <a:ext cx="63468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Пожелание на новый год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завершался песнями и пожеланиями щедрой осени. Люди надеялись, что следующий год тоже принесёт хлеб и плоды.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отмечали благодарность за урожай
</a:t>
            </a:r>
            <a:endParaRPr lang="en-US" sz="2600" dirty="0"/>
          </a:p>
        </p:txBody>
      </p:sp>
      <p:sp>
        <p:nvSpPr>
          <p:cNvPr id="12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4125" y="1291100"/>
            <a:ext cx="300900" cy="300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2250" y="1291100"/>
            <a:ext cx="300900" cy="3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4125" y="3055087"/>
            <a:ext cx="300900" cy="300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1056" y="3055087"/>
            <a:ext cx="263288" cy="300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растения меняются по временам года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702475" y="1819288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появляется первая травка, набухают почки и земля будто просыпается. Всё вокруг тянется к свету, а природа начинает свой новый рассказ.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17032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50600" y="181925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растения стоят в полной силе: луга цветут, листья гуще, а поля зеленеют. Тёплые дни помогают всему расти быстро и дружно.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837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702475" y="354250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листья желтеют, плоды наливаются соком, а поля становятся золотыми. Это время щедрого сбора и тихой благодарности земле.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1170325" y="3049200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50600" y="3566200"/>
            <a:ext cx="3647700" cy="8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природа отдыхает под снегом и кажется спящей. Но в земле уже ждёт новое тепло, чтобы весной снова началась жизнь.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218375" y="3049201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Полевые растения в загадках и играх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Овёс, который любят угадывать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загадках овёс часто изображают как стройное и шумное растение, которое колышется на ветру. Ребёнок слушает строки, смотрит на стебли и учится замечать, чем поле отличается от луга.
</a:t>
            </a:r>
            <a:endParaRPr lang="en-US" sz="998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Лён и мак — не только для красоты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Лён в народных текстах напоминает о тонком стебле и полезном семени, а мак — о ярком цветке и круглом зерне. Такие образы помогают детям запоминать растения и их признаки без скуки.
</a:t>
            </a:r>
            <a:endParaRPr lang="en-US" sz="998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Клевер и подорожник на летней тропинке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Клевер прячется в траве, а подорожник растёт у дороги и не боится шагов. В играх эти растения становятся маленькими героями луга, которых легко узнать по листьям, цветкам и форме семян.
</a:t>
            </a:r>
            <a:endParaRPr lang="en-US" sz="99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природный образ проходит путь от обычного растения к знакомому символу в устном и художественном творчестве.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наблюдения к народному символу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уроки народного творчества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68900" y="1604375"/>
            <a:ext cx="33171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Береги ветки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образы напоминают, что дерево не игрушка. Если не ломать ветки и не топтать корни, сад и лес долго радуют людей тенью, плодами и свежим воздухом.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272300" y="3055630"/>
            <a:ext cx="33171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с природой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народных текстах человек и природа словно добрые соседи. Один заботится, другой благодарит урожаем, и от этого всем становится теплее и радостнее.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8900" y="3043150"/>
            <a:ext cx="33171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рви лишнего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Луговые цветы красивы не только в букете. Когда мы срываем их аккуратно и без лишнего вреда, на лугу остаётся место для бабочек, пчёл и новых ростков.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272300" y="1610625"/>
            <a:ext cx="33171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Трудится нужно бережно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и пословицы учат работать не спеша и с умом. Тогда поле не устает, а земля отвечает щедрым хлебом, овощами и плодами.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76234" y="1220200"/>
            <a:ext cx="2827482" cy="347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 считалках и припевках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672750" y="2212220"/>
            <a:ext cx="49824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Рябина краснеет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Рябинка в коротких припевках становится яркой, как маленький огонёк в саду. Её кисти сразу запоминаются, потому что они похожи на бусинки.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72750" y="3077342"/>
            <a:ext cx="49824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 раскрывается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 в песенках похож на весёлый цветок-подсолнушек, только поменьше. Его красные лепестки делают строку нарядной и очень заметной.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72750" y="1369450"/>
            <a:ext cx="49824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Берёзка качается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считалках берёзка часто будто кланяется ветру и тихо шуршит листьями. Такой образ звучит легко и помогает детям почувствовать ритм народной речи.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2750" y="3942471"/>
            <a:ext cx="49824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Травка шуршит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Трава в народных припевках кажется живой и разговорчивой. Она шепчет под ногами, словно хочет рассказать, как хорошо летом на лугу.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89370" y="1309125"/>
            <a:ext cx="2380061" cy="335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8900" y="480000"/>
            <a:ext cx="8206200" cy="6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символы плодородия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20350" y="1626725"/>
            <a:ext cx="2410200" cy="11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Каравай
</a:t>
            </a:r>
            <a:pPr algn="l" indent="0" marL="0">
              <a:lnSpc>
                <a:spcPct val="115000"/>
              </a:lnSpc>
              <a:buNone/>
            </a:pPr>
            <a:r>
              <a:rPr lang="en-US" sz="113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Каравай — это не просто хлеб, а знак праздничного стола и доброго достатка. Его пекли с уважением, потому что в нём словно собирались тепло, труд и щедрость земли.
</a:t>
            </a:r>
            <a:endParaRPr lang="en-US" sz="1130" dirty="0"/>
          </a:p>
        </p:txBody>
      </p:sp>
      <p:sp>
        <p:nvSpPr>
          <p:cNvPr id="11" name="Text 3"/>
          <p:cNvSpPr txBox="1"/>
          <p:nvPr/>
        </p:nvSpPr>
        <p:spPr>
          <a:xfrm>
            <a:off x="720350" y="3386413"/>
            <a:ext cx="2410200" cy="11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Зерно
</a:t>
            </a:r>
            <a:pPr algn="l" indent="0" marL="0">
              <a:lnSpc>
                <a:spcPct val="115000"/>
              </a:lnSpc>
              <a:buNone/>
            </a:pPr>
            <a:r>
              <a:rPr lang="en-US" sz="113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Маленькое зерно кажется совсем незаметным, но в нём скрыта будущая жизнь. Народ любил этот образ, потому что из одного зёрнышка может вырасти целый хлебный мир.
</a:t>
            </a:r>
            <a:endParaRPr lang="en-US" sz="1130" dirty="0"/>
          </a:p>
        </p:txBody>
      </p:sp>
      <p:sp>
        <p:nvSpPr>
          <p:cNvPr id="12" name="Text 4"/>
          <p:cNvSpPr txBox="1"/>
          <p:nvPr/>
        </p:nvSpPr>
        <p:spPr>
          <a:xfrm>
            <a:off x="6043250" y="3386413"/>
            <a:ext cx="2410200" cy="11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Плодовое дерево
</a:t>
            </a:r>
            <a:pPr algn="l" indent="0" marL="0">
              <a:lnSpc>
                <a:spcPct val="115000"/>
              </a:lnSpc>
              <a:buNone/>
            </a:pPr>
            <a:r>
              <a:rPr lang="en-US" sz="113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Яблоня, груша или вишня означают продолжение жизни и радость сада. Когда дерево цветёт и плодоносит, оно словно обещает людям новый урожай и хорошее настроение.
</a:t>
            </a:r>
            <a:endParaRPr lang="en-US" sz="1130" dirty="0"/>
          </a:p>
        </p:txBody>
      </p:sp>
      <p:sp>
        <p:nvSpPr>
          <p:cNvPr id="13" name="Text 5"/>
          <p:cNvSpPr txBox="1"/>
          <p:nvPr/>
        </p:nvSpPr>
        <p:spPr>
          <a:xfrm>
            <a:off x="6043250" y="1626725"/>
            <a:ext cx="2410200" cy="11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Сноп и колос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Сноп и колос напоминают о поле, где вырос хлеб. В них видят силу урожая, а ещё память о долгом труде с весны до осени.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4003" y="1158347"/>
            <a:ext cx="2681700" cy="25298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8347"/>
            <a:ext cx="2681700" cy="2529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1750" y="1158347"/>
            <a:ext cx="2681700" cy="252980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все образы земли и растений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3254000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 и луг как украшение мира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 дарит плоды, а луг — цветы и травы. В народных образах они похожи на яркий праздничный ковёр, который радует глаз и напоминает о красоте родной земли.
</a:t>
            </a:r>
            <a:endParaRPr lang="en-US" sz="1003" dirty="0"/>
          </a:p>
        </p:txBody>
      </p:sp>
      <p:sp>
        <p:nvSpPr>
          <p:cNvPr id="12" name="Text 3"/>
          <p:cNvSpPr txBox="1"/>
          <p:nvPr/>
        </p:nvSpPr>
        <p:spPr>
          <a:xfrm>
            <a:off x="6016225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учатся беречь живое
</a:t>
            </a:r>
            <a:pPr algn="l" indent="0" marL="0">
              <a:lnSpc>
                <a:spcPct val="115000"/>
              </a:lnSpc>
              <a:buNone/>
            </a:pPr>
            <a:r>
              <a:rPr lang="en-US" sz="56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рассматривают растения в поле, саду и на лугу, они замечают, как всё связано между собой. Так приходит простая мысль: ломать и рвать без нужды нельзя, зато можно любоваться и заботиться.
</a:t>
            </a:r>
            <a:endParaRPr lang="en-US" sz="913" dirty="0"/>
          </a:p>
        </p:txBody>
      </p:sp>
      <p:sp>
        <p:nvSpPr>
          <p:cNvPr id="13" name="Text 4"/>
          <p:cNvSpPr txBox="1"/>
          <p:nvPr/>
        </p:nvSpPr>
        <p:spPr>
          <a:xfrm>
            <a:off x="491775" y="3893828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Поле, которое кормит
</a:t>
            </a:r>
            <a:pPr algn="l" indent="0" marL="0">
              <a:lnSpc>
                <a:spcPct val="115000"/>
              </a:lnSpc>
              <a:buNone/>
            </a:pPr>
            <a:r>
              <a:rPr lang="en-US" sz="63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поле человек видит не просто землю, а источник хлеба и сил. Когда колосья наливаются, становится ясно: природа щедра к тем, кто умеет трудиться и ждать.
</a:t>
            </a:r>
            <a:endParaRPr lang="en-US" sz="102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2038875"/>
            <a:ext cx="80328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Плодородная земля — это жизнь и добро
</a:t>
            </a:r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народном творчестве земля и растения напоминают о хлебе, красоте и труде. Они учат любить природу, беречь её и помнить: каждый росток важен для общего мира.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2026-05-26T05:26:36Z</dcterms:created>
  <dcterms:modified xsi:type="dcterms:W3CDTF">2026-05-26T05:26:36Z</dcterms:modified>
</cp:coreProperties>
</file>