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jpeg"/><Relationship Id="rId3" Type="http://schemas.openxmlformats.org/officeDocument/2006/relationships/image" Target="../media/image-7-3.jpe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jpeg"/><Relationship Id="rId2" Type="http://schemas.openxmlformats.org/officeDocument/2006/relationships/image" Target="../media/image-16-2.jpeg"/><Relationship Id="rId3" Type="http://schemas.openxmlformats.org/officeDocument/2006/relationships/image" Target="../media/image-16-3.jpe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684218"/>
            <a:ext cx="9144000" cy="2455664"/>
          </a:xfrm>
          <a:prstGeom prst="rect">
            <a:avLst/>
          </a:prstGeom>
        </p:spPr>
      </p:pic>
      <p:sp>
        <p:nvSpPr>
          <p:cNvPr id="3" name="Text 0"/>
          <p:cNvSpPr txBox="1"/>
          <p:nvPr/>
        </p:nvSpPr>
        <p:spPr>
          <a:xfrm>
            <a:off x="261600" y="578625"/>
            <a:ext cx="6468300" cy="8181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Страны мира — большое путешествие по нашей планете
</a:t>
            </a:r>
            <a:endParaRPr lang="en-US" sz="2212" dirty="0"/>
          </a:p>
        </p:txBody>
      </p:sp>
      <p:sp>
        <p:nvSpPr>
          <p:cNvPr id="4" name="Text 1"/>
          <p:cNvSpPr txBox="1"/>
          <p:nvPr/>
        </p:nvSpPr>
        <p:spPr>
          <a:xfrm>
            <a:off x="261600" y="1789455"/>
            <a:ext cx="4638600" cy="531300"/>
          </a:xfrm>
          <a:prstGeom prst="rect">
            <a:avLst/>
          </a:prstGeom>
          <a:noFill/>
          <a:ln/>
        </p:spPr>
        <p:txBody>
          <a:bodyPr wrap="square" lIns="0" tIns="0" rIns="0" bIns="0" rtlCol="0" anchor="b"/>
          <a:lstStyle/>
          <a:p>
            <a:pPr algn="l" indent="0" marL="0">
              <a:lnSpc>
                <a:spcPct val="115000"/>
              </a:lnSpc>
              <a:buNone/>
            </a:pPr>
            <a:r>
              <a:rPr lang="en-US" sz="886" dirty="0">
                <a:solidFill>
                  <a:srgbClr val="000000"/>
                </a:solidFill>
                <a:latin typeface="Arial" pitchFamily="34" charset="0"/>
                <a:ea typeface="Arial" pitchFamily="34" charset="-122"/>
                <a:cs typeface="Arial" pitchFamily="34" charset="-120"/>
              </a:rPr>
              <a:t>У каждой страны свой характер, флаг и удивительная история.
</a:t>
            </a:r>
            <a:endParaRPr lang="en-US" sz="886" dirty="0"/>
          </a:p>
        </p:txBody>
      </p:sp>
      <p:sp>
        <p:nvSpPr>
          <p:cNvPr id="5" name="Text 2"/>
          <p:cNvSpPr txBox="1"/>
          <p:nvPr/>
        </p:nvSpPr>
        <p:spPr>
          <a:xfrm>
            <a:off x="261600" y="258888"/>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000000"/>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78091" y="75"/>
            <a:ext cx="4063566" cy="5143500"/>
          </a:xfrm>
          <a:prstGeom prst="rect">
            <a:avLst/>
          </a:prstGeom>
        </p:spPr>
      </p:pic>
      <p:sp>
        <p:nvSpPr>
          <p:cNvPr id="3" name="Text 0"/>
          <p:cNvSpPr txBox="1"/>
          <p:nvPr/>
        </p:nvSpPr>
        <p:spPr>
          <a:xfrm>
            <a:off x="261600" y="258900"/>
            <a:ext cx="45624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Почему страны бывают на карте
</a:t>
            </a:r>
            <a:endParaRPr lang="en-US" sz="2212" dirty="0"/>
          </a:p>
        </p:txBody>
      </p:sp>
      <p:sp>
        <p:nvSpPr>
          <p:cNvPr id="4" name="Text 1"/>
          <p:cNvSpPr txBox="1"/>
          <p:nvPr/>
        </p:nvSpPr>
        <p:spPr>
          <a:xfrm>
            <a:off x="261600" y="1824550"/>
            <a:ext cx="3509100" cy="19656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Страна — это место, где люди живут по общим законам, говорят на своих языках и берегут свои символы. На карте видно, как страны соседствуют, отличаются размером и природой.
</a:t>
            </a:r>
            <a:endParaRPr lang="en-US" sz="986" dirty="0"/>
          </a:p>
        </p:txBody>
      </p:sp>
      <p:sp>
        <p:nvSpPr>
          <p:cNvPr id="5"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81838" y="1789450"/>
            <a:ext cx="209475" cy="239400"/>
          </a:xfrm>
          <a:prstGeom prst="rect">
            <a:avLst/>
          </a:prstGeom>
        </p:spPr>
      </p:pic>
      <p:pic>
        <p:nvPicPr>
          <p:cNvPr id="3" name="Image 1" descr="preencoded.png">    </p:cNvPr>
          <p:cNvPicPr>
            <a:picLocks noChangeAspect="1"/>
          </p:cNvPicPr>
          <p:nvPr/>
        </p:nvPicPr>
        <p:blipFill>
          <a:blip r:embed="rId2"/>
          <a:stretch>
            <a:fillRect/>
          </a:stretch>
        </p:blipFill>
        <p:spPr>
          <a:xfrm>
            <a:off x="2518100" y="1789450"/>
            <a:ext cx="239400" cy="239400"/>
          </a:xfrm>
          <a:prstGeom prst="rect">
            <a:avLst/>
          </a:prstGeom>
        </p:spPr>
      </p:pic>
      <p:pic>
        <p:nvPicPr>
          <p:cNvPr id="4" name="Image 2" descr="preencoded.png">    </p:cNvPr>
          <p:cNvPicPr>
            <a:picLocks noChangeAspect="1"/>
          </p:cNvPicPr>
          <p:nvPr/>
        </p:nvPicPr>
        <p:blipFill>
          <a:blip r:embed="rId3"/>
          <a:stretch>
            <a:fillRect/>
          </a:stretch>
        </p:blipFill>
        <p:spPr>
          <a:xfrm>
            <a:off x="4769350" y="1789450"/>
            <a:ext cx="239400" cy="239400"/>
          </a:xfrm>
          <a:prstGeom prst="rect">
            <a:avLst/>
          </a:prstGeom>
        </p:spPr>
      </p:pic>
      <p:pic>
        <p:nvPicPr>
          <p:cNvPr id="5" name="Image 3" descr="preencoded.png">    </p:cNvPr>
          <p:cNvPicPr>
            <a:picLocks noChangeAspect="1"/>
          </p:cNvPicPr>
          <p:nvPr/>
        </p:nvPicPr>
        <p:blipFill>
          <a:blip r:embed="rId4"/>
          <a:stretch>
            <a:fillRect/>
          </a:stretch>
        </p:blipFill>
        <p:spPr>
          <a:xfrm>
            <a:off x="7015325" y="1809190"/>
            <a:ext cx="249900" cy="19992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3</a:t>
            </a:r>
            <a:endParaRPr lang="en-US" sz="622" dirty="0"/>
          </a:p>
        </p:txBody>
      </p:sp>
      <p:sp>
        <p:nvSpPr>
          <p:cNvPr id="7" name="Text 1"/>
          <p:cNvSpPr txBox="1"/>
          <p:nvPr/>
        </p:nvSpPr>
        <p:spPr>
          <a:xfrm>
            <a:off x="261625"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Что помогает узнать страну
</a:t>
            </a:r>
            <a:endParaRPr lang="en-US" sz="2012" dirty="0"/>
          </a:p>
        </p:txBody>
      </p:sp>
      <p:sp>
        <p:nvSpPr>
          <p:cNvPr id="8" name="Text 2"/>
          <p:cNvSpPr txBox="1"/>
          <p:nvPr/>
        </p:nvSpPr>
        <p:spPr>
          <a:xfrm>
            <a:off x="26162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Флаг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Флаг — это главный знак страны. Его цвета и рисунки можно увидеть на зданиях, кораблях, спортивных соревнованиях и государственных праздниках. Он сразу напоминает, о какой стране идёт речь.
</a:t>
            </a:r>
            <a:endParaRPr lang="en-US" sz="1000" dirty="0"/>
          </a:p>
        </p:txBody>
      </p:sp>
      <p:sp>
        <p:nvSpPr>
          <p:cNvPr id="9" name="Text 3"/>
          <p:cNvSpPr txBox="1"/>
          <p:nvPr/>
        </p:nvSpPr>
        <p:spPr>
          <a:xfrm>
            <a:off x="2512862"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Герб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Герб часто показывает важные для страны символы: животных, птиц, короны, щиты или растения. По нему узнают страну на документах, монетах, печатях и официальных знаках.
</a:t>
            </a:r>
            <a:endParaRPr lang="en-US" sz="1000" dirty="0"/>
          </a:p>
        </p:txBody>
      </p:sp>
      <p:sp>
        <p:nvSpPr>
          <p:cNvPr id="10" name="Text 4"/>
          <p:cNvSpPr txBox="1"/>
          <p:nvPr/>
        </p:nvSpPr>
        <p:spPr>
          <a:xfrm>
            <a:off x="476409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Гимн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Гимн звучит на торжественных событиях, соревнованиях и праздниках. Это особая песня, которая помогает людям чувствовать гордость за свою страну и уважение к её истории.
</a:t>
            </a:r>
            <a:endParaRPr lang="en-US" sz="1000" dirty="0"/>
          </a:p>
        </p:txBody>
      </p:sp>
      <p:sp>
        <p:nvSpPr>
          <p:cNvPr id="11" name="Text 5"/>
          <p:cNvSpPr txBox="1"/>
          <p:nvPr/>
        </p:nvSpPr>
        <p:spPr>
          <a:xfrm>
            <a:off x="7015330"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Столица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Столица — главный город страны. Там обычно работают важные государственные учреждения, а ещё часто находятся музеи, площади и известные здания, куда любят приезжать гости.
</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1160" y="1097437"/>
            <a:ext cx="4981200" cy="1186927"/>
          </a:xfrm>
          <a:prstGeom prst="rect">
            <a:avLst/>
          </a:prstGeom>
        </p:spPr>
      </p:pic>
      <p:pic>
        <p:nvPicPr>
          <p:cNvPr id="3" name="Image 1" descr="preencoded.png">    </p:cNvPr>
          <p:cNvPicPr>
            <a:picLocks noChangeAspect="1"/>
          </p:cNvPicPr>
          <p:nvPr/>
        </p:nvPicPr>
        <p:blipFill>
          <a:blip r:embed="rId2"/>
          <a:stretch>
            <a:fillRect/>
          </a:stretch>
        </p:blipFill>
        <p:spPr>
          <a:xfrm>
            <a:off x="3901198" y="2396601"/>
            <a:ext cx="4981200" cy="1186927"/>
          </a:xfrm>
          <a:prstGeom prst="rect">
            <a:avLst/>
          </a:prstGeom>
        </p:spPr>
      </p:pic>
      <p:pic>
        <p:nvPicPr>
          <p:cNvPr id="4" name="Image 2" descr="preencoded.png">    </p:cNvPr>
          <p:cNvPicPr>
            <a:picLocks noChangeAspect="1"/>
          </p:cNvPicPr>
          <p:nvPr/>
        </p:nvPicPr>
        <p:blipFill>
          <a:blip r:embed="rId3"/>
          <a:stretch>
            <a:fillRect/>
          </a:stretch>
        </p:blipFill>
        <p:spPr>
          <a:xfrm>
            <a:off x="3901173" y="3695752"/>
            <a:ext cx="4981200" cy="1186927"/>
          </a:xfrm>
          <a:prstGeom prst="rect">
            <a:avLst/>
          </a:prstGeom>
        </p:spPr>
      </p:pic>
      <p:sp>
        <p:nvSpPr>
          <p:cNvPr id="5"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Страны на карте: большие и маленькие
</a:t>
            </a:r>
            <a:endParaRPr lang="en-US" sz="2012" dirty="0"/>
          </a:p>
        </p:txBody>
      </p:sp>
      <p:sp>
        <p:nvSpPr>
          <p:cNvPr id="6"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4</a:t>
            </a:r>
            <a:endParaRPr lang="en-US" sz="622" dirty="0"/>
          </a:p>
        </p:txBody>
      </p:sp>
      <p:sp>
        <p:nvSpPr>
          <p:cNvPr id="7" name="Text 2"/>
          <p:cNvSpPr txBox="1"/>
          <p:nvPr/>
        </p:nvSpPr>
        <p:spPr>
          <a:xfrm>
            <a:off x="261600" y="1095400"/>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Россия — огромные пространства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Россия занимает самую большую площадь среди стран мира. На карте она выглядит как страна, которая раскинулась очень широко, сразу в двух частях света. Внутри неё поместились бы тысячи городов, лесов, рек и дорог.
</a:t>
            </a:r>
            <a:endParaRPr lang="en-US" sz="1002" dirty="0"/>
          </a:p>
        </p:txBody>
      </p:sp>
      <p:sp>
        <p:nvSpPr>
          <p:cNvPr id="8" name="Text 3"/>
          <p:cNvSpPr txBox="1"/>
          <p:nvPr/>
        </p:nvSpPr>
        <p:spPr>
          <a:xfrm>
            <a:off x="261638" y="2394564"/>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Ватикан — крошечная страна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Ватикан можно сравнить с очень маленьким городским кварталом, но это всё же отдельная страна. На карте такие государства легко потерять взглядом, если не присмотреться внимательнее. Их размеры совсем малы, но значение для мира может быть большим.
</a:t>
            </a:r>
            <a:endParaRPr lang="en-US" sz="1002" dirty="0"/>
          </a:p>
        </p:txBody>
      </p:sp>
      <p:sp>
        <p:nvSpPr>
          <p:cNvPr id="9" name="Text 4"/>
          <p:cNvSpPr txBox="1"/>
          <p:nvPr/>
        </p:nvSpPr>
        <p:spPr>
          <a:xfrm>
            <a:off x="261613" y="3693715"/>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Площадь показывает масштаб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Площадь стран измеряют в квадратных километрах. Чем она больше, тем больше может быть природных зон, населённых пунктов и дорог. Карта помогает увидеть, какие страны занимают целые части материков, а какие помещаются почти как точка.
</a:t>
            </a:r>
            <a:endParaRPr lang="en-US" sz="100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69910" y="75"/>
            <a:ext cx="5073179"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61600" y="258900"/>
            <a:ext cx="3529200" cy="12660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Европа: много стран рядом друг с другом
</a:t>
            </a:r>
            <a:endParaRPr lang="en-US" sz="2012" dirty="0"/>
          </a:p>
        </p:txBody>
      </p:sp>
      <p:sp>
        <p:nvSpPr>
          <p:cNvPr id="8"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FFFFFF"/>
                </a:solidFill>
                <a:latin typeface="Arial" pitchFamily="34" charset="0"/>
                <a:ea typeface="Arial" pitchFamily="34" charset="-122"/>
                <a:cs typeface="Arial" pitchFamily="34" charset="-120"/>
              </a:rPr>
              <a:t>5</a:t>
            </a:r>
            <a:endParaRPr lang="en-US" sz="622" dirty="0"/>
          </a:p>
        </p:txBody>
      </p:sp>
      <p:sp>
        <p:nvSpPr>
          <p:cNvPr id="9" name="Text 2"/>
          <p:cNvSpPr txBox="1"/>
          <p:nvPr/>
        </p:nvSpPr>
        <p:spPr>
          <a:xfrm>
            <a:off x="497975" y="1749900"/>
            <a:ext cx="3292800" cy="656400"/>
          </a:xfrm>
          <a:prstGeom prst="rect">
            <a:avLst/>
          </a:prstGeom>
          <a:noFill/>
          <a:ln/>
        </p:spPr>
        <p:txBody>
          <a:bodyPr wrap="square" lIns="0" tIns="0" rIns="0" bIns="0" rtlCol="0" anchor="t"/>
          <a:lstStyle/>
          <a:p>
            <a:pPr algn="l" indent="0" marL="0">
              <a:lnSpc>
                <a:spcPct val="115000"/>
              </a:lnSpc>
              <a:buNone/>
            </a:pPr>
            <a:r>
              <a:rPr lang="en-US" sz="1123" b="1" dirty="0">
                <a:solidFill>
                  <a:srgbClr val="000000"/>
                </a:solidFill>
                <a:latin typeface="Arial" pitchFamily="34" charset="0"/>
                <a:ea typeface="Arial" pitchFamily="34" charset="-122"/>
                <a:cs typeface="Arial" pitchFamily="34" charset="-120"/>
              </a:rPr>
              <a:t>Старинные города
</a:t>
            </a:r>
            <a:pPr algn="l" indent="0" marL="0">
              <a:lnSpc>
                <a:spcPct val="115000"/>
              </a:lnSpc>
              <a:buNone/>
            </a:pPr>
            <a:r>
              <a:rPr lang="en-US" sz="936" dirty="0">
                <a:solidFill>
                  <a:srgbClr val="000000"/>
                </a:solidFill>
                <a:latin typeface="Arial" pitchFamily="34" charset="0"/>
                <a:ea typeface="Arial" pitchFamily="34" charset="-122"/>
                <a:cs typeface="Arial" pitchFamily="34" charset="-120"/>
              </a:rPr>
              <a:t>Во многих странах Европы можно увидеть города, которым сотни и даже тысячи лет. Узкие улицы, замки, соборы и музеи напоминают, как долго здесь живут и строят люди.
</a:t>
            </a:r>
            <a:endParaRPr lang="en-US" sz="1123" dirty="0"/>
          </a:p>
        </p:txBody>
      </p:sp>
      <p:sp>
        <p:nvSpPr>
          <p:cNvPr id="10" name="Text 3"/>
          <p:cNvSpPr txBox="1"/>
          <p:nvPr/>
        </p:nvSpPr>
        <p:spPr>
          <a:xfrm>
            <a:off x="497975" y="2576035"/>
            <a:ext cx="3292800" cy="656400"/>
          </a:xfrm>
          <a:prstGeom prst="rect">
            <a:avLst/>
          </a:prstGeom>
          <a:noFill/>
          <a:ln/>
        </p:spPr>
        <p:txBody>
          <a:bodyPr wrap="square" lIns="0" tIns="0" rIns="0" bIns="0" rtlCol="0" anchor="t"/>
          <a:lstStyle/>
          <a:p>
            <a:pPr algn="l" indent="0" marL="0">
              <a:lnSpc>
                <a:spcPct val="115000"/>
              </a:lnSpc>
              <a:buNone/>
            </a:pPr>
            <a:r>
              <a:rPr lang="en-US" sz="1037" b="1" dirty="0">
                <a:solidFill>
                  <a:srgbClr val="000000"/>
                </a:solidFill>
                <a:latin typeface="Arial" pitchFamily="34" charset="0"/>
                <a:ea typeface="Arial" pitchFamily="34" charset="-122"/>
                <a:cs typeface="Arial" pitchFamily="34" charset="-120"/>
              </a:rPr>
              <a:t>Известные страны
</a:t>
            </a:r>
            <a:pPr algn="l" indent="0" marL="0">
              <a:lnSpc>
                <a:spcPct val="115000"/>
              </a:lnSpc>
              <a:buNone/>
            </a:pPr>
            <a:r>
              <a:rPr lang="en-US" sz="864" dirty="0">
                <a:solidFill>
                  <a:srgbClr val="000000"/>
                </a:solidFill>
                <a:latin typeface="Arial" pitchFamily="34" charset="0"/>
                <a:ea typeface="Arial" pitchFamily="34" charset="-122"/>
                <a:cs typeface="Arial" pitchFamily="34" charset="-120"/>
              </a:rPr>
              <a:t>Франция, Германия, Италия, Испания и Великобритания находятся недалеко друг от друга. Поэтому путешествовать между ними удобно, а за одну поездку можно увидеть сразу несколько культур.
</a:t>
            </a:r>
            <a:endParaRPr lang="en-US" sz="1037" dirty="0"/>
          </a:p>
        </p:txBody>
      </p:sp>
      <p:sp>
        <p:nvSpPr>
          <p:cNvPr id="11" name="Text 4"/>
          <p:cNvSpPr txBox="1"/>
          <p:nvPr/>
        </p:nvSpPr>
        <p:spPr>
          <a:xfrm>
            <a:off x="497975" y="3402171"/>
            <a:ext cx="3292800" cy="656400"/>
          </a:xfrm>
          <a:prstGeom prst="rect">
            <a:avLst/>
          </a:prstGeom>
          <a:noFill/>
          <a:ln/>
        </p:spPr>
        <p:txBody>
          <a:bodyPr wrap="square" lIns="0" tIns="0" rIns="0" bIns="0" rtlCol="0" anchor="t"/>
          <a:lstStyle/>
          <a:p>
            <a:pPr algn="l" indent="0" marL="0">
              <a:lnSpc>
                <a:spcPct val="115000"/>
              </a:lnSpc>
              <a:buNone/>
            </a:pPr>
            <a:r>
              <a:rPr lang="en-US" sz="1090" b="1" dirty="0">
                <a:solidFill>
                  <a:srgbClr val="000000"/>
                </a:solidFill>
                <a:latin typeface="Arial" pitchFamily="34" charset="0"/>
                <a:ea typeface="Arial" pitchFamily="34" charset="-122"/>
                <a:cs typeface="Arial" pitchFamily="34" charset="-120"/>
              </a:rPr>
              <a:t>Мягкий климат
</a:t>
            </a:r>
            <a:pPr algn="l" indent="0" marL="0">
              <a:lnSpc>
                <a:spcPct val="115000"/>
              </a:lnSpc>
              <a:buNone/>
            </a:pPr>
            <a:r>
              <a:rPr lang="en-US" sz="908" dirty="0">
                <a:solidFill>
                  <a:srgbClr val="000000"/>
                </a:solidFill>
                <a:latin typeface="Arial" pitchFamily="34" charset="0"/>
                <a:ea typeface="Arial" pitchFamily="34" charset="-122"/>
                <a:cs typeface="Arial" pitchFamily="34" charset="-120"/>
              </a:rPr>
              <a:t>Во многих районах Европы зима не слишком суровая, а лето тёплое. Это помогает выращивать овощи, фрукты, пшеницу и виноград, из которого делают соки и другие продукты.
</a:t>
            </a:r>
            <a:endParaRPr lang="en-US" sz="1090" dirty="0"/>
          </a:p>
        </p:txBody>
      </p:sp>
      <p:sp>
        <p:nvSpPr>
          <p:cNvPr id="12" name="Text 5"/>
          <p:cNvSpPr txBox="1"/>
          <p:nvPr/>
        </p:nvSpPr>
        <p:spPr>
          <a:xfrm>
            <a:off x="497975" y="4228323"/>
            <a:ext cx="3292800" cy="656400"/>
          </a:xfrm>
          <a:prstGeom prst="rect">
            <a:avLst/>
          </a:prstGeom>
          <a:noFill/>
          <a:ln/>
        </p:spPr>
        <p:txBody>
          <a:bodyPr wrap="square" lIns="0" tIns="0" rIns="0" bIns="0" rtlCol="0" anchor="t"/>
          <a:lstStyle/>
          <a:p>
            <a:pPr algn="l" indent="0" marL="0">
              <a:lnSpc>
                <a:spcPct val="115000"/>
              </a:lnSpc>
              <a:buNone/>
            </a:pPr>
            <a:r>
              <a:rPr lang="en-US" sz="1037" b="1" dirty="0">
                <a:solidFill>
                  <a:srgbClr val="000000"/>
                </a:solidFill>
                <a:latin typeface="Arial" pitchFamily="34" charset="0"/>
                <a:ea typeface="Arial" pitchFamily="34" charset="-122"/>
                <a:cs typeface="Arial" pitchFamily="34" charset="-120"/>
              </a:rPr>
              <a:t>Быстрые поездки
</a:t>
            </a:r>
            <a:pPr algn="l" indent="0" marL="0">
              <a:lnSpc>
                <a:spcPct val="115000"/>
              </a:lnSpc>
              <a:buNone/>
            </a:pPr>
            <a:r>
              <a:rPr lang="en-US" sz="864" dirty="0">
                <a:solidFill>
                  <a:srgbClr val="000000"/>
                </a:solidFill>
                <a:latin typeface="Arial" pitchFamily="34" charset="0"/>
                <a:ea typeface="Arial" pitchFamily="34" charset="-122"/>
                <a:cs typeface="Arial" pitchFamily="34" charset="-120"/>
              </a:rPr>
              <a:t>Между странами Европы часто ездят на поездах и автомобилях. Это делает путешествия простыми и позволяет людям легко знакомиться с соседними городами, музеями и природой.
</a:t>
            </a:r>
            <a:endParaRPr lang="en-US" sz="1037"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6</a:t>
            </a:r>
            <a:endParaRPr lang="en-US" sz="622" dirty="0"/>
          </a:p>
        </p:txBody>
      </p:sp>
      <p:sp>
        <p:nvSpPr>
          <p:cNvPr id="3" name="Text 1"/>
          <p:cNvSpPr txBox="1"/>
          <p:nvPr/>
        </p:nvSpPr>
        <p:spPr>
          <a:xfrm>
            <a:off x="5204650" y="1710750"/>
            <a:ext cx="3677700" cy="17220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Этот материк объединяет множество стран, где рядом существуют древние традиции, огромные города и очень разная природа.
</a:t>
            </a:r>
            <a:endParaRPr lang="en-US" sz="1022" dirty="0"/>
          </a:p>
        </p:txBody>
      </p:sp>
      <p:sp>
        <p:nvSpPr>
          <p:cNvPr id="4" name="Text 2"/>
          <p:cNvSpPr txBox="1"/>
          <p:nvPr/>
        </p:nvSpPr>
        <p:spPr>
          <a:xfrm>
            <a:off x="5204650" y="3751475"/>
            <a:ext cx="3677700" cy="1836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ООН, оценка распределения населения по материкам
</a:t>
            </a:r>
            <a:endParaRPr lang="en-US" sz="722" dirty="0"/>
          </a:p>
        </p:txBody>
      </p:sp>
      <p:sp>
        <p:nvSpPr>
          <p:cNvPr id="5" name="Text 3"/>
          <p:cNvSpPr txBox="1"/>
          <p:nvPr/>
        </p:nvSpPr>
        <p:spPr>
          <a:xfrm>
            <a:off x="261600" y="1208427"/>
            <a:ext cx="4372200" cy="1309800"/>
          </a:xfrm>
          <a:prstGeom prst="rect">
            <a:avLst/>
          </a:prstGeom>
          <a:noFill/>
          <a:ln/>
        </p:spPr>
        <p:txBody>
          <a:bodyPr wrap="square" lIns="0" tIns="0" rIns="0" bIns="0" rtlCol="0" anchor="b"/>
          <a:lstStyle/>
          <a:p>
            <a:pPr algn="ctr" indent="0" marL="0">
              <a:lnSpc>
                <a:spcPct val="80000"/>
              </a:lnSpc>
              <a:buNone/>
            </a:pPr>
            <a:r>
              <a:rPr lang="en-US" sz="3959" b="1" dirty="0">
                <a:solidFill>
                  <a:srgbClr val="000000"/>
                </a:solidFill>
                <a:latin typeface="Arial" pitchFamily="34" charset="0"/>
                <a:ea typeface="Arial" pitchFamily="34" charset="-122"/>
                <a:cs typeface="Arial" pitchFamily="34" charset="-120"/>
              </a:rPr>
              <a:t>больше половины населения Земли
</a:t>
            </a:r>
            <a:endParaRPr lang="en-US" sz="3959" dirty="0"/>
          </a:p>
        </p:txBody>
      </p:sp>
      <p:sp>
        <p:nvSpPr>
          <p:cNvPr id="6" name="Text 4"/>
          <p:cNvSpPr txBox="1"/>
          <p:nvPr/>
        </p:nvSpPr>
        <p:spPr>
          <a:xfrm>
            <a:off x="261600" y="2669675"/>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000000"/>
                </a:solidFill>
                <a:latin typeface="Arial" pitchFamily="34" charset="0"/>
                <a:ea typeface="Arial" pitchFamily="34" charset="-122"/>
                <a:cs typeface="Arial" pitchFamily="34" charset="-120"/>
              </a:rPr>
              <a:t>живёт в Азии.
</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600" y="2634491"/>
            <a:ext cx="2832900" cy="2249168"/>
          </a:xfrm>
          <a:prstGeom prst="rect">
            <a:avLst/>
          </a:prstGeom>
        </p:spPr>
      </p:pic>
      <p:pic>
        <p:nvPicPr>
          <p:cNvPr id="3" name="Image 1" descr="preencoded.png">    </p:cNvPr>
          <p:cNvPicPr>
            <a:picLocks noChangeAspect="1"/>
          </p:cNvPicPr>
          <p:nvPr/>
        </p:nvPicPr>
        <p:blipFill>
          <a:blip r:embed="rId2"/>
          <a:stretch>
            <a:fillRect/>
          </a:stretch>
        </p:blipFill>
        <p:spPr>
          <a:xfrm>
            <a:off x="3155574" y="2634491"/>
            <a:ext cx="2832900" cy="2249168"/>
          </a:xfrm>
          <a:prstGeom prst="rect">
            <a:avLst/>
          </a:prstGeom>
        </p:spPr>
      </p:pic>
      <p:pic>
        <p:nvPicPr>
          <p:cNvPr id="4" name="Image 2" descr="preencoded.png">    </p:cNvPr>
          <p:cNvPicPr>
            <a:picLocks noChangeAspect="1"/>
          </p:cNvPicPr>
          <p:nvPr/>
        </p:nvPicPr>
        <p:blipFill>
          <a:blip r:embed="rId3"/>
          <a:stretch>
            <a:fillRect/>
          </a:stretch>
        </p:blipFill>
        <p:spPr>
          <a:xfrm>
            <a:off x="6049548" y="2634491"/>
            <a:ext cx="2832900" cy="2249168"/>
          </a:xfrm>
          <a:prstGeom prst="rect">
            <a:avLst/>
          </a:prstGeom>
        </p:spPr>
      </p:pic>
      <p:sp>
        <p:nvSpPr>
          <p:cNvPr id="5" name="Text 0"/>
          <p:cNvSpPr txBox="1"/>
          <p:nvPr/>
        </p:nvSpPr>
        <p:spPr>
          <a:xfrm>
            <a:off x="261600"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Африка: солнце, саванны и знаменитые реки
</a:t>
            </a:r>
            <a:endParaRPr lang="en-US" sz="2012" dirty="0"/>
          </a:p>
        </p:txBody>
      </p:sp>
      <p:sp>
        <p:nvSpPr>
          <p:cNvPr id="6"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7</a:t>
            </a:r>
            <a:endParaRPr lang="en-US" sz="622" dirty="0"/>
          </a:p>
        </p:txBody>
      </p:sp>
      <p:sp>
        <p:nvSpPr>
          <p:cNvPr id="7" name="Text 2"/>
          <p:cNvSpPr txBox="1"/>
          <p:nvPr/>
        </p:nvSpPr>
        <p:spPr>
          <a:xfrm>
            <a:off x="261600" y="1095400"/>
            <a:ext cx="2243700" cy="1397700"/>
          </a:xfrm>
          <a:prstGeom prst="rect">
            <a:avLst/>
          </a:prstGeom>
          <a:noFill/>
          <a:ln/>
        </p:spPr>
        <p:txBody>
          <a:bodyPr wrap="square" lIns="0" tIns="0" rIns="0" bIns="0" rtlCol="0" anchor="t"/>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Жаркие просторы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Во многих странах Африки много солнца и жаркого воздуха. Здесь раскинулись Сахара, саванны и тропические леса. Пейзажи меняются быстро: от песков до зелёных участков, где живут люди и животные.
</a:t>
            </a:r>
            <a:endParaRPr lang="en-US" sz="1002" dirty="0"/>
          </a:p>
        </p:txBody>
      </p:sp>
      <p:sp>
        <p:nvSpPr>
          <p:cNvPr id="8" name="Text 3"/>
          <p:cNvSpPr txBox="1"/>
          <p:nvPr/>
        </p:nvSpPr>
        <p:spPr>
          <a:xfrm>
            <a:off x="3155574" y="1095400"/>
            <a:ext cx="2243700" cy="1397700"/>
          </a:xfrm>
          <a:prstGeom prst="rect">
            <a:avLst/>
          </a:prstGeom>
          <a:noFill/>
          <a:ln/>
        </p:spPr>
        <p:txBody>
          <a:bodyPr wrap="square" lIns="0" tIns="0" rIns="0" bIns="0" rtlCol="0" anchor="t"/>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Великие реки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Нил и Конго — одни из самых известных рек материка. Они дают воду, помогают выращивать растения и поддерживают жизнь многих народов. Рядом с реками часто появляются поселения, поля и дороги.
</a:t>
            </a:r>
            <a:endParaRPr lang="en-US" sz="1002" dirty="0"/>
          </a:p>
        </p:txBody>
      </p:sp>
      <p:sp>
        <p:nvSpPr>
          <p:cNvPr id="9" name="Text 4"/>
          <p:cNvSpPr txBox="1"/>
          <p:nvPr/>
        </p:nvSpPr>
        <p:spPr>
          <a:xfrm>
            <a:off x="6049548" y="1095400"/>
            <a:ext cx="2243700" cy="1397700"/>
          </a:xfrm>
          <a:prstGeom prst="rect">
            <a:avLst/>
          </a:prstGeom>
          <a:noFill/>
          <a:ln/>
        </p:spPr>
        <p:txBody>
          <a:bodyPr wrap="square" lIns="0" tIns="0" rIns="0" bIns="0" rtlCol="0" anchor="t"/>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Много народов и языков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В странах Африки живут разные народы, поэтому здесь звучит много языков. Это делает материк очень разнообразным. У каждого народа есть свои песни, обычаи, одежда и любимые истории.
</a:t>
            </a:r>
            <a:endParaRPr lang="en-US" sz="100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070" y="62"/>
            <a:ext cx="365168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940575" y="258900"/>
            <a:ext cx="49419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Северная Америка: от холодного севера до тёплых морей
</a:t>
            </a:r>
            <a:endParaRPr lang="en-US" sz="2212" dirty="0"/>
          </a:p>
        </p:txBody>
      </p:sp>
      <p:sp>
        <p:nvSpPr>
          <p:cNvPr id="8"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8</a:t>
            </a:r>
            <a:endParaRPr lang="en-US" sz="622" dirty="0"/>
          </a:p>
        </p:txBody>
      </p:sp>
      <p:sp>
        <p:nvSpPr>
          <p:cNvPr id="9" name="Text 2"/>
          <p:cNvSpPr txBox="1"/>
          <p:nvPr/>
        </p:nvSpPr>
        <p:spPr>
          <a:xfrm>
            <a:off x="3940575" y="1681600"/>
            <a:ext cx="4165200" cy="7404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Северные леса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 севере материка долго держится холод, поэтому там встречаются снежные леса и суровая зима. Зато пейзажи выглядят как из сказки, только без волшебной палочки.
</a:t>
            </a:r>
            <a:endParaRPr lang="en-US" sz="1200" dirty="0"/>
          </a:p>
        </p:txBody>
      </p:sp>
      <p:sp>
        <p:nvSpPr>
          <p:cNvPr id="10" name="Text 3"/>
          <p:cNvSpPr txBox="1"/>
          <p:nvPr/>
        </p:nvSpPr>
        <p:spPr>
          <a:xfrm>
            <a:off x="3940575" y="2502426"/>
            <a:ext cx="4165200" cy="7404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Горы и равнины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Северной Америке есть высокие горы, широкие равнины, озёра и большие открытые пространства. Здесь природа любит размах, словно решила показать всё сразу.
</a:t>
            </a:r>
            <a:endParaRPr lang="en-US" sz="1200" dirty="0"/>
          </a:p>
        </p:txBody>
      </p:sp>
      <p:sp>
        <p:nvSpPr>
          <p:cNvPr id="11" name="Text 4"/>
          <p:cNvSpPr txBox="1"/>
          <p:nvPr/>
        </p:nvSpPr>
        <p:spPr>
          <a:xfrm>
            <a:off x="3940575" y="3323251"/>
            <a:ext cx="4165200" cy="7404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Южные берега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 юге материка климат теплее, а берега омывают моря и океаны. Там расположены пляжи, острова и города, куда приятно приезжать круглый год.
</a:t>
            </a:r>
            <a:endParaRPr lang="en-US" sz="1200" dirty="0"/>
          </a:p>
        </p:txBody>
      </p:sp>
      <p:sp>
        <p:nvSpPr>
          <p:cNvPr id="12" name="Text 5"/>
          <p:cNvSpPr txBox="1"/>
          <p:nvPr/>
        </p:nvSpPr>
        <p:spPr>
          <a:xfrm>
            <a:off x="3940575" y="4144075"/>
            <a:ext cx="4165200" cy="740400"/>
          </a:xfrm>
          <a:prstGeom prst="rect">
            <a:avLst/>
          </a:prstGeom>
          <a:noFill/>
          <a:ln/>
        </p:spPr>
        <p:txBody>
          <a:bodyPr wrap="square" lIns="0" tIns="0" rIns="0" bIns="0" rtlCol="0" anchor="ctr"/>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Города и заповедники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Во многих городах стоят высокие дома, а рядом находятся парки и заповедники. Так люди сохраняют природу и делают большие города более зелёными и удобными.
</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2856" y="1405400"/>
            <a:ext cx="231188" cy="205500"/>
          </a:xfrm>
          <a:prstGeom prst="rect">
            <a:avLst/>
          </a:prstGeom>
        </p:spPr>
      </p:pic>
      <p:pic>
        <p:nvPicPr>
          <p:cNvPr id="3" name="Image 1" descr="preencoded.png">    </p:cNvPr>
          <p:cNvPicPr>
            <a:picLocks noChangeAspect="1"/>
          </p:cNvPicPr>
          <p:nvPr/>
        </p:nvPicPr>
        <p:blipFill>
          <a:blip r:embed="rId2"/>
          <a:stretch>
            <a:fillRect/>
          </a:stretch>
        </p:blipFill>
        <p:spPr>
          <a:xfrm>
            <a:off x="288544" y="3057275"/>
            <a:ext cx="179813" cy="205500"/>
          </a:xfrm>
          <a:prstGeom prst="rect">
            <a:avLst/>
          </a:prstGeom>
        </p:spPr>
      </p:pic>
      <p:pic>
        <p:nvPicPr>
          <p:cNvPr id="4" name="Image 2" descr="preencoded.png">    </p:cNvPr>
          <p:cNvPicPr>
            <a:picLocks noChangeAspect="1"/>
          </p:cNvPicPr>
          <p:nvPr/>
        </p:nvPicPr>
        <p:blipFill>
          <a:blip r:embed="rId3"/>
          <a:stretch>
            <a:fillRect/>
          </a:stretch>
        </p:blipFill>
        <p:spPr>
          <a:xfrm>
            <a:off x="4398750" y="1405400"/>
            <a:ext cx="205500" cy="205500"/>
          </a:xfrm>
          <a:prstGeom prst="rect">
            <a:avLst/>
          </a:prstGeom>
        </p:spPr>
      </p:pic>
      <p:pic>
        <p:nvPicPr>
          <p:cNvPr id="5" name="Image 3" descr="preencoded.png">    </p:cNvPr>
          <p:cNvPicPr>
            <a:picLocks noChangeAspect="1"/>
          </p:cNvPicPr>
          <p:nvPr/>
        </p:nvPicPr>
        <p:blipFill>
          <a:blip r:embed="rId4"/>
          <a:stretch>
            <a:fillRect/>
          </a:stretch>
        </p:blipFill>
        <p:spPr>
          <a:xfrm>
            <a:off x="4384650" y="3066545"/>
            <a:ext cx="233700" cy="18696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9</a:t>
            </a:r>
            <a:endParaRPr lang="en-US" sz="622" dirty="0"/>
          </a:p>
        </p:txBody>
      </p:sp>
      <p:sp>
        <p:nvSpPr>
          <p:cNvPr id="7" name="Text 1"/>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Южная Америка: джунгли, горы и яркие праздники
</a:t>
            </a:r>
            <a:endParaRPr lang="en-US" sz="2012" dirty="0"/>
          </a:p>
        </p:txBody>
      </p:sp>
      <p:sp>
        <p:nvSpPr>
          <p:cNvPr id="8" name="Text 2"/>
          <p:cNvSpPr txBox="1"/>
          <p:nvPr/>
        </p:nvSpPr>
        <p:spPr>
          <a:xfrm>
            <a:off x="660800" y="1405250"/>
            <a:ext cx="3452100" cy="1478100"/>
          </a:xfrm>
          <a:prstGeom prst="rect">
            <a:avLst/>
          </a:prstGeom>
          <a:noFill/>
          <a:ln/>
        </p:spPr>
        <p:txBody>
          <a:bodyPr wrap="square" lIns="0" tIns="0" rIns="0" bIns="0" rtlCol="0" anchor="t"/>
          <a:lstStyle/>
          <a:p>
            <a:pPr algn="l" indent="0" marL="0">
              <a:lnSpc>
                <a:spcPct val="115000"/>
              </a:lnSpc>
              <a:buNone/>
            </a:pPr>
            <a:r>
              <a:rPr lang="en-US" sz="1137" b="1" dirty="0">
                <a:solidFill>
                  <a:srgbClr val="000000"/>
                </a:solidFill>
                <a:latin typeface="Arial" pitchFamily="34" charset="0"/>
                <a:ea typeface="Arial" pitchFamily="34" charset="-122"/>
                <a:cs typeface="Arial" pitchFamily="34" charset="-120"/>
              </a:rPr>
              <a:t>Амазонка
</a:t>
            </a:r>
            <a:pPr algn="l" indent="0" marL="0">
              <a:lnSpc>
                <a:spcPct val="115000"/>
              </a:lnSpc>
              <a:buNone/>
            </a:pPr>
            <a:r>
              <a:rPr lang="en-US" sz="46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000000"/>
                </a:solidFill>
                <a:latin typeface="Arial" pitchFamily="34" charset="0"/>
                <a:ea typeface="Arial" pitchFamily="34" charset="-122"/>
                <a:cs typeface="Arial" pitchFamily="34" charset="-120"/>
              </a:rPr>
              <a:t>Амазонка — одна из самых известных рек мира. Вокруг неё растут влажные тропические леса, где очень много растений и животных. Это место часто называют зелёным сердцем материка.
</a:t>
            </a:r>
            <a:endParaRPr lang="en-US" sz="1137" dirty="0"/>
          </a:p>
        </p:txBody>
      </p:sp>
      <p:sp>
        <p:nvSpPr>
          <p:cNvPr id="9" name="Text 3"/>
          <p:cNvSpPr txBox="1"/>
          <p:nvPr/>
        </p:nvSpPr>
        <p:spPr>
          <a:xfrm>
            <a:off x="660800" y="3057125"/>
            <a:ext cx="3452100" cy="1478100"/>
          </a:xfrm>
          <a:prstGeom prst="rect">
            <a:avLst/>
          </a:prstGeom>
          <a:noFill/>
          <a:ln/>
        </p:spPr>
        <p:txBody>
          <a:bodyPr wrap="square" lIns="0" tIns="0" rIns="0" bIns="0" rtlCol="0" anchor="t"/>
          <a:lstStyle/>
          <a:p>
            <a:pPr algn="l" indent="0" marL="0">
              <a:lnSpc>
                <a:spcPct val="115000"/>
              </a:lnSpc>
              <a:buNone/>
            </a:pPr>
            <a:r>
              <a:rPr lang="en-US" sz="1137" b="1" dirty="0">
                <a:solidFill>
                  <a:srgbClr val="000000"/>
                </a:solidFill>
                <a:latin typeface="Arial" pitchFamily="34" charset="0"/>
                <a:ea typeface="Arial" pitchFamily="34" charset="-122"/>
                <a:cs typeface="Arial" pitchFamily="34" charset="-120"/>
              </a:rPr>
              <a:t>Страны и языки
</a:t>
            </a:r>
            <a:pPr algn="l" indent="0" marL="0">
              <a:lnSpc>
                <a:spcPct val="115000"/>
              </a:lnSpc>
              <a:buNone/>
            </a:pPr>
            <a:r>
              <a:rPr lang="en-US" sz="56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000000"/>
                </a:solidFill>
                <a:latin typeface="Arial" pitchFamily="34" charset="0"/>
                <a:ea typeface="Arial" pitchFamily="34" charset="-122"/>
                <a:cs typeface="Arial" pitchFamily="34" charset="-120"/>
              </a:rPr>
              <a:t>В Южной Америке находятся Бразилия, Аргентина, Перу, Чили и другие страны. Во многих из них говорят по-испански, а в Бразилии — по-португальски.
</a:t>
            </a:r>
            <a:endParaRPr lang="en-US" sz="1137" dirty="0"/>
          </a:p>
        </p:txBody>
      </p:sp>
      <p:sp>
        <p:nvSpPr>
          <p:cNvPr id="10" name="Text 4"/>
          <p:cNvSpPr txBox="1"/>
          <p:nvPr/>
        </p:nvSpPr>
        <p:spPr>
          <a:xfrm>
            <a:off x="4783850" y="1405250"/>
            <a:ext cx="3452100" cy="1478100"/>
          </a:xfrm>
          <a:prstGeom prst="rect">
            <a:avLst/>
          </a:prstGeom>
          <a:noFill/>
          <a:ln/>
        </p:spPr>
        <p:txBody>
          <a:bodyPr wrap="square" lIns="0" tIns="0" rIns="0" bIns="0" rtlCol="0" anchor="t"/>
          <a:lstStyle/>
          <a:p>
            <a:pPr algn="l" indent="0" marL="0">
              <a:lnSpc>
                <a:spcPct val="115000"/>
              </a:lnSpc>
              <a:buNone/>
            </a:pPr>
            <a:r>
              <a:rPr lang="en-US" sz="1137" b="1" dirty="0">
                <a:solidFill>
                  <a:srgbClr val="000000"/>
                </a:solidFill>
                <a:latin typeface="Arial" pitchFamily="34" charset="0"/>
                <a:ea typeface="Arial" pitchFamily="34" charset="-122"/>
                <a:cs typeface="Arial" pitchFamily="34" charset="-120"/>
              </a:rPr>
              <a:t>Анды
</a:t>
            </a:r>
            <a:pPr algn="l" indent="0" marL="0">
              <a:lnSpc>
                <a:spcPct val="115000"/>
              </a:lnSpc>
              <a:buNone/>
            </a:pPr>
            <a:r>
              <a:rPr lang="en-US" sz="46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000000"/>
                </a:solidFill>
                <a:latin typeface="Arial" pitchFamily="34" charset="0"/>
                <a:ea typeface="Arial" pitchFamily="34" charset="-122"/>
                <a:cs typeface="Arial" pitchFamily="34" charset="-120"/>
              </a:rPr>
              <a:t>Анды тянутся вдоль западной части материка и считаются одной из самых длинных горных цепей на Земле. Их вершины высокие, а виды на них просто захватывают дух.
</a:t>
            </a:r>
            <a:endParaRPr lang="en-US" sz="1137" dirty="0"/>
          </a:p>
        </p:txBody>
      </p:sp>
      <p:sp>
        <p:nvSpPr>
          <p:cNvPr id="11" name="Text 5"/>
          <p:cNvSpPr txBox="1"/>
          <p:nvPr/>
        </p:nvSpPr>
        <p:spPr>
          <a:xfrm>
            <a:off x="4783850" y="3057125"/>
            <a:ext cx="3452100" cy="1478100"/>
          </a:xfrm>
          <a:prstGeom prst="rect">
            <a:avLst/>
          </a:prstGeom>
          <a:noFill/>
          <a:ln/>
        </p:spPr>
        <p:txBody>
          <a:bodyPr wrap="square" lIns="0" tIns="0" rIns="0" bIns="0" rtlCol="0" anchor="t"/>
          <a:lstStyle/>
          <a:p>
            <a:pPr algn="l" indent="0" marL="0">
              <a:lnSpc>
                <a:spcPct val="115000"/>
              </a:lnSpc>
              <a:buNone/>
            </a:pPr>
            <a:r>
              <a:rPr lang="en-US" sz="1137" b="1" dirty="0">
                <a:solidFill>
                  <a:srgbClr val="000000"/>
                </a:solidFill>
                <a:latin typeface="Arial" pitchFamily="34" charset="0"/>
                <a:ea typeface="Arial" pitchFamily="34" charset="-122"/>
                <a:cs typeface="Arial" pitchFamily="34" charset="-120"/>
              </a:rPr>
              <a:t>Праздники
</a:t>
            </a:r>
            <a:pPr algn="l" indent="0" marL="0">
              <a:lnSpc>
                <a:spcPct val="115000"/>
              </a:lnSpc>
              <a:buNone/>
            </a:pPr>
            <a:r>
              <a:rPr lang="en-US" sz="563"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5" dirty="0">
                <a:solidFill>
                  <a:srgbClr val="000000"/>
                </a:solidFill>
                <a:latin typeface="Arial" pitchFamily="34" charset="0"/>
                <a:ea typeface="Arial" pitchFamily="34" charset="-122"/>
                <a:cs typeface="Arial" pitchFamily="34" charset="-120"/>
              </a:rPr>
              <a:t>На материке любят яркие шествия, музыку и танцы. Праздники здесь проходят очень весело и шумно, так что скучать не приходится даже самым серьёзным взрослым.
</a:t>
            </a:r>
            <a:endParaRPr lang="en-US" sz="1137"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755737"/>
            <a:ext cx="9144000" cy="238422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61600" y="258900"/>
            <a:ext cx="8620800" cy="6549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Австралия и Океания: острова, море и необычные животные
</a:t>
            </a:r>
            <a:endParaRPr lang="en-US" sz="2212" dirty="0"/>
          </a:p>
        </p:txBody>
      </p:sp>
      <p:sp>
        <p:nvSpPr>
          <p:cNvPr id="8"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10</a:t>
            </a:r>
            <a:endParaRPr lang="en-US" sz="622" dirty="0"/>
          </a:p>
        </p:txBody>
      </p:sp>
      <p:sp>
        <p:nvSpPr>
          <p:cNvPr id="9" name="Text 2"/>
          <p:cNvSpPr txBox="1"/>
          <p:nvPr/>
        </p:nvSpPr>
        <p:spPr>
          <a:xfrm>
            <a:off x="261600"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Австралия-мaterик
</a:t>
            </a:r>
            <a:pPr algn="l" indent="0" marL="0">
              <a:lnSpc>
                <a:spcPct val="115000"/>
              </a:lnSpc>
              <a:buNone/>
            </a:pPr>
            <a:r>
              <a:rPr lang="en-US" sz="56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Австралия удивительна тем, что это и страна, и материк одновременно. На её просторах много открытых земель, а города часто находятся далеко друг от друга.
</a:t>
            </a:r>
            <a:endParaRPr lang="en-US" sz="1200" dirty="0"/>
          </a:p>
        </p:txBody>
      </p:sp>
      <p:sp>
        <p:nvSpPr>
          <p:cNvPr id="10" name="Text 3"/>
          <p:cNvSpPr txBox="1"/>
          <p:nvPr/>
        </p:nvSpPr>
        <p:spPr>
          <a:xfrm>
            <a:off x="2429112" y="1261125"/>
            <a:ext cx="2118300" cy="1218900"/>
          </a:xfrm>
          <a:prstGeom prst="rect">
            <a:avLst/>
          </a:prstGeom>
          <a:noFill/>
          <a:ln/>
        </p:spPr>
        <p:txBody>
          <a:bodyPr wrap="square" lIns="0" tIns="0" rIns="0" bIns="0" rtlCol="0" anchor="t"/>
          <a:lstStyle/>
          <a:p>
            <a:pPr algn="l" indent="0" marL="0">
              <a:lnSpc>
                <a:spcPct val="115000"/>
              </a:lnSpc>
              <a:buNone/>
            </a:pPr>
            <a:r>
              <a:rPr lang="en-US" sz="1145" b="1" dirty="0">
                <a:solidFill>
                  <a:srgbClr val="000000"/>
                </a:solidFill>
                <a:latin typeface="Arial" pitchFamily="34" charset="0"/>
                <a:ea typeface="Arial" pitchFamily="34" charset="-122"/>
                <a:cs typeface="Arial" pitchFamily="34" charset="-120"/>
              </a:rPr>
              <a:t>Острова Океании
</a:t>
            </a:r>
            <a:pPr algn="l" indent="0" marL="0">
              <a:lnSpc>
                <a:spcPct val="115000"/>
              </a:lnSpc>
              <a:buNone/>
            </a:pPr>
            <a:r>
              <a:rPr lang="en-US" sz="53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54" dirty="0">
                <a:solidFill>
                  <a:srgbClr val="000000"/>
                </a:solidFill>
                <a:latin typeface="Arial" pitchFamily="34" charset="0"/>
                <a:ea typeface="Arial" pitchFamily="34" charset="-122"/>
                <a:cs typeface="Arial" pitchFamily="34" charset="-120"/>
              </a:rPr>
              <a:t>Рядом с Австралией расположены островные страны и множество островов Океании. Здесь жизнь тесно связана с морем, а добираться между островами иногда приходится на самолёте или корабле.
</a:t>
            </a:r>
            <a:endParaRPr lang="en-US" sz="1145" dirty="0"/>
          </a:p>
        </p:txBody>
      </p:sp>
      <p:sp>
        <p:nvSpPr>
          <p:cNvPr id="11" name="Text 4"/>
          <p:cNvSpPr txBox="1"/>
          <p:nvPr/>
        </p:nvSpPr>
        <p:spPr>
          <a:xfrm>
            <a:off x="4596627"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Непохожие животные
</a:t>
            </a:r>
            <a:pPr algn="l" indent="0" marL="0">
              <a:lnSpc>
                <a:spcPct val="115000"/>
              </a:lnSpc>
              <a:buNone/>
            </a:pPr>
            <a:r>
              <a:rPr lang="en-US" sz="56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Кенгуру, коалы и страусы эму стали настоящими символами региона. Эти животные кажутся особенно необычными, потому что живут далеко от тех зверей, которых чаще видят в Европе.
</a:t>
            </a:r>
            <a:endParaRPr lang="en-US" sz="1200" dirty="0"/>
          </a:p>
        </p:txBody>
      </p:sp>
      <p:sp>
        <p:nvSpPr>
          <p:cNvPr id="12" name="Text 5"/>
          <p:cNvSpPr txBox="1"/>
          <p:nvPr/>
        </p:nvSpPr>
        <p:spPr>
          <a:xfrm>
            <a:off x="6764122"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Большой Барьерный риф
</a:t>
            </a:r>
            <a:pPr algn="l" indent="0" marL="0">
              <a:lnSpc>
                <a:spcPct val="115000"/>
              </a:lnSpc>
              <a:buNone/>
            </a:pPr>
            <a:r>
              <a:rPr lang="en-US" sz="56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У берегов Австралии находится Большой Барьерный риф. Это одно из самых известных природных чудес мира, где под водой живут яркие рыбы и кораллы самых разных форм.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11</a:t>
            </a:r>
            <a:endParaRPr lang="en-US" sz="622" dirty="0"/>
          </a:p>
        </p:txBody>
      </p:sp>
      <p:sp>
        <p:nvSpPr>
          <p:cNvPr id="7" name="Text 1"/>
          <p:cNvSpPr txBox="1"/>
          <p:nvPr/>
        </p:nvSpPr>
        <p:spPr>
          <a:xfrm>
            <a:off x="261600" y="258900"/>
            <a:ext cx="8620800" cy="6549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Столицы и крупные города
</a:t>
            </a:r>
            <a:endParaRPr lang="en-US" sz="2212" dirty="0"/>
          </a:p>
        </p:txBody>
      </p:sp>
      <p:sp>
        <p:nvSpPr>
          <p:cNvPr id="8" name="Text 2"/>
          <p:cNvSpPr txBox="1"/>
          <p:nvPr/>
        </p:nvSpPr>
        <p:spPr>
          <a:xfrm>
            <a:off x="261600" y="2009961"/>
            <a:ext cx="2080500" cy="1511400"/>
          </a:xfrm>
          <a:prstGeom prst="rect">
            <a:avLst/>
          </a:prstGeom>
          <a:noFill/>
          <a:ln/>
        </p:spPr>
        <p:txBody>
          <a:bodyPr wrap="square" lIns="0" tIns="0" rIns="0" bIns="0" rtlCol="0" anchor="t"/>
          <a:lstStyle/>
          <a:p>
            <a:pPr algn="l" indent="0" marL="0">
              <a:lnSpc>
                <a:spcPct val="115000"/>
              </a:lnSpc>
              <a:buNone/>
            </a:pPr>
            <a:r>
              <a:rPr lang="en-US" sz="1342" b="1" dirty="0">
                <a:solidFill>
                  <a:srgbClr val="000000"/>
                </a:solidFill>
                <a:latin typeface="Arial" pitchFamily="34" charset="0"/>
                <a:ea typeface="Arial" pitchFamily="34" charset="-122"/>
                <a:cs typeface="Arial" pitchFamily="34" charset="-120"/>
              </a:rPr>
              <a:t>Главный город
</a:t>
            </a:r>
            <a:pPr algn="l" indent="0" marL="0">
              <a:lnSpc>
                <a:spcPct val="115000"/>
              </a:lnSpc>
              <a:buNone/>
            </a:pPr>
            <a:r>
              <a:rPr lang="en-US" sz="6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37" dirty="0">
                <a:solidFill>
                  <a:srgbClr val="000000"/>
                </a:solidFill>
                <a:latin typeface="Arial" pitchFamily="34" charset="0"/>
                <a:ea typeface="Arial" pitchFamily="34" charset="-122"/>
                <a:cs typeface="Arial" pitchFamily="34" charset="-120"/>
              </a:rPr>
              <a:t>Столица — это сердце страны: здесь обычно работают правительство, парламент и важные службы. По столице часто узнают страну на карте, в новостях и даже в школьных учебниках.
</a:t>
            </a:r>
            <a:endParaRPr lang="en-US" sz="1342" dirty="0"/>
          </a:p>
        </p:txBody>
      </p:sp>
      <p:sp>
        <p:nvSpPr>
          <p:cNvPr id="9" name="Text 3"/>
          <p:cNvSpPr txBox="1"/>
          <p:nvPr/>
        </p:nvSpPr>
        <p:spPr>
          <a:xfrm>
            <a:off x="2441651" y="2011061"/>
            <a:ext cx="2080500" cy="1511400"/>
          </a:xfrm>
          <a:prstGeom prst="rect">
            <a:avLst/>
          </a:prstGeom>
          <a:noFill/>
          <a:ln/>
        </p:spPr>
        <p:txBody>
          <a:bodyPr wrap="square" lIns="0" tIns="0" rIns="0" bIns="0" rtlCol="0" anchor="t"/>
          <a:lstStyle/>
          <a:p>
            <a:pPr algn="l" indent="0" marL="0">
              <a:lnSpc>
                <a:spcPct val="115000"/>
              </a:lnSpc>
              <a:buNone/>
            </a:pPr>
            <a:r>
              <a:rPr lang="en-US" sz="1311" b="1" dirty="0">
                <a:solidFill>
                  <a:srgbClr val="000000"/>
                </a:solidFill>
                <a:latin typeface="Arial" pitchFamily="34" charset="0"/>
                <a:ea typeface="Arial" pitchFamily="34" charset="-122"/>
                <a:cs typeface="Arial" pitchFamily="34" charset="-120"/>
              </a:rPr>
              <a:t>Известные названия
</a:t>
            </a:r>
            <a:pPr algn="l" indent="0" marL="0">
              <a:lnSpc>
                <a:spcPct val="115000"/>
              </a:lnSpc>
              <a:buNone/>
            </a:pPr>
            <a:r>
              <a:rPr lang="en-US" sz="59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10" dirty="0">
                <a:solidFill>
                  <a:srgbClr val="000000"/>
                </a:solidFill>
                <a:latin typeface="Arial" pitchFamily="34" charset="0"/>
                <a:ea typeface="Arial" pitchFamily="34" charset="-122"/>
                <a:cs typeface="Arial" pitchFamily="34" charset="-120"/>
              </a:rPr>
              <a:t>У многих столиц очень знакомые имена: Париж, Токио, Каир, Бразилиа, Москва. Эти города часто становятся символами страны, потому что в них сосредоточены история, культура и важные решения.
</a:t>
            </a:r>
            <a:endParaRPr lang="en-US" sz="1311" dirty="0"/>
          </a:p>
        </p:txBody>
      </p:sp>
      <p:sp>
        <p:nvSpPr>
          <p:cNvPr id="10" name="Text 4"/>
          <p:cNvSpPr txBox="1"/>
          <p:nvPr/>
        </p:nvSpPr>
        <p:spPr>
          <a:xfrm>
            <a:off x="4621701" y="2011074"/>
            <a:ext cx="2080500" cy="1511400"/>
          </a:xfrm>
          <a:prstGeom prst="rect">
            <a:avLst/>
          </a:prstGeom>
          <a:noFill/>
          <a:ln/>
        </p:spPr>
        <p:txBody>
          <a:bodyPr wrap="square" lIns="0" tIns="0" rIns="0" bIns="0" rtlCol="0" anchor="t"/>
          <a:lstStyle/>
          <a:p>
            <a:pPr algn="l" indent="0" marL="0">
              <a:lnSpc>
                <a:spcPct val="115000"/>
              </a:lnSpc>
              <a:buNone/>
            </a:pPr>
            <a:r>
              <a:rPr lang="en-US" sz="1298" b="1" dirty="0">
                <a:solidFill>
                  <a:srgbClr val="000000"/>
                </a:solidFill>
                <a:latin typeface="Arial" pitchFamily="34" charset="0"/>
                <a:ea typeface="Arial" pitchFamily="34" charset="-122"/>
                <a:cs typeface="Arial" pitchFamily="34" charset="-120"/>
              </a:rPr>
              <a:t>Не только столица
</a:t>
            </a:r>
            <a:pPr algn="l" indent="0" marL="0">
              <a:lnSpc>
                <a:spcPct val="115000"/>
              </a:lnSpc>
              <a:buNone/>
            </a:pPr>
            <a:r>
              <a:rPr lang="en-US" sz="58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99" dirty="0">
                <a:solidFill>
                  <a:srgbClr val="000000"/>
                </a:solidFill>
                <a:latin typeface="Arial" pitchFamily="34" charset="0"/>
                <a:ea typeface="Arial" pitchFamily="34" charset="-122"/>
                <a:cs typeface="Arial" pitchFamily="34" charset="-120"/>
              </a:rPr>
              <a:t>Кроме главного города, в стране есть и другие важные центры. Порты, промышленные города, древние столицы и культурные центры могут быть знаменитыми не меньше, чем столица.
</a:t>
            </a:r>
            <a:endParaRPr lang="en-US" sz="1298" dirty="0"/>
          </a:p>
        </p:txBody>
      </p:sp>
      <p:sp>
        <p:nvSpPr>
          <p:cNvPr id="11" name="Text 5"/>
          <p:cNvSpPr txBox="1"/>
          <p:nvPr/>
        </p:nvSpPr>
        <p:spPr>
          <a:xfrm>
            <a:off x="6801758" y="2010524"/>
            <a:ext cx="2080500" cy="1511400"/>
          </a:xfrm>
          <a:prstGeom prst="rect">
            <a:avLst/>
          </a:prstGeom>
          <a:noFill/>
          <a:ln/>
        </p:spPr>
        <p:txBody>
          <a:bodyPr wrap="square" lIns="0" tIns="0" rIns="0" bIns="0" rtlCol="0" anchor="t"/>
          <a:lstStyle/>
          <a:p>
            <a:pPr algn="l" indent="0" marL="0">
              <a:lnSpc>
                <a:spcPct val="115000"/>
              </a:lnSpc>
              <a:buNone/>
            </a:pPr>
            <a:r>
              <a:rPr lang="en-US" sz="1342" b="1" dirty="0">
                <a:solidFill>
                  <a:srgbClr val="000000"/>
                </a:solidFill>
                <a:latin typeface="Arial" pitchFamily="34" charset="0"/>
                <a:ea typeface="Arial" pitchFamily="34" charset="-122"/>
                <a:cs typeface="Arial" pitchFamily="34" charset="-120"/>
              </a:rPr>
              <a:t>Почему города разные
</a:t>
            </a:r>
            <a:pPr algn="l" indent="0" marL="0">
              <a:lnSpc>
                <a:spcPct val="115000"/>
              </a:lnSpc>
              <a:buNone/>
            </a:pPr>
            <a:r>
              <a:rPr lang="en-US" sz="6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37" dirty="0">
                <a:solidFill>
                  <a:srgbClr val="000000"/>
                </a:solidFill>
                <a:latin typeface="Arial" pitchFamily="34" charset="0"/>
                <a:ea typeface="Arial" pitchFamily="34" charset="-122"/>
                <a:cs typeface="Arial" pitchFamily="34" charset="-120"/>
              </a:rPr>
              <a:t>Один город может быть известен музеями, другой — заводами, третий — красивыми улицами или морским портом. Вместе они показывают, чем живёт страна и как работают её люди.
</a:t>
            </a:r>
            <a:endParaRPr lang="en-US" sz="134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12</a:t>
            </a:r>
            <a:endParaRPr lang="en-US" sz="622" dirty="0"/>
          </a:p>
        </p:txBody>
      </p:sp>
      <p:sp>
        <p:nvSpPr>
          <p:cNvPr id="3" name="Text 1"/>
          <p:cNvSpPr txBox="1"/>
          <p:nvPr/>
        </p:nvSpPr>
        <p:spPr>
          <a:xfrm>
            <a:off x="5204650" y="1710750"/>
            <a:ext cx="3677700" cy="17220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Такое языковое богатство делает мир очень разным и очень интересным: через язык передаются сказки, песни и пословицы.
</a:t>
            </a:r>
            <a:endParaRPr lang="en-US" sz="1022" dirty="0"/>
          </a:p>
        </p:txBody>
      </p:sp>
      <p:sp>
        <p:nvSpPr>
          <p:cNvPr id="4" name="Text 2"/>
          <p:cNvSpPr txBox="1"/>
          <p:nvPr/>
        </p:nvSpPr>
        <p:spPr>
          <a:xfrm>
            <a:off x="5204650" y="3751475"/>
            <a:ext cx="3677700" cy="1836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Ethnologue, 26th edition
</a:t>
            </a:r>
            <a:endParaRPr lang="en-US" sz="722" dirty="0"/>
          </a:p>
        </p:txBody>
      </p:sp>
      <p:sp>
        <p:nvSpPr>
          <p:cNvPr id="5" name="Text 3"/>
          <p:cNvSpPr txBox="1"/>
          <p:nvPr/>
        </p:nvSpPr>
        <p:spPr>
          <a:xfrm>
            <a:off x="261600" y="1208427"/>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000000"/>
                </a:solidFill>
                <a:latin typeface="Arial" pitchFamily="34" charset="0"/>
                <a:ea typeface="Arial" pitchFamily="34" charset="-122"/>
                <a:cs typeface="Arial" pitchFamily="34" charset="-120"/>
              </a:rPr>
              <a:t>7000+
</a:t>
            </a:r>
            <a:endParaRPr lang="en-US" sz="7200" dirty="0"/>
          </a:p>
        </p:txBody>
      </p:sp>
      <p:sp>
        <p:nvSpPr>
          <p:cNvPr id="6" name="Text 4"/>
          <p:cNvSpPr txBox="1"/>
          <p:nvPr/>
        </p:nvSpPr>
        <p:spPr>
          <a:xfrm>
            <a:off x="261600" y="2669675"/>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000000"/>
                </a:solidFill>
                <a:latin typeface="Arial" pitchFamily="34" charset="0"/>
                <a:ea typeface="Arial" pitchFamily="34" charset="-122"/>
                <a:cs typeface="Arial" pitchFamily="34" charset="-120"/>
              </a:rPr>
              <a:t>языков существует в мире, и каждый помогает людям общаться, учиться и хранить традиции.
</a:t>
            </a:r>
            <a:endParaRPr 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61600" y="258900"/>
            <a:ext cx="8620800" cy="7941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Традиции и праздники народов мира
</a:t>
            </a:r>
            <a:endParaRPr lang="en-US" sz="22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13</a:t>
            </a:r>
            <a:endParaRPr lang="en-US" sz="622" dirty="0"/>
          </a:p>
        </p:txBody>
      </p:sp>
      <p:sp>
        <p:nvSpPr>
          <p:cNvPr id="8" name="Text 2"/>
          <p:cNvSpPr txBox="1"/>
          <p:nvPr/>
        </p:nvSpPr>
        <p:spPr>
          <a:xfrm>
            <a:off x="261600" y="1318500"/>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Праздники с характером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У каждой страны есть свои любимые праздники, и они часто очень яркие. На улицах звучит музыка, люди надевают красивые костюмы, а города будто улыбаются всем вокруг.
</a:t>
            </a:r>
            <a:endParaRPr lang="en-US" sz="1300" dirty="0"/>
          </a:p>
        </p:txBody>
      </p:sp>
      <p:sp>
        <p:nvSpPr>
          <p:cNvPr id="9" name="Text 3"/>
          <p:cNvSpPr txBox="1"/>
          <p:nvPr/>
        </p:nvSpPr>
        <p:spPr>
          <a:xfrm>
            <a:off x="261600" y="2227395"/>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Особые блюда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Национальная кухня тоже рассказывает о стране не хуже учебника. Где-то любят рис и рыбу, где-то — лепёшки, супы или сладости. Еда часто связана с климатом и привычками людей.
</a:t>
            </a:r>
            <a:endParaRPr lang="en-US" sz="1300" dirty="0"/>
          </a:p>
        </p:txBody>
      </p:sp>
      <p:sp>
        <p:nvSpPr>
          <p:cNvPr id="10" name="Text 4"/>
          <p:cNvSpPr txBox="1"/>
          <p:nvPr/>
        </p:nvSpPr>
        <p:spPr>
          <a:xfrm>
            <a:off x="261600" y="3136286"/>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Танцы и музыка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Танцы и песни помогают людям выражать радость, вспоминать историю и встречать гостей. В одних странах танцы спокойные и плавные, в других — быстрые и очень весёлые.
</a:t>
            </a:r>
            <a:endParaRPr lang="en-US" sz="1300" dirty="0"/>
          </a:p>
        </p:txBody>
      </p:sp>
      <p:sp>
        <p:nvSpPr>
          <p:cNvPr id="11" name="Text 5"/>
          <p:cNvSpPr txBox="1"/>
          <p:nvPr/>
        </p:nvSpPr>
        <p:spPr>
          <a:xfrm>
            <a:off x="261600" y="4045199"/>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Обычаи семьи и дома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Многие традиции начинаются в семье: как отмечают день рождения, как встречают гостей, что готовят на праздник. Такие обычаи передаются от старших к младшим и сохраняются много лет.
</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550" y="1481832"/>
            <a:ext cx="8612400" cy="3401136"/>
          </a:xfrm>
          <a:prstGeom prst="rect">
            <a:avLst/>
          </a:prstGeom>
        </p:spPr>
      </p:pic>
      <p:sp>
        <p:nvSpPr>
          <p:cNvPr id="3" name="Text 0"/>
          <p:cNvSpPr txBox="1"/>
          <p:nvPr/>
        </p:nvSpPr>
        <p:spPr>
          <a:xfrm>
            <a:off x="261550" y="2589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Как узнать страну по её признакам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14</a:t>
            </a:r>
            <a:endParaRPr lang="en-US" sz="622" dirty="0"/>
          </a:p>
        </p:txBody>
      </p:sp>
      <p:sp>
        <p:nvSpPr>
          <p:cNvPr id="5" name="Text 2"/>
          <p:cNvSpPr txBox="1"/>
          <p:nvPr/>
        </p:nvSpPr>
        <p:spPr>
          <a:xfrm>
            <a:off x="261550" y="7104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000000"/>
                </a:solidFill>
                <a:latin typeface="Arial" pitchFamily="34" charset="0"/>
                <a:ea typeface="Arial" pitchFamily="34" charset="-122"/>
                <a:cs typeface="Arial" pitchFamily="34" charset="-120"/>
              </a:rPr>
              <a:t>Порядок признаков помогает собрать полное представление о стране: от карты и города до традиций, природы и известных мест.
</a:t>
            </a:r>
            <a:endParaRPr lang="en-US" sz="111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625" y="1798083"/>
            <a:ext cx="249900" cy="222133"/>
          </a:xfrm>
          <a:prstGeom prst="rect">
            <a:avLst/>
          </a:prstGeom>
        </p:spPr>
      </p:pic>
      <p:pic>
        <p:nvPicPr>
          <p:cNvPr id="3" name="Image 1" descr="preencoded.png">    </p:cNvPr>
          <p:cNvPicPr>
            <a:picLocks noChangeAspect="1"/>
          </p:cNvPicPr>
          <p:nvPr/>
        </p:nvPicPr>
        <p:blipFill>
          <a:blip r:embed="rId2"/>
          <a:stretch>
            <a:fillRect/>
          </a:stretch>
        </p:blipFill>
        <p:spPr>
          <a:xfrm>
            <a:off x="2533063" y="1789450"/>
            <a:ext cx="209475" cy="239400"/>
          </a:xfrm>
          <a:prstGeom prst="rect">
            <a:avLst/>
          </a:prstGeom>
        </p:spPr>
      </p:pic>
      <p:pic>
        <p:nvPicPr>
          <p:cNvPr id="4" name="Image 2" descr="preencoded.png">    </p:cNvPr>
          <p:cNvPicPr>
            <a:picLocks noChangeAspect="1"/>
          </p:cNvPicPr>
          <p:nvPr/>
        </p:nvPicPr>
        <p:blipFill>
          <a:blip r:embed="rId3"/>
          <a:stretch>
            <a:fillRect/>
          </a:stretch>
        </p:blipFill>
        <p:spPr>
          <a:xfrm>
            <a:off x="4769350" y="1789450"/>
            <a:ext cx="239400" cy="239400"/>
          </a:xfrm>
          <a:prstGeom prst="rect">
            <a:avLst/>
          </a:prstGeom>
        </p:spPr>
      </p:pic>
      <p:pic>
        <p:nvPicPr>
          <p:cNvPr id="5" name="Image 3" descr="preencoded.png">    </p:cNvPr>
          <p:cNvPicPr>
            <a:picLocks noChangeAspect="1"/>
          </p:cNvPicPr>
          <p:nvPr/>
        </p:nvPicPr>
        <p:blipFill>
          <a:blip r:embed="rId4"/>
          <a:stretch>
            <a:fillRect/>
          </a:stretch>
        </p:blipFill>
        <p:spPr>
          <a:xfrm>
            <a:off x="7020575" y="1789450"/>
            <a:ext cx="239400" cy="23940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15</a:t>
            </a:r>
            <a:endParaRPr lang="en-US" sz="622" dirty="0"/>
          </a:p>
        </p:txBody>
      </p:sp>
      <p:sp>
        <p:nvSpPr>
          <p:cNvPr id="7" name="Text 1"/>
          <p:cNvSpPr txBox="1"/>
          <p:nvPr/>
        </p:nvSpPr>
        <p:spPr>
          <a:xfrm>
            <a:off x="261625"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Природные богатства стран
</a:t>
            </a:r>
            <a:endParaRPr lang="en-US" sz="2012" dirty="0"/>
          </a:p>
        </p:txBody>
      </p:sp>
      <p:sp>
        <p:nvSpPr>
          <p:cNvPr id="8" name="Text 2"/>
          <p:cNvSpPr txBox="1"/>
          <p:nvPr/>
        </p:nvSpPr>
        <p:spPr>
          <a:xfrm>
            <a:off x="26162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Нефть и газ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Некоторые страны богаты нефтью и газом. Эти ресурсы используют для топлива, отопления и производства многих нужных вещей, поэтому они важны для экономики и повседневной жизни.
</a:t>
            </a:r>
            <a:endParaRPr lang="en-US" sz="1000" dirty="0"/>
          </a:p>
        </p:txBody>
      </p:sp>
      <p:sp>
        <p:nvSpPr>
          <p:cNvPr id="9" name="Text 3"/>
          <p:cNvSpPr txBox="1"/>
          <p:nvPr/>
        </p:nvSpPr>
        <p:spPr>
          <a:xfrm>
            <a:off x="2512862"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Леса и рыба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Леса дают древесину, грибы и ягоды, а реки, озёра и моря — рыбу. Такие богатства помогают людям работать, строить дома и беречь природный баланс.
</a:t>
            </a:r>
            <a:endParaRPr lang="en-US" sz="1000" dirty="0"/>
          </a:p>
        </p:txBody>
      </p:sp>
      <p:sp>
        <p:nvSpPr>
          <p:cNvPr id="10" name="Text 4"/>
          <p:cNvSpPr txBox="1"/>
          <p:nvPr/>
        </p:nvSpPr>
        <p:spPr>
          <a:xfrm>
            <a:off x="476409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Плодородная земля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Там, где почва плодородная, хорошо растут рис, пшеница, виноград, кофе и другие культуры. Благодаря этому люди получают продукты и развивают сельское хозяйство.
</a:t>
            </a:r>
            <a:endParaRPr lang="en-US" sz="1000" dirty="0"/>
          </a:p>
        </p:txBody>
      </p:sp>
      <p:sp>
        <p:nvSpPr>
          <p:cNvPr id="11" name="Text 5"/>
          <p:cNvSpPr txBox="1"/>
          <p:nvPr/>
        </p:nvSpPr>
        <p:spPr>
          <a:xfrm>
            <a:off x="7015330"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Металлы и камни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Горы и недра могут хранить металлы и полезные камни. Их добывают для строительства, техники и транспорта, но делать это нужно аккуратно, чтобы не повредить природу.
</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1160" y="1097437"/>
            <a:ext cx="4981200" cy="1186927"/>
          </a:xfrm>
          <a:prstGeom prst="rect">
            <a:avLst/>
          </a:prstGeom>
        </p:spPr>
      </p:pic>
      <p:pic>
        <p:nvPicPr>
          <p:cNvPr id="3" name="Image 1" descr="preencoded.png">    </p:cNvPr>
          <p:cNvPicPr>
            <a:picLocks noChangeAspect="1"/>
          </p:cNvPicPr>
          <p:nvPr/>
        </p:nvPicPr>
        <p:blipFill>
          <a:blip r:embed="rId2"/>
          <a:stretch>
            <a:fillRect/>
          </a:stretch>
        </p:blipFill>
        <p:spPr>
          <a:xfrm>
            <a:off x="3901198" y="2396601"/>
            <a:ext cx="4981200" cy="1186927"/>
          </a:xfrm>
          <a:prstGeom prst="rect">
            <a:avLst/>
          </a:prstGeom>
        </p:spPr>
      </p:pic>
      <p:pic>
        <p:nvPicPr>
          <p:cNvPr id="4" name="Image 2" descr="preencoded.png">    </p:cNvPr>
          <p:cNvPicPr>
            <a:picLocks noChangeAspect="1"/>
          </p:cNvPicPr>
          <p:nvPr/>
        </p:nvPicPr>
        <p:blipFill>
          <a:blip r:embed="rId3"/>
          <a:stretch>
            <a:fillRect/>
          </a:stretch>
        </p:blipFill>
        <p:spPr>
          <a:xfrm>
            <a:off x="3901173" y="3695752"/>
            <a:ext cx="4981200" cy="1186927"/>
          </a:xfrm>
          <a:prstGeom prst="rect">
            <a:avLst/>
          </a:prstGeom>
        </p:spPr>
      </p:pic>
      <p:sp>
        <p:nvSpPr>
          <p:cNvPr id="5"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Знаменитые символы стран
</a:t>
            </a:r>
            <a:endParaRPr lang="en-US" sz="2012" dirty="0"/>
          </a:p>
        </p:txBody>
      </p:sp>
      <p:sp>
        <p:nvSpPr>
          <p:cNvPr id="6"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16</a:t>
            </a:r>
            <a:endParaRPr lang="en-US" sz="622" dirty="0"/>
          </a:p>
        </p:txBody>
      </p:sp>
      <p:sp>
        <p:nvSpPr>
          <p:cNvPr id="7" name="Text 2"/>
          <p:cNvSpPr txBox="1"/>
          <p:nvPr/>
        </p:nvSpPr>
        <p:spPr>
          <a:xfrm>
            <a:off x="261600" y="1095400"/>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Франция и её башня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Эйфелева башня стала одним из самых узнаваемых образов Франции. Её часто показывают на открытках и в учебниках, потому что она напоминает о Париже и о том, как человек может создать красивый городской символ.
</a:t>
            </a:r>
            <a:endParaRPr lang="en-US" sz="1002" dirty="0"/>
          </a:p>
        </p:txBody>
      </p:sp>
      <p:sp>
        <p:nvSpPr>
          <p:cNvPr id="8" name="Text 3"/>
          <p:cNvSpPr txBox="1"/>
          <p:nvPr/>
        </p:nvSpPr>
        <p:spPr>
          <a:xfrm>
            <a:off x="261638" y="2394564"/>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Пирамиды, которые помнят время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Египетские пирамиды поражают людей уже много веков. Они связаны с древней историей страны и помогают представить, как далеко в прошлое уходят её традиции, знания и мастерство строителей.
</a:t>
            </a:r>
            <a:endParaRPr lang="en-US" sz="1002" dirty="0"/>
          </a:p>
        </p:txBody>
      </p:sp>
      <p:sp>
        <p:nvSpPr>
          <p:cNvPr id="9" name="Text 4"/>
          <p:cNvSpPr txBox="1"/>
          <p:nvPr/>
        </p:nvSpPr>
        <p:spPr>
          <a:xfrm>
            <a:off x="261613" y="3693715"/>
            <a:ext cx="3493200" cy="1191000"/>
          </a:xfrm>
          <a:prstGeom prst="rect">
            <a:avLst/>
          </a:prstGeom>
          <a:noFill/>
          <a:ln/>
        </p:spPr>
        <p:txBody>
          <a:bodyPr wrap="square" lIns="0" tIns="0" rIns="0" bIns="0" rtlCol="0" anchor="ctr"/>
          <a:lstStyle/>
          <a:p>
            <a:pPr algn="l" indent="0" marL="0">
              <a:lnSpc>
                <a:spcPct val="115000"/>
              </a:lnSpc>
              <a:buNone/>
            </a:pPr>
            <a:r>
              <a:rPr lang="en-US" sz="1002" b="1" dirty="0">
                <a:solidFill>
                  <a:srgbClr val="000000"/>
                </a:solidFill>
                <a:latin typeface="Arial" pitchFamily="34" charset="0"/>
                <a:ea typeface="Arial" pitchFamily="34" charset="-122"/>
                <a:cs typeface="Arial" pitchFamily="34" charset="-120"/>
              </a:rPr>
              <a:t>Символы, известные всем
</a:t>
            </a:r>
            <a:pPr algn="l" indent="0" marL="0">
              <a:lnSpc>
                <a:spcPct val="115000"/>
              </a:lnSpc>
              <a:buNone/>
            </a:pPr>
            <a:r>
              <a:rPr lang="en-US" sz="6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8" dirty="0">
                <a:solidFill>
                  <a:srgbClr val="000000"/>
                </a:solidFill>
                <a:latin typeface="Arial" pitchFamily="34" charset="0"/>
                <a:ea typeface="Arial" pitchFamily="34" charset="-122"/>
                <a:cs typeface="Arial" pitchFamily="34" charset="-120"/>
              </a:rPr>
              <a:t>Статуя Свободы напоминает о США, а Тадж-Махал — об Индии. Такие места становятся не просто зданиями, а настоящими знаками страны, которые хранят память о её истории и культурном наследии.
</a:t>
            </a:r>
            <a:endParaRPr lang="en-US" sz="1002"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61600" y="258900"/>
            <a:ext cx="8620800" cy="6150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Как страны помогают друг другу
</a:t>
            </a:r>
            <a:endParaRPr lang="en-US" sz="20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17</a:t>
            </a:r>
            <a:endParaRPr lang="en-US" sz="622" dirty="0"/>
          </a:p>
        </p:txBody>
      </p:sp>
      <p:sp>
        <p:nvSpPr>
          <p:cNvPr id="8" name="Text 2"/>
          <p:cNvSpPr txBox="1"/>
          <p:nvPr/>
        </p:nvSpPr>
        <p:spPr>
          <a:xfrm>
            <a:off x="559275" y="1278700"/>
            <a:ext cx="4785600" cy="843600"/>
          </a:xfrm>
          <a:prstGeom prst="rect">
            <a:avLst/>
          </a:prstGeom>
          <a:noFill/>
          <a:ln/>
        </p:spPr>
        <p:txBody>
          <a:bodyPr wrap="square" lIns="0" tIns="0" rIns="0" bIns="0" rtlCol="0" anchor="t"/>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Обмен и торговля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Страны продают и покупают товары, книги, технику и продукты. Так они получают то, чего у них мало, и делятся тем, что умеют делать особенно хорошо.
</a:t>
            </a:r>
            <a:endParaRPr lang="en-US" sz="1400" dirty="0"/>
          </a:p>
        </p:txBody>
      </p:sp>
      <p:sp>
        <p:nvSpPr>
          <p:cNvPr id="9" name="Text 3"/>
          <p:cNvSpPr txBox="1"/>
          <p:nvPr/>
        </p:nvSpPr>
        <p:spPr>
          <a:xfrm>
            <a:off x="559275" y="2200905"/>
            <a:ext cx="4785600" cy="843600"/>
          </a:xfrm>
          <a:prstGeom prst="rect">
            <a:avLst/>
          </a:prstGeom>
          <a:noFill/>
          <a:ln/>
        </p:spPr>
        <p:txBody>
          <a:bodyPr wrap="square" lIns="0" tIns="0" rIns="0" bIns="0" rtlCol="0" anchor="t"/>
          <a:lstStyle/>
          <a:p>
            <a:pPr algn="l" indent="0" marL="0">
              <a:lnSpc>
                <a:spcPct val="115000"/>
              </a:lnSpc>
              <a:buNone/>
            </a:pPr>
            <a:r>
              <a:rPr lang="en-US" sz="1400" b="1" dirty="0">
                <a:solidFill>
                  <a:srgbClr val="000000"/>
                </a:solidFill>
                <a:latin typeface="Arial" pitchFamily="34" charset="0"/>
                <a:ea typeface="Arial" pitchFamily="34" charset="-122"/>
                <a:cs typeface="Arial" pitchFamily="34" charset="-120"/>
              </a:rPr>
              <a:t>Знания и открытия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Учёные из разных стран вместе изучают природу, космос и здоровье людей. Когда они делятся идеями, новые открытия появляются быстрее и приносят пользу всем.
</a:t>
            </a:r>
            <a:endParaRPr lang="en-US" sz="1400" dirty="0"/>
          </a:p>
        </p:txBody>
      </p:sp>
      <p:sp>
        <p:nvSpPr>
          <p:cNvPr id="10" name="Text 4"/>
          <p:cNvSpPr txBox="1"/>
          <p:nvPr/>
        </p:nvSpPr>
        <p:spPr>
          <a:xfrm>
            <a:off x="559275" y="3123107"/>
            <a:ext cx="4785600" cy="843600"/>
          </a:xfrm>
          <a:prstGeom prst="rect">
            <a:avLst/>
          </a:prstGeom>
          <a:noFill/>
          <a:ln/>
        </p:spPr>
        <p:txBody>
          <a:bodyPr wrap="square" lIns="0" tIns="0" rIns="0" bIns="0" rtlCol="0" anchor="t"/>
          <a:lstStyle/>
          <a:p>
            <a:pPr algn="l" indent="0" marL="0">
              <a:lnSpc>
                <a:spcPct val="115000"/>
              </a:lnSpc>
              <a:buNone/>
            </a:pPr>
            <a:r>
              <a:rPr lang="en-US" sz="1344" b="1" dirty="0">
                <a:solidFill>
                  <a:srgbClr val="000000"/>
                </a:solidFill>
                <a:latin typeface="Arial" pitchFamily="34" charset="0"/>
                <a:ea typeface="Arial" pitchFamily="34" charset="-122"/>
                <a:cs typeface="Arial" pitchFamily="34" charset="-120"/>
              </a:rPr>
              <a:t>Совместные встречи
</a:t>
            </a:r>
            <a:pPr algn="l" indent="0" marL="0">
              <a:lnSpc>
                <a:spcPct val="115000"/>
              </a:lnSpc>
              <a:buNone/>
            </a:pPr>
            <a:r>
              <a:rPr lang="en-US" sz="1152" dirty="0">
                <a:solidFill>
                  <a:srgbClr val="000000"/>
                </a:solidFill>
                <a:latin typeface="Arial" pitchFamily="34" charset="0"/>
                <a:ea typeface="Arial" pitchFamily="34" charset="-122"/>
                <a:cs typeface="Arial" pitchFamily="34" charset="-120"/>
              </a:rPr>
              <a:t>Страны участвуют в спортивных соревнованиях, выставках и международных форумах. На таких встречах люди знакомятся, учатся договариваться и находят общие решения без лишних споров.
</a:t>
            </a:r>
            <a:endParaRPr lang="en-US" sz="1344" dirty="0"/>
          </a:p>
        </p:txBody>
      </p:sp>
      <p:sp>
        <p:nvSpPr>
          <p:cNvPr id="11" name="Text 5"/>
          <p:cNvSpPr txBox="1"/>
          <p:nvPr/>
        </p:nvSpPr>
        <p:spPr>
          <a:xfrm>
            <a:off x="559275" y="4045307"/>
            <a:ext cx="4785600" cy="843600"/>
          </a:xfrm>
          <a:prstGeom prst="rect">
            <a:avLst/>
          </a:prstGeom>
          <a:noFill/>
          <a:ln/>
        </p:spPr>
        <p:txBody>
          <a:bodyPr wrap="square" lIns="0" tIns="0" rIns="0" bIns="0" rtlCol="0" anchor="t"/>
          <a:lstStyle/>
          <a:p>
            <a:pPr algn="l" indent="0" marL="0">
              <a:lnSpc>
                <a:spcPct val="115000"/>
              </a:lnSpc>
              <a:buNone/>
            </a:pPr>
            <a:r>
              <a:rPr lang="en-US" sz="1385" b="1" dirty="0">
                <a:solidFill>
                  <a:srgbClr val="000000"/>
                </a:solidFill>
                <a:latin typeface="Arial" pitchFamily="34" charset="0"/>
                <a:ea typeface="Arial" pitchFamily="34" charset="-122"/>
                <a:cs typeface="Arial" pitchFamily="34" charset="-120"/>
              </a:rPr>
              <a:t>Помощь через ООН
</a:t>
            </a:r>
            <a:pPr algn="l" indent="0" marL="0">
              <a:lnSpc>
                <a:spcPct val="115000"/>
              </a:lnSpc>
              <a:buNone/>
            </a:pPr>
            <a:r>
              <a:rPr lang="en-US" sz="1187" dirty="0">
                <a:solidFill>
                  <a:srgbClr val="000000"/>
                </a:solidFill>
                <a:latin typeface="Arial" pitchFamily="34" charset="0"/>
                <a:ea typeface="Arial" pitchFamily="34" charset="-122"/>
                <a:cs typeface="Arial" pitchFamily="34" charset="-120"/>
              </a:rPr>
              <a:t>Во многих важных делах страны работают через ООН — Организацию Объединённых Наций. Это помогает обсуждать мир, защищать природу и поддерживать людей, которым нужна помощь.
</a:t>
            </a:r>
            <a:endParaRPr lang="en-US" sz="1385"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18</a:t>
            </a:r>
            <a:endParaRPr lang="en-US" sz="622" dirty="0"/>
          </a:p>
        </p:txBody>
      </p:sp>
      <p:sp>
        <p:nvSpPr>
          <p:cNvPr id="7" name="Text 1"/>
          <p:cNvSpPr txBox="1"/>
          <p:nvPr/>
        </p:nvSpPr>
        <p:spPr>
          <a:xfrm>
            <a:off x="261600" y="258900"/>
            <a:ext cx="8620800" cy="6549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Почему важно уважать разные культуры
</a:t>
            </a:r>
            <a:endParaRPr lang="en-US" sz="2212" dirty="0"/>
          </a:p>
        </p:txBody>
      </p:sp>
      <p:sp>
        <p:nvSpPr>
          <p:cNvPr id="8" name="Text 2"/>
          <p:cNvSpPr txBox="1"/>
          <p:nvPr/>
        </p:nvSpPr>
        <p:spPr>
          <a:xfrm>
            <a:off x="261600" y="1928650"/>
            <a:ext cx="2068800" cy="1659600"/>
          </a:xfrm>
          <a:prstGeom prst="rect">
            <a:avLst/>
          </a:prstGeom>
          <a:noFill/>
          <a:ln/>
        </p:spPr>
        <p:txBody>
          <a:bodyPr wrap="square" lIns="0" tIns="0" rIns="0" bIns="0" rtlCol="0" anchor="t"/>
          <a:lstStyle/>
          <a:p>
            <a:pPr algn="l" indent="0" marL="0">
              <a:lnSpc>
                <a:spcPct val="115000"/>
              </a:lnSpc>
              <a:buNone/>
            </a:pPr>
            <a:r>
              <a:rPr lang="en-US" sz="1342" b="1" dirty="0">
                <a:solidFill>
                  <a:srgbClr val="000000"/>
                </a:solidFill>
                <a:latin typeface="Arial" pitchFamily="34" charset="0"/>
                <a:ea typeface="Arial" pitchFamily="34" charset="-122"/>
                <a:cs typeface="Arial" pitchFamily="34" charset="-120"/>
              </a:rPr>
              <a:t>Знакомство без страха
</a:t>
            </a:r>
            <a:pPr algn="l" indent="0" marL="0">
              <a:lnSpc>
                <a:spcPct val="115000"/>
              </a:lnSpc>
              <a:buNone/>
            </a:pPr>
            <a:r>
              <a:rPr lang="en-US" sz="6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37" dirty="0">
                <a:solidFill>
                  <a:srgbClr val="000000"/>
                </a:solidFill>
                <a:latin typeface="Arial" pitchFamily="34" charset="0"/>
                <a:ea typeface="Arial" pitchFamily="34" charset="-122"/>
                <a:cs typeface="Arial" pitchFamily="34" charset="-120"/>
              </a:rPr>
              <a:t>Когда человек узнаёт о чужих обычаях, незнакомое перестаёт казаться странным. Так легче задавать добрые вопросы, слушать ответы и встречать других людей с уважением, а не с удивлением в брови.
</a:t>
            </a:r>
            <a:endParaRPr lang="en-US" sz="1342" dirty="0"/>
          </a:p>
        </p:txBody>
      </p:sp>
      <p:sp>
        <p:nvSpPr>
          <p:cNvPr id="9" name="Text 3"/>
          <p:cNvSpPr txBox="1"/>
          <p:nvPr/>
        </p:nvSpPr>
        <p:spPr>
          <a:xfrm>
            <a:off x="2445608" y="1928650"/>
            <a:ext cx="2068800" cy="1659600"/>
          </a:xfrm>
          <a:prstGeom prst="rect">
            <a:avLst/>
          </a:prstGeom>
          <a:noFill/>
          <a:ln/>
        </p:spPr>
        <p:txBody>
          <a:bodyPr wrap="square" lIns="0" tIns="0" rIns="0" bIns="0" rtlCol="0" anchor="t"/>
          <a:lstStyle/>
          <a:p>
            <a:pPr algn="l" indent="0" marL="0">
              <a:lnSpc>
                <a:spcPct val="115000"/>
              </a:lnSpc>
              <a:buNone/>
            </a:pPr>
            <a:r>
              <a:rPr lang="en-US" sz="1342" b="1" dirty="0">
                <a:solidFill>
                  <a:srgbClr val="000000"/>
                </a:solidFill>
                <a:latin typeface="Arial" pitchFamily="34" charset="0"/>
                <a:ea typeface="Arial" pitchFamily="34" charset="-122"/>
                <a:cs typeface="Arial" pitchFamily="34" charset="-120"/>
              </a:rPr>
              <a:t>Дружба между народами
</a:t>
            </a:r>
            <a:pPr algn="l" indent="0" marL="0">
              <a:lnSpc>
                <a:spcPct val="115000"/>
              </a:lnSpc>
              <a:buNone/>
            </a:pPr>
            <a:r>
              <a:rPr lang="en-US" sz="6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37" dirty="0">
                <a:solidFill>
                  <a:srgbClr val="000000"/>
                </a:solidFill>
                <a:latin typeface="Arial" pitchFamily="34" charset="0"/>
                <a:ea typeface="Arial" pitchFamily="34" charset="-122"/>
                <a:cs typeface="Arial" pitchFamily="34" charset="-120"/>
              </a:rPr>
              <a:t>Уважение помогает людям дружить, даже если они говорят на разных языках или празднуют разные события. Общая вежливость и интерес часто оказываются сильнее любых различий.
</a:t>
            </a:r>
            <a:endParaRPr lang="en-US" sz="1342" dirty="0"/>
          </a:p>
        </p:txBody>
      </p:sp>
      <p:sp>
        <p:nvSpPr>
          <p:cNvPr id="10" name="Text 4"/>
          <p:cNvSpPr txBox="1"/>
          <p:nvPr/>
        </p:nvSpPr>
        <p:spPr>
          <a:xfrm>
            <a:off x="4629623" y="1928650"/>
            <a:ext cx="2068800" cy="1659600"/>
          </a:xfrm>
          <a:prstGeom prst="rect">
            <a:avLst/>
          </a:prstGeom>
          <a:noFill/>
          <a:ln/>
        </p:spPr>
        <p:txBody>
          <a:bodyPr wrap="square" lIns="0" tIns="0" rIns="0" bIns="0" rtlCol="0" anchor="t"/>
          <a:lstStyle/>
          <a:p>
            <a:pPr algn="l" indent="0" marL="0">
              <a:lnSpc>
                <a:spcPct val="115000"/>
              </a:lnSpc>
              <a:buNone/>
            </a:pPr>
            <a:r>
              <a:rPr lang="en-US" sz="1342" b="1" dirty="0">
                <a:solidFill>
                  <a:srgbClr val="000000"/>
                </a:solidFill>
                <a:latin typeface="Arial" pitchFamily="34" charset="0"/>
                <a:ea typeface="Arial" pitchFamily="34" charset="-122"/>
                <a:cs typeface="Arial" pitchFamily="34" charset="-120"/>
              </a:rPr>
              <a:t>Богатство традиций
</a:t>
            </a:r>
            <a:pPr algn="l" indent="0" marL="0">
              <a:lnSpc>
                <a:spcPct val="115000"/>
              </a:lnSpc>
              <a:buNone/>
            </a:pPr>
            <a:r>
              <a:rPr lang="en-US" sz="6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37" dirty="0">
                <a:solidFill>
                  <a:srgbClr val="000000"/>
                </a:solidFill>
                <a:latin typeface="Arial" pitchFamily="34" charset="0"/>
                <a:ea typeface="Arial" pitchFamily="34" charset="-122"/>
                <a:cs typeface="Arial" pitchFamily="34" charset="-120"/>
              </a:rPr>
              <a:t>Песни, сказки, ремёсла и костюмы делают каждую культуру неповторимой. Чем больше мы знаем о традициях других народов, тем шире и интереснее становится наш взгляд на мир.
</a:t>
            </a:r>
            <a:endParaRPr lang="en-US" sz="1342" dirty="0"/>
          </a:p>
        </p:txBody>
      </p:sp>
      <p:sp>
        <p:nvSpPr>
          <p:cNvPr id="11" name="Text 5"/>
          <p:cNvSpPr txBox="1"/>
          <p:nvPr/>
        </p:nvSpPr>
        <p:spPr>
          <a:xfrm>
            <a:off x="6813651" y="1928650"/>
            <a:ext cx="2068800" cy="1659600"/>
          </a:xfrm>
          <a:prstGeom prst="rect">
            <a:avLst/>
          </a:prstGeom>
          <a:noFill/>
          <a:ln/>
        </p:spPr>
        <p:txBody>
          <a:bodyPr wrap="square" lIns="0" tIns="0" rIns="0" bIns="0" rtlCol="0" anchor="t"/>
          <a:lstStyle/>
          <a:p>
            <a:pPr algn="l" indent="0" marL="0">
              <a:lnSpc>
                <a:spcPct val="115000"/>
              </a:lnSpc>
              <a:buNone/>
            </a:pPr>
            <a:r>
              <a:rPr lang="en-US" sz="1336" b="1" dirty="0">
                <a:solidFill>
                  <a:srgbClr val="000000"/>
                </a:solidFill>
                <a:latin typeface="Arial" pitchFamily="34" charset="0"/>
                <a:ea typeface="Arial" pitchFamily="34" charset="-122"/>
                <a:cs typeface="Arial" pitchFamily="34" charset="-120"/>
              </a:rPr>
              <a:t>Общее, что всех объединяет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31" dirty="0">
                <a:solidFill>
                  <a:srgbClr val="000000"/>
                </a:solidFill>
                <a:latin typeface="Arial" pitchFamily="34" charset="0"/>
                <a:ea typeface="Arial" pitchFamily="34" charset="-122"/>
                <a:cs typeface="Arial" pitchFamily="34" charset="-120"/>
              </a:rPr>
              <a:t>У всех людей есть похожие мечты: быть здоровыми, учиться, жить в мире и быть рядом с близкими. Это напоминает, что разные культуры не разделяют людей, а раскрывают их по-новому.
</a:t>
            </a:r>
            <a:endParaRPr lang="en-US" sz="1336"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19</a:t>
            </a:r>
            <a:endParaRPr lang="en-US" sz="622" dirty="0"/>
          </a:p>
        </p:txBody>
      </p:sp>
      <p:sp>
        <p:nvSpPr>
          <p:cNvPr id="8" name="Text 1"/>
          <p:cNvSpPr txBox="1"/>
          <p:nvPr/>
        </p:nvSpPr>
        <p:spPr>
          <a:xfrm>
            <a:off x="261600" y="258900"/>
            <a:ext cx="8620800" cy="6549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Что главное помнить о странах мира
</a:t>
            </a:r>
            <a:endParaRPr lang="en-US" sz="2212" dirty="0"/>
          </a:p>
        </p:txBody>
      </p:sp>
      <p:sp>
        <p:nvSpPr>
          <p:cNvPr id="9" name="Text 2"/>
          <p:cNvSpPr txBox="1"/>
          <p:nvPr/>
        </p:nvSpPr>
        <p:spPr>
          <a:xfrm>
            <a:off x="261600" y="2009962"/>
            <a:ext cx="1660800" cy="1511400"/>
          </a:xfrm>
          <a:prstGeom prst="rect">
            <a:avLst/>
          </a:prstGeom>
          <a:noFill/>
          <a:ln/>
        </p:spPr>
        <p:txBody>
          <a:bodyPr wrap="square" lIns="0" tIns="0" rIns="0" bIns="0" rtlCol="0" anchor="t"/>
          <a:lstStyle/>
          <a:p>
            <a:pPr algn="l" indent="0" marL="0">
              <a:lnSpc>
                <a:spcPct val="115000"/>
              </a:lnSpc>
              <a:buNone/>
            </a:pPr>
            <a:r>
              <a:rPr lang="en-US" sz="1242" b="1" dirty="0">
                <a:solidFill>
                  <a:srgbClr val="000000"/>
                </a:solidFill>
                <a:latin typeface="Arial" pitchFamily="34" charset="0"/>
                <a:ea typeface="Arial" pitchFamily="34" charset="-122"/>
                <a:cs typeface="Arial" pitchFamily="34" charset="-120"/>
              </a:rPr>
              <a:t>У каждой страны есть место
</a:t>
            </a:r>
            <a:pPr algn="l" indent="0" marL="0">
              <a:lnSpc>
                <a:spcPct val="115000"/>
              </a:lnSpc>
              <a:buNone/>
            </a:pPr>
            <a:r>
              <a:rPr lang="en-US" sz="5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Каждая страна занимает своё место на карте мира. У неё есть границы, столица и история, которая помогает понять, как она появилась и чем известна.
</a:t>
            </a:r>
            <a:endParaRPr lang="en-US" sz="1242" dirty="0"/>
          </a:p>
        </p:txBody>
      </p:sp>
      <p:sp>
        <p:nvSpPr>
          <p:cNvPr id="10" name="Text 3"/>
          <p:cNvSpPr txBox="1"/>
          <p:nvPr/>
        </p:nvSpPr>
        <p:spPr>
          <a:xfrm>
            <a:off x="2001619" y="2011062"/>
            <a:ext cx="1660800" cy="1511400"/>
          </a:xfrm>
          <a:prstGeom prst="rect">
            <a:avLst/>
          </a:prstGeom>
          <a:noFill/>
          <a:ln/>
        </p:spPr>
        <p:txBody>
          <a:bodyPr wrap="square" lIns="0" tIns="0" rIns="0" bIns="0" rtlCol="0" anchor="t"/>
          <a:lstStyle/>
          <a:p>
            <a:pPr algn="l" indent="0" marL="0">
              <a:lnSpc>
                <a:spcPct val="115000"/>
              </a:lnSpc>
              <a:buNone/>
            </a:pPr>
            <a:r>
              <a:rPr lang="en-US" sz="1242" b="1" dirty="0">
                <a:solidFill>
                  <a:srgbClr val="000000"/>
                </a:solidFill>
                <a:latin typeface="Arial" pitchFamily="34" charset="0"/>
                <a:ea typeface="Arial" pitchFamily="34" charset="-122"/>
                <a:cs typeface="Arial" pitchFamily="34" charset="-120"/>
              </a:rPr>
              <a:t>Страны непохожи
</a:t>
            </a:r>
            <a:pPr algn="l" indent="0" marL="0">
              <a:lnSpc>
                <a:spcPct val="115000"/>
              </a:lnSpc>
              <a:buNone/>
            </a:pPr>
            <a:r>
              <a:rPr lang="en-US" sz="5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Одни страны холодные, другие тёплые; одни большие, другие совсем маленькие. Везде свои города, реки, горы, животные и природные особенности.
</a:t>
            </a:r>
            <a:endParaRPr lang="en-US" sz="1242" dirty="0"/>
          </a:p>
        </p:txBody>
      </p:sp>
      <p:sp>
        <p:nvSpPr>
          <p:cNvPr id="11" name="Text 4"/>
          <p:cNvSpPr txBox="1"/>
          <p:nvPr/>
        </p:nvSpPr>
        <p:spPr>
          <a:xfrm>
            <a:off x="3741637" y="2011074"/>
            <a:ext cx="1660800" cy="1511400"/>
          </a:xfrm>
          <a:prstGeom prst="rect">
            <a:avLst/>
          </a:prstGeom>
          <a:noFill/>
          <a:ln/>
        </p:spPr>
        <p:txBody>
          <a:bodyPr wrap="square" lIns="0" tIns="0" rIns="0" bIns="0" rtlCol="0" anchor="t"/>
          <a:lstStyle/>
          <a:p>
            <a:pPr algn="l" indent="0" marL="0">
              <a:lnSpc>
                <a:spcPct val="115000"/>
              </a:lnSpc>
              <a:buNone/>
            </a:pPr>
            <a:r>
              <a:rPr lang="en-US" sz="1242" b="1" dirty="0">
                <a:solidFill>
                  <a:srgbClr val="000000"/>
                </a:solidFill>
                <a:latin typeface="Arial" pitchFamily="34" charset="0"/>
                <a:ea typeface="Arial" pitchFamily="34" charset="-122"/>
                <a:cs typeface="Arial" pitchFamily="34" charset="-120"/>
              </a:rPr>
              <a:t>Символы помогают узнавать
</a:t>
            </a:r>
            <a:pPr algn="l" indent="0" marL="0">
              <a:lnSpc>
                <a:spcPct val="115000"/>
              </a:lnSpc>
              <a:buNone/>
            </a:pPr>
            <a:r>
              <a:rPr lang="en-US" sz="5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Флаг, герб и гимн — это важные знаки страны. Они помогают людям быстро понять, о какой стране идёт речь, и запомнить её образ.
</a:t>
            </a:r>
            <a:endParaRPr lang="en-US" sz="1242" dirty="0"/>
          </a:p>
        </p:txBody>
      </p:sp>
      <p:sp>
        <p:nvSpPr>
          <p:cNvPr id="12" name="Text 5"/>
          <p:cNvSpPr txBox="1"/>
          <p:nvPr/>
        </p:nvSpPr>
        <p:spPr>
          <a:xfrm>
            <a:off x="5481661" y="2010524"/>
            <a:ext cx="1660800" cy="1511400"/>
          </a:xfrm>
          <a:prstGeom prst="rect">
            <a:avLst/>
          </a:prstGeom>
          <a:noFill/>
          <a:ln/>
        </p:spPr>
        <p:txBody>
          <a:bodyPr wrap="square" lIns="0" tIns="0" rIns="0" bIns="0" rtlCol="0" anchor="t"/>
          <a:lstStyle/>
          <a:p>
            <a:pPr algn="l" indent="0" marL="0">
              <a:lnSpc>
                <a:spcPct val="115000"/>
              </a:lnSpc>
              <a:buNone/>
            </a:pPr>
            <a:r>
              <a:rPr lang="en-US" sz="1242" b="1" dirty="0">
                <a:solidFill>
                  <a:srgbClr val="000000"/>
                </a:solidFill>
                <a:latin typeface="Arial" pitchFamily="34" charset="0"/>
                <a:ea typeface="Arial" pitchFamily="34" charset="-122"/>
                <a:cs typeface="Arial" pitchFamily="34" charset="-120"/>
              </a:rPr>
              <a:t>У каждой страны свой характер
</a:t>
            </a:r>
            <a:pPr algn="l" indent="0" marL="0">
              <a:lnSpc>
                <a:spcPct val="115000"/>
              </a:lnSpc>
              <a:buNone/>
            </a:pPr>
            <a:r>
              <a:rPr lang="en-US" sz="5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Язык, традиции, блюда и праздники делают страну узнаваемой. Иногда достаточно увидеть одно красивое здание или услышать песню, чтобы вспомнить нужное место.
</a:t>
            </a:r>
            <a:endParaRPr lang="en-US" sz="1242" dirty="0"/>
          </a:p>
        </p:txBody>
      </p:sp>
      <p:sp>
        <p:nvSpPr>
          <p:cNvPr id="13" name="Text 6"/>
          <p:cNvSpPr txBox="1"/>
          <p:nvPr/>
        </p:nvSpPr>
        <p:spPr>
          <a:xfrm>
            <a:off x="7221679" y="2010524"/>
            <a:ext cx="1660800" cy="1511400"/>
          </a:xfrm>
          <a:prstGeom prst="rect">
            <a:avLst/>
          </a:prstGeom>
          <a:noFill/>
          <a:ln/>
        </p:spPr>
        <p:txBody>
          <a:bodyPr wrap="square" lIns="0" tIns="0" rIns="0" bIns="0" rtlCol="0" anchor="t"/>
          <a:lstStyle/>
          <a:p>
            <a:pPr algn="l" indent="0" marL="0">
              <a:lnSpc>
                <a:spcPct val="115000"/>
              </a:lnSpc>
              <a:buNone/>
            </a:pPr>
            <a:r>
              <a:rPr lang="en-US" sz="1242" b="1" dirty="0">
                <a:solidFill>
                  <a:srgbClr val="000000"/>
                </a:solidFill>
                <a:latin typeface="Arial" pitchFamily="34" charset="0"/>
                <a:ea typeface="Arial" pitchFamily="34" charset="-122"/>
                <a:cs typeface="Arial" pitchFamily="34" charset="-120"/>
              </a:rPr>
              <a:t>Людей объединяет многое
</a:t>
            </a:r>
            <a:pPr algn="l" indent="0" marL="0">
              <a:lnSpc>
                <a:spcPct val="115000"/>
              </a:lnSpc>
              <a:buNone/>
            </a:pPr>
            <a:r>
              <a:rPr lang="en-US" sz="50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37" dirty="0">
                <a:solidFill>
                  <a:srgbClr val="000000"/>
                </a:solidFill>
                <a:latin typeface="Arial" pitchFamily="34" charset="0"/>
                <a:ea typeface="Arial" pitchFamily="34" charset="-122"/>
                <a:cs typeface="Arial" pitchFamily="34" charset="-120"/>
              </a:rPr>
              <a:t>Несмотря на различия, всем нужны дом, здоровье, знания, дружба и мир. Поэтому мир похож на большую книгу, где каждая страна пишет свою яркую страницу.
</a:t>
            </a:r>
            <a:endParaRPr lang="en-US" sz="1242"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261600" y="1100350"/>
            <a:ext cx="6155400" cy="1298400"/>
          </a:xfrm>
          <a:prstGeom prst="rect">
            <a:avLst/>
          </a:prstGeom>
          <a:noFill/>
          <a:ln/>
        </p:spPr>
        <p:txBody>
          <a:bodyPr wrap="square" lIns="0" tIns="0" rIns="0" bIns="0" rtlCol="0" anchor="b"/>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Страны мира — это удивительная карта жизни на Земле
</a:t>
            </a:r>
            <a:endParaRPr lang="en-US" sz="2412" dirty="0"/>
          </a:p>
        </p:txBody>
      </p:sp>
      <p:sp>
        <p:nvSpPr>
          <p:cNvPr id="3" name="Text 1"/>
          <p:cNvSpPr txBox="1"/>
          <p:nvPr/>
        </p:nvSpPr>
        <p:spPr>
          <a:xfrm>
            <a:off x="261600" y="2615925"/>
            <a:ext cx="4551300" cy="1188300"/>
          </a:xfrm>
          <a:prstGeom prst="rect">
            <a:avLst/>
          </a:prstGeom>
          <a:noFill/>
          <a:ln/>
        </p:spPr>
        <p:txBody>
          <a:bodyPr wrap="square" lIns="0" tIns="0" rIns="0" bIns="0" rtlCol="0" anchor="t"/>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Страны мира показывают, как разнообразна наша планета. У каждой есть свои краски, звуки и история. Чем больше мы узнаём о странах, тем лучше понимаем, как беречь мир и дружбу.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2026-05-26T09:18:59Z</dcterms:created>
  <dcterms:modified xsi:type="dcterms:W3CDTF">2026-05-26T09:18:59Z</dcterms:modified>
</cp:coreProperties>
</file>