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81849" y="1015875"/>
            <a:ext cx="5207400" cy="22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европейской к мировой войне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кризис 1914 года быстро стал войной континентов и океанов.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981849" y="150100"/>
            <a:ext cx="35601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71750" y="1314"/>
            <a:ext cx="6572100" cy="51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376" y="953250"/>
            <a:ext cx="3389700" cy="32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«мировая война»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война начинается там, где конфликт выходит за пределы одного фронта: в него вовлекаются империи, колонии, флот и экономика.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2475" y="2318"/>
            <a:ext cx="6401700" cy="51388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430200" y="171450"/>
            <a:ext cx="5971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накануне войны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30200" y="1121527"/>
            <a:ext cx="59715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Армии и мобилизация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1914 году великие державы опирались на крупные армии, железнодорожные сети и планы быстрой мобилизации, рассчитанные на войну между государствами, а не на короткий пограничный спор.
</a:t>
            </a:r>
            <a:endParaRPr lang="en-US" sz="1147" dirty="0"/>
          </a:p>
        </p:txBody>
      </p:sp>
      <p:sp>
        <p:nvSpPr>
          <p:cNvPr id="11" name="Text 3"/>
          <p:cNvSpPr txBox="1"/>
          <p:nvPr/>
        </p:nvSpPr>
        <p:spPr>
          <a:xfrm>
            <a:off x="430200" y="1952202"/>
            <a:ext cx="59715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Империи за пределами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империи управляли колониями в Африке и Азии, поэтому соперничество шло не только в столицах, но и на окраинах, где решались вопросы сырья, торговли и влияния.
</a:t>
            </a:r>
            <a:endParaRPr lang="en-US" sz="1273" dirty="0"/>
          </a:p>
        </p:txBody>
      </p:sp>
      <p:sp>
        <p:nvSpPr>
          <p:cNvPr id="12" name="Text 4"/>
          <p:cNvSpPr txBox="1"/>
          <p:nvPr/>
        </p:nvSpPr>
        <p:spPr>
          <a:xfrm>
            <a:off x="430200" y="2782877"/>
            <a:ext cx="59715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как поле борьбы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флоты делали океаны стратегическим пространством: безопасность морских путей определяла снабжение метрополий, связь с колониями и устойчивость всей военной экономики.
</a:t>
            </a:r>
            <a:endParaRPr lang="en-US" sz="1211" dirty="0"/>
          </a:p>
        </p:txBody>
      </p:sp>
      <p:sp>
        <p:nvSpPr>
          <p:cNvPr id="13" name="Text 5"/>
          <p:cNvSpPr txBox="1"/>
          <p:nvPr/>
        </p:nvSpPr>
        <p:spPr>
          <a:xfrm>
            <a:off x="430200" y="3613552"/>
            <a:ext cx="59715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экономики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экономика связывала промышленность, банки, порты и рынки сбыта в единую систему, поэтому любой крупный конфликт сразу отражался на поставках, ценах и перевозках.
</a:t>
            </a:r>
            <a:endParaRPr lang="en-US" sz="12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700" y="161425"/>
            <a:ext cx="80016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главные причины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1750" y="1437325"/>
            <a:ext cx="34011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Империализм
</a:t>
            </a:r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Империализм усиливал борьбу за территории, сырьё и рынки: державы рассматривали колонии как источник силы, а любое усиление соперника — как угрозу собственному положению.
</a:t>
            </a:r>
            <a:endParaRPr lang="en-US" sz="1313" dirty="0"/>
          </a:p>
        </p:txBody>
      </p:sp>
      <p:sp>
        <p:nvSpPr>
          <p:cNvPr id="10" name="Text 3"/>
          <p:cNvSpPr txBox="1"/>
          <p:nvPr/>
        </p:nvSpPr>
        <p:spPr>
          <a:xfrm>
            <a:off x="771750" y="2824125"/>
            <a:ext cx="34011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Национализм
</a:t>
            </a:r>
            <a:pPr algn="l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Национализм обострял споры о границах и праве народов на самоопределение, делая дипломатические уступки политически опасными и часто воспринимаемыми как слабость.
</a:t>
            </a:r>
            <a:endParaRPr lang="en-US" sz="1336" dirty="0"/>
          </a:p>
        </p:txBody>
      </p:sp>
      <p:sp>
        <p:nvSpPr>
          <p:cNvPr id="11" name="Text 4"/>
          <p:cNvSpPr txBox="1"/>
          <p:nvPr/>
        </p:nvSpPr>
        <p:spPr>
          <a:xfrm>
            <a:off x="4849200" y="1437325"/>
            <a:ext cx="34011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Гонка вооружений ускорила подготовку к войне: рост армий, тяжёлой артиллерии и флотов подталкивал правительства думать в категориях краткого удара и немедленного ответа.
</a:t>
            </a:r>
            <a:endParaRPr lang="en-US" sz="1352" dirty="0"/>
          </a:p>
        </p:txBody>
      </p:sp>
      <p:sp>
        <p:nvSpPr>
          <p:cNvPr id="12" name="Text 5"/>
          <p:cNvSpPr txBox="1"/>
          <p:nvPr/>
        </p:nvSpPr>
        <p:spPr>
          <a:xfrm>
            <a:off x="4849200" y="2824125"/>
            <a:ext cx="34011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союзов разделила великие державы на блоки, поэтому локальный конфликт мог включить сразу несколько стран, каждая из которых рассчитывала на поддержку партнёров.
</a:t>
            </a:r>
            <a:endParaRPr lang="en-US" sz="129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5800" y="220865"/>
            <a:ext cx="3230700" cy="12493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5800" y="1583226"/>
            <a:ext cx="3230700" cy="12493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5800" y="2945571"/>
            <a:ext cx="3230700" cy="124937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600792" y="4556582"/>
            <a:ext cx="7221000" cy="43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Империи и колонии как фактор войны
</a:t>
            </a:r>
            <a:endParaRPr lang="en-US" sz="2871" dirty="0"/>
          </a:p>
        </p:txBody>
      </p:sp>
      <p:sp>
        <p:nvSpPr>
          <p:cNvPr id="7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307100" y="406441"/>
            <a:ext cx="4514700" cy="8782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как ресурс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владения были не только символом престижа, но и источником сырья, продовольствия и людских ресурсов. Война за влияние в Африке, Азии и на Ближнем Востоке заранее расширяла возможный театр боевых действий.
</a:t>
            </a:r>
            <a:endParaRPr lang="en-US" sz="1161" dirty="0"/>
          </a:p>
        </p:txBody>
      </p:sp>
      <p:sp>
        <p:nvSpPr>
          <p:cNvPr id="9" name="Text 3"/>
          <p:cNvSpPr txBox="1"/>
          <p:nvPr/>
        </p:nvSpPr>
        <p:spPr>
          <a:xfrm>
            <a:off x="4307100" y="1768802"/>
            <a:ext cx="4514700" cy="8782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империй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Империи строили стратегию на контроле портов, железных дорог и морских путей, связывавших метрополии с удалёнными территориями. Поэтому конфликт между европейскими державами автоматически затрагивал транспорт и снабжение по всему миру.
</a:t>
            </a:r>
            <a:endParaRPr lang="en-US" sz="1161" dirty="0"/>
          </a:p>
        </p:txBody>
      </p:sp>
      <p:sp>
        <p:nvSpPr>
          <p:cNvPr id="10" name="Text 4"/>
          <p:cNvSpPr txBox="1"/>
          <p:nvPr/>
        </p:nvSpPr>
        <p:spPr>
          <a:xfrm>
            <a:off x="4307100" y="3131147"/>
            <a:ext cx="4514700" cy="8782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Периферия становится фронтом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началась война, колониальные пространства быстро превратились в зоны наступлений, блокад и оккупаций. То, что раньше считалось периферией, стало местом решений, влияющих на исход войны в Европе.
</a:t>
            </a:r>
            <a:endParaRPr lang="en-US" sz="116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505" y="173575"/>
            <a:ext cx="7769141" cy="3218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99700" y="4595175"/>
            <a:ext cx="71787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военно-политические коалиции и логика взаимных обязательств в Европе 1914 года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004100" y="3507525"/>
            <a:ext cx="77742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союзов в Европе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26750" y="171450"/>
            <a:ext cx="85971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Сараево и Июльский кризис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28 июня 1914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Сараево был убит наследник австрийского престола Франц Фердинанд. Событие стало поводом для резкого ужесточения позиции Вены к Сербии.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Июльский кризис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июле Австро-Венгрия предъявила Сербии ультиматум, затем последовали мобилизации и дипломатический разрыв. Кризис стремительно вышел из-под контроля.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Объявление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28 июля Австро-Венгрия объявила войну Сербии, и цепная реакция союзов начала втягивать в конфликт другие европейские державы.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505" y="173575"/>
            <a:ext cx="7769141" cy="3218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99700" y="4595175"/>
            <a:ext cx="71787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решений, мобилизаций и союзных обязательств летом 1914 года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004100" y="3507525"/>
            <a:ext cx="77742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Европа втянулась в войну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1908" y="1035875"/>
            <a:ext cx="4076833" cy="3443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74778" y="171450"/>
            <a:ext cx="69462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1914: от манёвров к окопам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839725" y="4629675"/>
            <a:ext cx="40812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Кампания 1914 года: вторжение в Бельгию, битва на Марне, Танненберг; обобщённая историческая хронология
</a:t>
            </a:r>
            <a:endParaRPr lang="en-US" sz="1090" dirty="0"/>
          </a:p>
        </p:txBody>
      </p:sp>
      <p:sp>
        <p:nvSpPr>
          <p:cNvPr id="7" name="Text 3"/>
          <p:cNvSpPr txBox="1"/>
          <p:nvPr/>
        </p:nvSpPr>
        <p:spPr>
          <a:xfrm>
            <a:off x="1974775" y="1675925"/>
            <a:ext cx="2480100" cy="21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Бои 1914 года быстро показали, что скорость наступления не гарантирует победу: фронт остановился, а война потребовала окопов и постоянных резервов.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1914 года стало ясно: война перешла от манёвра к изматывающему позиционному противостоянию.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2617393" y="1406774"/>
            <a:ext cx="3909219" cy="23299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дней
</a:t>
            </a:r>
            <a:pPr algn="ctr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понадобилось европейским правительствам, чтобы перейти от кризиса к развёртыванию армий.
</a:t>
            </a:r>
            <a:endParaRPr lang="en-US" sz="4168" dirty="0"/>
          </a:p>
        </p:txBody>
      </p:sp>
      <p:sp>
        <p:nvSpPr>
          <p:cNvPr id="5" name="Text 2"/>
          <p:cNvSpPr txBox="1"/>
          <p:nvPr/>
        </p:nvSpPr>
        <p:spPr>
          <a:xfrm>
            <a:off x="425350" y="4378000"/>
            <a:ext cx="66108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дни июля 1914 года мобилизационные решения превратили дипломатический кризис в военное столкновение.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Июльский кризис 1914 года; общепринятая хронология решений о мобилизации и объявлении войны
</a:t>
            </a:r>
            <a:endParaRPr lang="en-US" sz="108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7" y="0"/>
            <a:ext cx="426950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3675" y="171450"/>
            <a:ext cx="52194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Блокада и борьба за море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81217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974899" y="1211623"/>
            <a:ext cx="4808273" cy="780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блокада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флот перекрыл Германии доступ к океанской торговле, ограничив поставки продовольствия, металлов и топлива. Блокада стала инструментом давления не только на армию, но и на экономику тыла.
</a:t>
            </a:r>
            <a:endParaRPr lang="en-US" sz="1236" dirty="0"/>
          </a:p>
        </p:txBody>
      </p:sp>
      <p:sp>
        <p:nvSpPr>
          <p:cNvPr id="11" name="Text 3"/>
          <p:cNvSpPr txBox="1"/>
          <p:nvPr/>
        </p:nvSpPr>
        <p:spPr>
          <a:xfrm>
            <a:off x="3974899" y="2065773"/>
            <a:ext cx="4808273" cy="780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Подводная угроза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Ответом стала подводная война: немецкие субмарины пытались нарушить снабжение Британии и её союзников. На море столкнулись не только военные корабли, но и торговые маршруты.
</a:t>
            </a:r>
            <a:endParaRPr lang="en-US" sz="1236" dirty="0"/>
          </a:p>
        </p:txBody>
      </p:sp>
      <p:sp>
        <p:nvSpPr>
          <p:cNvPr id="12" name="Text 4"/>
          <p:cNvSpPr txBox="1"/>
          <p:nvPr/>
        </p:nvSpPr>
        <p:spPr>
          <a:xfrm>
            <a:off x="3974899" y="2919923"/>
            <a:ext cx="4808273" cy="780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 по тылу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перевозки прерывались, заводы теряли сырьё, а города — импортное зерно и уголь. Морская война напрямую связывала успехи на фронте с устойчивостью промышленности и снабжения.
</a:t>
            </a:r>
            <a:endParaRPr lang="en-US" sz="1236" dirty="0"/>
          </a:p>
        </p:txBody>
      </p:sp>
      <p:sp>
        <p:nvSpPr>
          <p:cNvPr id="13" name="Text 5"/>
          <p:cNvSpPr txBox="1"/>
          <p:nvPr/>
        </p:nvSpPr>
        <p:spPr>
          <a:xfrm>
            <a:off x="3974899" y="3774073"/>
            <a:ext cx="4808273" cy="780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логистика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перестали быть нейтральным пространством: через них шли войска, кредиты и материалы из разных частей империй. Контроль над морем усиливал тех, кто мог дольше выдерживать войну.
</a:t>
            </a:r>
            <a:endParaRPr lang="en-US" sz="123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4040" y="1165439"/>
            <a:ext cx="312100" cy="2774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4455" y="1165439"/>
            <a:ext cx="312100" cy="27742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37049" y="1155650"/>
            <a:ext cx="287719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02811" y="1155650"/>
            <a:ext cx="297000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2" name="Text 1"/>
          <p:cNvSpPr txBox="1"/>
          <p:nvPr/>
        </p:nvSpPr>
        <p:spPr>
          <a:xfrm>
            <a:off x="226750" y="171450"/>
            <a:ext cx="85971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театры войны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84046" y="1557225"/>
            <a:ext cx="2028501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Ближний Восток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Палестине и Месопотамии война велась за коммуникации, порты и контроль над ключевыми дорогами. Эти территории стали частью более широкого противостояния империй на Ближнем Востоке.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2454461" y="1557225"/>
            <a:ext cx="2028501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Проливы и морские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Галлиполийская операция показала, что борьба шла и за проливы, связывавшие Чёрное и Средиземное моря. Неудача союзников сделала регион важнейшим узлом мировой войны.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624864" y="1557225"/>
            <a:ext cx="2028501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Африканские кампании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Африке боевые действия развернулись вокруг германских колоний и соседних владений союзников. Здесь решали не масштабные сражения, а контроль над гарнизонами, железными дорогами и снабжением.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795267" y="1557225"/>
            <a:ext cx="2028501" cy="23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Имперская география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фронтов было вызвано имперскими интересами и возможностью использовать местные ресурсы. Там, где проходили транспортные линии и стояли военные базы, конфликт быстро становился международным.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6075" y="3076243"/>
            <a:ext cx="4522200" cy="142981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2000" y="128125"/>
            <a:ext cx="8017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доминионов Британской империи
</a:t>
            </a:r>
            <a:endParaRPr lang="en-US" sz="2962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057325" y="2750075"/>
            <a:ext cx="28017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Доминионы не ограничились символической поддержкой: они отправили людей, транспорт и ресурсы на разные фронты. Это сделало войну по-настоящему имперской и межконтинентальной.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за пределами Европы война требовала мобилизации людских и материальных ресурсов, а участие доминионов усиливало её глобальный характер.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Первой мировой войны
</a:t>
            </a:r>
            <a:endParaRPr lang="en-US" sz="102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1908" y="1035875"/>
            <a:ext cx="4076833" cy="3443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74778" y="171450"/>
            <a:ext cx="69462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28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Сражения 1916 года и цена истощения
</a:t>
            </a:r>
            <a:endParaRPr lang="en-US" sz="2848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839725" y="4629675"/>
            <a:ext cx="40812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оценки потерь в сражениях Первой мировой войны, 1916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974775" y="1675925"/>
            <a:ext cx="2480100" cy="21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1916 год особенно ярко показал, что победа зависит не от одного удара, а от способности восполнять потери и поддерживать непрерывное снабжение фронта.
</a:t>
            </a:r>
            <a:pPr algn="r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потерь в Вердене и на Сомме подтверждает переход к войне на истощение, где решали промышленность, людские резервы и устойчивость тыла.
</a:t>
            </a:r>
            <a:endParaRPr lang="en-US" sz="117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26750" y="171450"/>
            <a:ext cx="85971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вступления США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190825" y="1292282"/>
            <a:ext cx="1666500" cy="1780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 1917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Неограниченная подводная война Германии усилила потери торгового флота и сделала нейтралитет США всё менее устойчивым. Морской конфликт напрямую затронул американские интересы.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451528" y="3245889"/>
            <a:ext cx="1666500" cy="17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 апреля 1917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телеграммы Циммермана и роста угрозы на море США объявили войну Германии. Решение сразу изменило дипломатический и экономический баланс в пользу Антанты.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32475" y="1054800"/>
            <a:ext cx="16665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1917–1918
</a:t>
            </a:r>
            <a:pPr algn="ctr" indent="0" marL="0">
              <a:lnSpc>
                <a:spcPct val="100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Американские кредиты, промышленность и позднее войска усилили союзников. Война окончательно вышла за рамки европейского противостояния и приобрела всемирный масштаб.
</a:t>
            </a:r>
            <a:endParaRPr lang="en-US" sz="114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505" y="173575"/>
            <a:ext cx="7769141" cy="3218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99700" y="4595175"/>
            <a:ext cx="71787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1917–1918 годов и их военные последствия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004100" y="3507525"/>
            <a:ext cx="77742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революций к перераспределению фронтов
</a:t>
            </a:r>
            <a:endParaRPr lang="en-US" sz="2651" dirty="0"/>
          </a:p>
        </p:txBody>
      </p:sp>
      <p:sp>
        <p:nvSpPr>
          <p:cNvPr id="6" name="Text 2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1908" y="1035875"/>
            <a:ext cx="4076833" cy="3443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74778" y="171450"/>
            <a:ext cx="69462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завершения войны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839725" y="4629675"/>
            <a:ext cx="40812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хода военных действий в 1918 году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974775" y="1675925"/>
            <a:ext cx="2480100" cy="21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1918 году решающим стало не только продвижение войск, но и способность удерживать линию снабжения, координировать союзников и пополнять истощённые армии.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осени 1918 года инициатива перешла к Антанте, а перемирие закрепило военное поражение Германии и конец четырёхлетней мобилизации.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4400" y="2006667"/>
            <a:ext cx="4714800" cy="11301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44650" y="128125"/>
            <a:ext cx="47148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конфликта: Европа и мир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99800" y="1647300"/>
            <a:ext cx="2480100" cy="18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«европейская война» ограничена фронтами на континенте, тогда как «мировая война» включает океаны, колонии и экономику нескольких регионов одновременно.
</a:t>
            </a:r>
            <a:pPr algn="r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география, тем сильнее экономическая и политическая вовлечённость: именно это отличает локальный конфликт от мировой войны.
</a:t>
            </a:r>
            <a:endParaRPr lang="en-US" sz="1070" dirty="0"/>
          </a:p>
        </p:txBody>
      </p:sp>
      <p:sp>
        <p:nvSpPr>
          <p:cNvPr id="7" name="Text 3"/>
          <p:cNvSpPr txBox="1"/>
          <p:nvPr/>
        </p:nvSpPr>
        <p:spPr>
          <a:xfrm>
            <a:off x="4144400" y="4076200"/>
            <a:ext cx="4714800" cy="6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Первой мировой войны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0200" y="171450"/>
            <a:ext cx="82836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механизмы расширения войны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86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30200" y="1447350"/>
            <a:ext cx="3822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Союзные обязательства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связывали державы обязательствами, поэтому конфликт одной страны быстро превращался в риск для её партнёров. Дипломатическая система сработала как механизм цепного включения.
</a:t>
            </a:r>
            <a:endParaRPr lang="en-US" sz="1364" dirty="0"/>
          </a:p>
        </p:txBody>
      </p:sp>
      <p:sp>
        <p:nvSpPr>
          <p:cNvPr id="10" name="Text 3"/>
          <p:cNvSpPr txBox="1"/>
          <p:nvPr/>
        </p:nvSpPr>
        <p:spPr>
          <a:xfrm>
            <a:off x="430200" y="2687825"/>
            <a:ext cx="3822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Имперская сеть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Империи втянули в войну колонии, доминионы и зависимые территории. Вместе с людьми на фронт уходили сырьё, транспорт и финансовые ресурсы из разных частей света.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90900" y="1447350"/>
            <a:ext cx="3822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коммуникации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блокада и подводная война превратили торговлю в поле боя. Когда страдают поставки продовольствия и топлива, война затрагивает не только армии, но и повседневную жизнь.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90900" y="2687825"/>
            <a:ext cx="3822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мобилизация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Мобилизация охватила промышленность, железные дороги и кредитные системы. Поэтому война вышла далеко за пределы окопов и стала проверкой возможностей целых обществ.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07874" y="1015875"/>
            <a:ext cx="5404800" cy="22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Локальный кризис, мировые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стала мировой не из-за одного сражения, а из-за системы связей между союзами, империями, морем и экономикой. Когда эти связи сработали одновременно, локальный кризис превратился в катастрофу планетарного масштаба.
</a:t>
            </a:r>
            <a:endParaRPr lang="en-US" sz="3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2026-07-26T11:41:11Z</dcterms:created>
  <dcterms:modified xsi:type="dcterms:W3CDTF">2026-07-26T11:41:11Z</dcterms:modified>
</cp:coreProperties>
</file>