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26012" y="691675"/>
            <a:ext cx="2772326" cy="374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5925" y="717000"/>
            <a:ext cx="4341900" cy="36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Б. Заходер. «С папой мы давно решили...»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Доброе стихотворение о семейном разговоре и весёлой шутке.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795925" y="239150"/>
            <a:ext cx="65892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3707" y="150"/>
            <a:ext cx="419918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1326275"/>
            <a:ext cx="3914100" cy="34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Борис Заходер писал для детей стихи, сказки и переводы. Его тексты легко читать: в них живая речь, мягкий юмор и понятные школьникам жизненные ситуации.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37600" y="370650"/>
            <a:ext cx="6730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Борис Заходер: поэт, которого любят дети
</a:t>
            </a:r>
            <a:endParaRPr lang="en-US" sz="3191" dirty="0"/>
          </a:p>
        </p:txBody>
      </p:sp>
      <p:sp>
        <p:nvSpPr>
          <p:cNvPr id="7" name="Text 2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46550" y="552750"/>
            <a:ext cx="3711900" cy="33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героя — папа и ребёнок, и их разговор превращается в тёплую шутку.
</a:t>
            </a:r>
            <a:endParaRPr lang="en-US" sz="70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1442750" y="552700"/>
            <a:ext cx="2563500" cy="33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близких человека ведут обычную домашнюю беседу, а из неё рождается маленькая смешная история.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154700" y="4300250"/>
            <a:ext cx="3165600" cy="7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стихотворения Б. Заходера «С папой мы давно решили...»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9449" y="1259389"/>
            <a:ext cx="2376191" cy="21766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3903" y="1259389"/>
            <a:ext cx="2376191" cy="217662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68353" y="1259389"/>
            <a:ext cx="2376191" cy="217662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9425" y="370650"/>
            <a:ext cx="75123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Папа и ребёнок — главные герои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8754500" y="4821325"/>
            <a:ext cx="328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7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079" dirty="0"/>
          </a:p>
        </p:txBody>
      </p:sp>
      <p:sp>
        <p:nvSpPr>
          <p:cNvPr id="8" name="Text 2"/>
          <p:cNvSpPr txBox="1"/>
          <p:nvPr/>
        </p:nvSpPr>
        <p:spPr>
          <a:xfrm>
            <a:off x="799449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без строгости
</a:t>
            </a:r>
            <a:pPr algn="ctr" indent="0" marL="0">
              <a:lnSpc>
                <a:spcPct val="100000"/>
              </a:lnSpc>
              <a:buNone/>
            </a:pPr>
            <a:r>
              <a:rPr lang="en-US" sz="6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Папа и ребёнок общаются спокойно, как дома за привычным вечерним разговором. Между ними нет напряжения: слышны доверие, внимание друг к другу и лёгкая улыбка, которая делает сцену особенно тёплой.
</a:t>
            </a:r>
            <a:endParaRPr lang="en-US" sz="1172" dirty="0"/>
          </a:p>
        </p:txBody>
      </p:sp>
      <p:sp>
        <p:nvSpPr>
          <p:cNvPr id="9" name="Text 3"/>
          <p:cNvSpPr txBox="1"/>
          <p:nvPr/>
        </p:nvSpPr>
        <p:spPr>
          <a:xfrm>
            <a:off x="3383903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Уютная домашняя сцена
</a:t>
            </a:r>
            <a:pPr algn="ctr" indent="0" marL="0">
              <a:lnSpc>
                <a:spcPct val="100000"/>
              </a:lnSpc>
              <a:buNone/>
            </a:pPr>
            <a:r>
              <a:rPr lang="en-US" sz="6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Представить стихотворение легко: стол, мягкий свет, рядом сидят папа и ребёнок. Такая картинка подчёркивает простоту происходящего и помогает почувствовать, что важный разговор может состояться даже в самой обычной комнате.
</a:t>
            </a:r>
            <a:endParaRPr lang="en-US" sz="1164" dirty="0"/>
          </a:p>
        </p:txBody>
      </p:sp>
      <p:sp>
        <p:nvSpPr>
          <p:cNvPr id="10" name="Text 4"/>
          <p:cNvSpPr txBox="1"/>
          <p:nvPr/>
        </p:nvSpPr>
        <p:spPr>
          <a:xfrm>
            <a:off x="5968353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Близость и понимание
</a:t>
            </a:r>
            <a:pPr algn="ctr" indent="0" marL="0">
              <a:lnSpc>
                <a:spcPct val="100000"/>
              </a:lnSpc>
              <a:buNone/>
            </a:pPr>
            <a:r>
              <a:rPr lang="en-US" sz="6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в этой истории — не событие, а отношения между героями. Папа и ребёнок слушают друг друга, поэтому короткий разговор звучит по-настоящему живо и вызывает у читателя доброжелательную улыбку.
</a:t>
            </a:r>
            <a:endParaRPr lang="en-US" sz="117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080450" y="370650"/>
            <a:ext cx="77220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стихотворения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1010717" y="3011125"/>
            <a:ext cx="1392900" cy="20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Совместное решение
</a:t>
            </a:r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звучит уверенность: папа и ребёнок вместе что-то решили. Это сразу задаёт спокойный и домашний тон всей истории.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1928188" y="1567000"/>
            <a:ext cx="21927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Уточнения и ожидание
</a:t>
            </a:r>
            <a:pPr algn="r" indent="0" marL="0">
              <a:lnSpc>
                <a:spcPct val="100000"/>
              </a:lnSpc>
              <a:buNone/>
            </a:pPr>
            <a:r>
              <a:rPr lang="en-US" sz="9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разговоре появляются подробности и небольшое напряжение ожидания. Именно это делает текст похожим на живую семейную сцену.
</a:t>
            </a:r>
            <a:endParaRPr lang="en-US" sz="1373" dirty="0"/>
          </a:p>
        </p:txBody>
      </p:sp>
      <p:sp>
        <p:nvSpPr>
          <p:cNvPr id="12" name="Text 4"/>
          <p:cNvSpPr txBox="1"/>
          <p:nvPr/>
        </p:nvSpPr>
        <p:spPr>
          <a:xfrm>
            <a:off x="6511454" y="1761300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Смешной финал
</a:t>
            </a:r>
            <a:pPr algn="l" indent="0" marL="0">
              <a:lnSpc>
                <a:spcPct val="100000"/>
              </a:lnSpc>
              <a:buNone/>
            </a:pPr>
            <a:r>
              <a:rPr lang="en-US" sz="9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возникает неожиданная деталь, которая вызывает улыбку. Так обычный разговор превращается в запоминающуюся маленькую историю.
</a:t>
            </a:r>
            <a:endParaRPr lang="en-US" sz="1382" dirty="0"/>
          </a:p>
        </p:txBody>
      </p:sp>
      <p:sp>
        <p:nvSpPr>
          <p:cNvPr id="13" name="Text 5"/>
          <p:cNvSpPr txBox="1"/>
          <p:nvPr/>
        </p:nvSpPr>
        <p:spPr>
          <a:xfrm>
            <a:off x="2808250" y="3834925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разговора
</a:t>
            </a:r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начинается сам диалог. Герои обсуждают обычную ситуацию, и читатель ждёт, к чему она приведёт.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6E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Юмор в тексте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337581" y="1342457"/>
            <a:ext cx="3764547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Неожиданная мысль
</a:t>
            </a:r>
            <a:pPr algn="l" indent="0" marL="0">
              <a:lnSpc>
                <a:spcPct val="100000"/>
              </a:lnSpc>
              <a:buNone/>
            </a:pPr>
            <a:r>
              <a:rPr lang="en-US" sz="9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Смешной эффект появляется из-за того, что привычная домашняя ситуация вдруг получает неожиданное продолжение. Читатель улыбается, потому что всё происходит просто и естественно.
</a:t>
            </a:r>
            <a:endParaRPr lang="en-US" sz="1716" dirty="0"/>
          </a:p>
        </p:txBody>
      </p:sp>
      <p:sp>
        <p:nvSpPr>
          <p:cNvPr id="12" name="Text 3"/>
          <p:cNvSpPr txBox="1"/>
          <p:nvPr/>
        </p:nvSpPr>
        <p:spPr>
          <a:xfrm>
            <a:off x="337581" y="2812728"/>
            <a:ext cx="3764547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Добрая шутка
</a:t>
            </a:r>
            <a:pPr algn="l" indent="0" marL="0">
              <a:lnSpc>
                <a:spcPct val="100000"/>
              </a:lnSpc>
              <a:buNone/>
            </a:pPr>
            <a:r>
              <a:rPr lang="en-US" sz="9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Заходер шутит мягко и без насмешки. Он не ставит героев в неловкое положение, а показывает смешное так, чтобы оно вызывало только тёплую улыбку.
</a:t>
            </a:r>
            <a:endParaRPr lang="en-US" sz="1726" dirty="0"/>
          </a:p>
        </p:txBody>
      </p:sp>
      <p:sp>
        <p:nvSpPr>
          <p:cNvPr id="13" name="Text 4"/>
          <p:cNvSpPr txBox="1"/>
          <p:nvPr/>
        </p:nvSpPr>
        <p:spPr>
          <a:xfrm>
            <a:off x="4243594" y="1342457"/>
            <a:ext cx="3764547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Понятно младшим школьникам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Юмор здесь близок детям 8–10 лет: в нём нет сложных намёков, зато есть ясная ситуация, знакомые чувства и весёлое удивление в конце.
</a:t>
            </a:r>
            <a:endParaRPr lang="en-US" sz="1800" dirty="0"/>
          </a:p>
        </p:txBody>
      </p:sp>
      <p:sp>
        <p:nvSpPr>
          <p:cNvPr id="14" name="Text 5"/>
          <p:cNvSpPr txBox="1"/>
          <p:nvPr/>
        </p:nvSpPr>
        <p:spPr>
          <a:xfrm>
            <a:off x="4243594" y="2812728"/>
            <a:ext cx="3764547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Смех без обиды
</a:t>
            </a:r>
            <a:pPr algn="l" indent="0" marL="0">
              <a:lnSpc>
                <a:spcPct val="100000"/>
              </a:lnSpc>
              <a:buNone/>
            </a:pPr>
            <a:r>
              <a:rPr lang="en-US" sz="9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когда финал оказывается неожиданным, он не кажется обидным. Стихотворение оставляет ощущение радости, потому что в нём слышны доброжелательность и семейное тепло.
</a:t>
            </a:r>
            <a:endParaRPr lang="en-US" sz="171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370650"/>
            <a:ext cx="8041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звучит стихотворение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137850" y="4596000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75675" y="1221250"/>
            <a:ext cx="2265600" cy="31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Похоже на разговор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читается как настоящая беседа между близкими людьми. Благодаря этому стихотворение звучит естественно и легко воспринимается на слух.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3329313" y="1221250"/>
            <a:ext cx="2265600" cy="31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строки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фразы помогают быстро уловить смысл и не терять нить разговора. Чтение получается лёгким, почти игровым, что нравится младшим школьникам.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6082963" y="1221250"/>
            <a:ext cx="2265600" cy="31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Весёлый ритм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делает речь живой и подвижной, а повторяющиеся интонации усиливают ощущение шутки. Поэтому стихотворение хочется читать вслух с улыбкой.
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4844" y="2531473"/>
            <a:ext cx="337500" cy="337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41656" y="2530628"/>
            <a:ext cx="337500" cy="337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403250" y="3137978"/>
            <a:ext cx="337500" cy="300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403250" y="1936582"/>
            <a:ext cx="337500" cy="337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252450" y="370650"/>
            <a:ext cx="80592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есть в стихотворении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5799150" y="1895525"/>
            <a:ext cx="25053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Ожидание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чувствуется, что герои ждут продолжения разговора и результата своего решения. Это создаёт лёгкое напряжение, которое быстро сменяется улыбкой.
</a:t>
            </a:r>
            <a:endParaRPr lang="en-US" sz="1600" dirty="0"/>
          </a:p>
        </p:txBody>
      </p:sp>
      <p:sp>
        <p:nvSpPr>
          <p:cNvPr id="14" name="Text 3"/>
          <p:cNvSpPr txBox="1"/>
          <p:nvPr/>
        </p:nvSpPr>
        <p:spPr>
          <a:xfrm>
            <a:off x="839550" y="1895525"/>
            <a:ext cx="25053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Доверие
</a:t>
            </a:r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Папа и ребёнок разговаривают спокойно, без недоверия и спешки. Из-за этого вся сцена кажется тёплой и по-настоящему семейной.
</a:t>
            </a:r>
            <a:endParaRPr lang="en-US" sz="1600" dirty="0"/>
          </a:p>
        </p:txBody>
      </p:sp>
      <p:sp>
        <p:nvSpPr>
          <p:cNvPr id="15" name="Text 4"/>
          <p:cNvSpPr txBox="1"/>
          <p:nvPr/>
        </p:nvSpPr>
        <p:spPr>
          <a:xfrm>
            <a:off x="2259150" y="3966599"/>
            <a:ext cx="46257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Любопытство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внимательно следит за разговором и замечает важные для себя детали. Именно детское любопытство делает историю живой и интересной.
</a:t>
            </a:r>
            <a:endParaRPr lang="en-US" sz="1600" dirty="0"/>
          </a:p>
        </p:txBody>
      </p:sp>
      <p:sp>
        <p:nvSpPr>
          <p:cNvPr id="16" name="Text 5"/>
          <p:cNvSpPr txBox="1"/>
          <p:nvPr/>
        </p:nvSpPr>
        <p:spPr>
          <a:xfrm>
            <a:off x="1882650" y="909125"/>
            <a:ext cx="5378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оставляет светлое впечатление: читатель улыбается вместе с героями. Настроение остаётся добрым от начала до конца.
</a:t>
            </a:r>
            <a:pPr algn="ctr" indent="0" marL="0">
              <a:lnSpc>
                <a:spcPct val="100000"/>
              </a:lnSpc>
              <a:buNone/>
            </a:pPr>
            <a:r>
              <a:rPr lang="en-US" sz="5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Улыбка
</a:t>
            </a:r>
            <a:endParaRPr lang="en-US" sz="1158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папы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783700" y="1226775"/>
            <a:ext cx="4506600" cy="9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Близкий взрослый
</a:t>
            </a:r>
            <a:pPr algn="l" indent="0" marL="0">
              <a:lnSpc>
                <a:spcPct val="100000"/>
              </a:lnSpc>
              <a:buNone/>
            </a:pPr>
            <a:r>
              <a:rPr lang="en-US" sz="8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Папа показан не как строгий наставник, а как человек, который находится рядом. Он участвует в разговоре спокойно и по-домашнему, поэтому выглядит понятным и тёплым.
</a:t>
            </a:r>
            <a:endParaRPr lang="en-US" sz="1496" dirty="0"/>
          </a:p>
        </p:txBody>
      </p:sp>
      <p:sp>
        <p:nvSpPr>
          <p:cNvPr id="12" name="Text 3"/>
          <p:cNvSpPr txBox="1"/>
          <p:nvPr/>
        </p:nvSpPr>
        <p:spPr>
          <a:xfrm>
            <a:off x="783700" y="2276825"/>
            <a:ext cx="4506600" cy="9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Спокойствие и участие
</a:t>
            </a:r>
            <a:pPr algn="l" indent="0" marL="0">
              <a:lnSpc>
                <a:spcPct val="100000"/>
              </a:lnSpc>
              <a:buNone/>
            </a:pPr>
            <a:r>
              <a:rPr lang="en-US" sz="8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поведении нет резкости или отчуждения. Он слушает ребёнка, отвечает ему и сохраняет ровный тон, из-за чего семейная сцена кажется доверительной и мягкой.
</a:t>
            </a:r>
            <a:endParaRPr lang="en-US" sz="1496" dirty="0"/>
          </a:p>
        </p:txBody>
      </p:sp>
      <p:sp>
        <p:nvSpPr>
          <p:cNvPr id="13" name="Text 4"/>
          <p:cNvSpPr txBox="1"/>
          <p:nvPr/>
        </p:nvSpPr>
        <p:spPr>
          <a:xfrm>
            <a:off x="783700" y="3326875"/>
            <a:ext cx="4506600" cy="9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 и помощник
</a:t>
            </a:r>
            <a:pPr algn="l" indent="0" marL="0">
              <a:lnSpc>
                <a:spcPct val="100000"/>
              </a:lnSpc>
              <a:buNone/>
            </a:pPr>
            <a:r>
              <a:rPr lang="en-US" sz="8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образ помогает увидеть в папе не только того, кто принимает решения, но и того, кто поддерживает. Для младших школьников это особенно важно и понятно.
</a:t>
            </a:r>
            <a:endParaRPr lang="en-US" sz="1515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7616" y="1342500"/>
            <a:ext cx="4953052" cy="8980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Наблюдательный взгляд
</a:t>
            </a:r>
            <a:pPr algn="l" indent="0" marL="0">
              <a:lnSpc>
                <a:spcPct val="100000"/>
              </a:lnSpc>
              <a:buNone/>
            </a:pPr>
            <a:r>
              <a:rPr lang="en-US" sz="8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замечает то, что взрослым кажется обычным. Его внимание к деталям делает стихотворение живым и помогает читателю увидеть знакомую ситуацию по-новому.
</a:t>
            </a:r>
            <a:endParaRPr lang="en-US" sz="1587" dirty="0"/>
          </a:p>
        </p:txBody>
      </p:sp>
      <p:sp>
        <p:nvSpPr>
          <p:cNvPr id="10" name="Text 1"/>
          <p:cNvSpPr txBox="1"/>
          <p:nvPr/>
        </p:nvSpPr>
        <p:spPr>
          <a:xfrm>
            <a:off x="337616" y="2378243"/>
            <a:ext cx="4953052" cy="8980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Своя логика
</a:t>
            </a:r>
            <a:pPr algn="l" indent="0" marL="0">
              <a:lnSpc>
                <a:spcPct val="100000"/>
              </a:lnSpc>
              <a:buNone/>
            </a:pPr>
            <a:r>
              <a:rPr lang="en-US" sz="8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Малыш смотрит на разговор по-своему и делает неожиданные выводы. В этом и возникает смешной эффект: детская логика оказывается очень оригинальной.
</a:t>
            </a:r>
            <a:endParaRPr lang="en-US" sz="1608" dirty="0"/>
          </a:p>
        </p:txBody>
      </p:sp>
      <p:sp>
        <p:nvSpPr>
          <p:cNvPr id="11" name="Text 2"/>
          <p:cNvSpPr txBox="1"/>
          <p:nvPr/>
        </p:nvSpPr>
        <p:spPr>
          <a:xfrm>
            <a:off x="337616" y="3416968"/>
            <a:ext cx="4953052" cy="8980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Близок читателю
</a:t>
            </a:r>
            <a:pPr algn="l" indent="0" marL="0">
              <a:lnSpc>
                <a:spcPct val="100000"/>
              </a:lnSpc>
              <a:buNone/>
            </a:pPr>
            <a:r>
              <a:rPr lang="en-US" sz="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Младшие школьники легко узнают в герое себя: интерес, ожидание ответа и желание понять взрослого. Поэтому образ ребёнка звучит особенно правдиво и интересно.
</a:t>
            </a:r>
            <a:endParaRPr lang="en-US" sz="1642" dirty="0"/>
          </a:p>
        </p:txBody>
      </p:sp>
      <p:sp>
        <p:nvSpPr>
          <p:cNvPr id="12" name="Text 3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ребёнка
</a:t>
            </a:r>
            <a:endParaRPr lang="en-US" sz="3200" dirty="0"/>
          </a:p>
        </p:txBody>
      </p:sp>
      <p:sp>
        <p:nvSpPr>
          <p:cNvPr id="13" name="Text 4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слова и разговорная речь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655825" y="1342450"/>
            <a:ext cx="2363100" cy="30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Заходер выбирает простую лексику, знакомую младшим школьникам. Поэтому смысл сразу ясен, а читать стихотворение легко, без лишних остановок и догадок.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3549562" y="1342450"/>
            <a:ext cx="2363100" cy="30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беседа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Строки звучат так, будто герои говорят друг с другом дома, по-настоящему. Из-за этого текст напоминает обычный разговор, а не торжественное чтение.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6443313" y="1342450"/>
            <a:ext cx="2363100" cy="30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 через речь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 помогают увидеть папу и ребёнка как живых людей. По интонации чувствуется их настроение, доверие друг к другу и добрый, спокойный тон общения.
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история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стихотворении показывает, как обычный семейный разговор превращается в маленькую весёлую историю.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370650"/>
            <a:ext cx="8041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особенно важно в тексте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137850" y="4596000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75675" y="1221250"/>
            <a:ext cx="2265600" cy="31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лишних слов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нет длинных описаний и сложных рассуждений. Всё внимание сосредоточено на действии, поэтому читатель быстро понимает, что происходит, и не теряет интерес.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3329313" y="1221250"/>
            <a:ext cx="2265600" cy="31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— реакция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важно, как герои откликаются на сказанное. Именно их ответы, паузы и удивление создают настроение текста и делают его живым для чтения вслух.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6082963" y="1221250"/>
            <a:ext cx="2265600" cy="31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обсуждать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текст легко разбирать на уроке: можно поговорить о семье, о юморе и о том, почему даже простой разговор бывает запоминающимся и радостным.
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3256"/>
            <a:ext cx="3904200" cy="19482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36075" y="1173131"/>
            <a:ext cx="3904200" cy="194828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214275" y="370650"/>
            <a:ext cx="86952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Тёплая домашняя атмосфера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626350" y="3209025"/>
            <a:ext cx="35856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Вечерний свет в комнате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комнате уже тихо и уютно: за окном темнеет, а в доме горит мягкий свет. Папа и ребёнок сидят рядом и спокойно разговаривают. Такая сцена сразу вызывает чувство защищённости и домашнего тепла.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154700" y="3209025"/>
            <a:ext cx="35856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Добрая семейная беседа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столе стоит простая домашняя посуда, рядом слышен спокойный голос папы. Ребёнок внимательно слушает и улыбается в ответ. В этой обычной минуте чувствуется доверие, близость и очень тёплая атмосфера.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легко запомнить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655825" y="1342450"/>
            <a:ext cx="2363100" cy="30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строки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по объёму строки не перегружают память. Их легко повторять, поэтому текст быстро откладывается в голове даже после одного или двух прочтений.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3549562" y="1342450"/>
            <a:ext cx="2363100" cy="30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Ясная последовательность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идут одно за другим и не запутывают читателя. Понятный порядок помогает сразу увидеть, что было сначала, что произошло потом и чем всё закончилось.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6443313" y="1342450"/>
            <a:ext cx="2363100" cy="30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Яркий финал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Неожиданная шутка в конце делает стихотворение особенно заметным. Именно такой весёлый последний штрих помогает лучше вспомнить текст и пересказать его своими словами.
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6E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детским опытом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783700" y="1226774"/>
            <a:ext cx="8018700" cy="9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Знакомый разговор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Младшие школьники легко узнают привычную ситуацию: дома кто-то спрашивает, отвечает, уточняет и ждёт реакции взрослого. Поэтому стихотворение кажется близким и понятным с первых строк.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783700" y="2276824"/>
            <a:ext cx="8018700" cy="9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Ожидание ответа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Детям знакомо чувство, когда хочется поскорее узнать, что скажут родители. Это ожидание делает историю интересной и немного смешной, потому что каждый угадывает знакомое волнение.
</a:t>
            </a:r>
            <a:endParaRPr lang="en-US" sz="1800" dirty="0"/>
          </a:p>
        </p:txBody>
      </p:sp>
      <p:sp>
        <p:nvSpPr>
          <p:cNvPr id="12" name="Text 4"/>
          <p:cNvSpPr txBox="1"/>
          <p:nvPr/>
        </p:nvSpPr>
        <p:spPr>
          <a:xfrm>
            <a:off x="783700" y="3326874"/>
            <a:ext cx="8018700" cy="9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Обычный день — не скучный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напоминает, что даже простой домашний момент может стать событием. Если посмотреть внимательно, в самом обычном дне можно заметить юмор и маленькое чудо.
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370650"/>
            <a:ext cx="8041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это стихотворение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137850" y="4596000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75675" y="1221252"/>
            <a:ext cx="34686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Слушать друг друга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показывает, что хороший разговор начинается с внимания и уважения. Когда взрослые и дети слышат друг друга, в семье становится спокойнее и теплее.
</a:t>
            </a:r>
            <a:endParaRPr lang="en-US" sz="1700" dirty="0"/>
          </a:p>
        </p:txBody>
      </p:sp>
      <p:sp>
        <p:nvSpPr>
          <p:cNvPr id="11" name="Text 3"/>
          <p:cNvSpPr txBox="1"/>
          <p:nvPr/>
        </p:nvSpPr>
        <p:spPr>
          <a:xfrm>
            <a:off x="4872152" y="1221252"/>
            <a:ext cx="34686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Ценить простое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Заходер напоминает, что радость часто скрывается в самых обычных вещах: в словах, взглядах, семейной беседе и совместном решении маленьких вопросов.
</a:t>
            </a:r>
            <a:endParaRPr lang="en-US" sz="1700" dirty="0"/>
          </a:p>
        </p:txBody>
      </p:sp>
      <p:sp>
        <p:nvSpPr>
          <p:cNvPr id="12" name="Text 4"/>
          <p:cNvSpPr txBox="1"/>
          <p:nvPr/>
        </p:nvSpPr>
        <p:spPr>
          <a:xfrm>
            <a:off x="575675" y="2902490"/>
            <a:ext cx="34686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Улыбаться вместе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Добрая шутка в стихотворении не обижает, а объединяет героев. Она учит относиться к близким с мягкостью и замечать смешное без злости.
</a:t>
            </a:r>
            <a:endParaRPr lang="en-US" sz="1700" dirty="0"/>
          </a:p>
        </p:txBody>
      </p:sp>
      <p:sp>
        <p:nvSpPr>
          <p:cNvPr id="13" name="Text 5"/>
          <p:cNvSpPr txBox="1"/>
          <p:nvPr/>
        </p:nvSpPr>
        <p:spPr>
          <a:xfrm>
            <a:off x="4872152" y="2902490"/>
            <a:ext cx="34686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Смотреть добрее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учит видеть мир светло и без лишней серьёзности. Такой взгляд помогает легче понимать людей и не забывать о хорошем настроении.
</a:t>
            </a:r>
            <a:endParaRPr lang="en-US" sz="1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7675" y="1739000"/>
            <a:ext cx="337500" cy="337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92200" y="1772750"/>
            <a:ext cx="337500" cy="27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6725" y="1757750"/>
            <a:ext cx="337500" cy="300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21250" y="1739000"/>
            <a:ext cx="337500" cy="337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252450" y="370650"/>
            <a:ext cx="80592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особенности Заходера
</a:t>
            </a:r>
            <a:endParaRPr lang="en-US" sz="3153" dirty="0"/>
          </a:p>
        </p:txBody>
      </p:sp>
      <p:sp>
        <p:nvSpPr>
          <p:cNvPr id="13" name="Text 2"/>
          <p:cNvSpPr txBox="1"/>
          <p:nvPr/>
        </p:nvSpPr>
        <p:spPr>
          <a:xfrm>
            <a:off x="427850" y="2359925"/>
            <a:ext cx="1592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5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 юмор
</a:t>
            </a:r>
            <a:pPr algn="l" indent="0" marL="0">
              <a:lnSpc>
                <a:spcPct val="100000"/>
              </a:lnSpc>
              <a:buNone/>
            </a:pPr>
            <a:r>
              <a:rPr lang="en-US" sz="658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7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Шутка у Заходера всегда мягкая и тёплая. Он не высмеивает героев, а создаёт улыбку, которая делает чтение приятным и безопасным для детей.
</a:t>
            </a:r>
            <a:endParaRPr lang="en-US" sz="1315" dirty="0"/>
          </a:p>
        </p:txBody>
      </p:sp>
      <p:sp>
        <p:nvSpPr>
          <p:cNvPr id="14" name="Text 3"/>
          <p:cNvSpPr txBox="1"/>
          <p:nvPr/>
        </p:nvSpPr>
        <p:spPr>
          <a:xfrm>
            <a:off x="2492375" y="2359925"/>
            <a:ext cx="1592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0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Разговорная интонация
</a:t>
            </a:r>
            <a:pPr algn="l" indent="0" marL="0">
              <a:lnSpc>
                <a:spcPct val="100000"/>
              </a:lnSpc>
              <a:buNone/>
            </a:pPr>
            <a:r>
              <a:rPr lang="en-US" sz="57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7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звучит естественно, как настоящая беседа дома. Такая интонация помогает быстро представить героев и почувствовать их настроение без сложных пояснений.
</a:t>
            </a:r>
            <a:endParaRPr lang="en-US" sz="1140" dirty="0"/>
          </a:p>
        </p:txBody>
      </p:sp>
      <p:sp>
        <p:nvSpPr>
          <p:cNvPr id="15" name="Text 4"/>
          <p:cNvSpPr txBox="1"/>
          <p:nvPr/>
        </p:nvSpPr>
        <p:spPr>
          <a:xfrm>
            <a:off x="4556900" y="2359925"/>
            <a:ext cx="1592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Понятные образы
</a:t>
            </a:r>
            <a:pPr algn="l" indent="0" marL="0">
              <a:lnSpc>
                <a:spcPct val="100000"/>
              </a:lnSpc>
              <a:buNone/>
            </a:pPr>
            <a:r>
              <a:rPr lang="en-US" sz="66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использует ясные, близкие детям картины: папу, ребёнка, домашний разговор. Благодаря этому текст легко представить и ещё легче понять.
</a:t>
            </a:r>
            <a:endParaRPr lang="en-US" sz="1319" dirty="0"/>
          </a:p>
        </p:txBody>
      </p:sp>
      <p:sp>
        <p:nvSpPr>
          <p:cNvPr id="16" name="Text 5"/>
          <p:cNvSpPr txBox="1"/>
          <p:nvPr/>
        </p:nvSpPr>
        <p:spPr>
          <a:xfrm>
            <a:off x="6621425" y="2359925"/>
            <a:ext cx="1592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Тёплое отношение
</a:t>
            </a:r>
            <a:pPr algn="l" indent="0" marL="0">
              <a:lnSpc>
                <a:spcPct val="100000"/>
              </a:lnSpc>
              <a:buNone/>
            </a:pPr>
            <a:r>
              <a:rPr lang="en-US" sz="638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каждом слове чувствуется доброжелательность к героям. Заходер пишет так, что читатель видит не спор, а семейное тепло, доверие и улыбку.
</a:t>
            </a:r>
            <a:endParaRPr lang="en-US" sz="127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6560750" y="1924650"/>
            <a:ext cx="2509200" cy="129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Смешная развязка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появляется неожиданная деталь, которая меняет настроение и делает историю смешной. Именно здесь стихотворение запоминается особенно хорошо.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270825" y="180753"/>
            <a:ext cx="2556900" cy="129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знакомство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читатель видит обычный домашний разговор. Он кажется простым, но сразу вызывает интерес, потому что герои говорят по-доброму и спокойно.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270825" y="3634103"/>
            <a:ext cx="2556900" cy="129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финал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остаётся улыбка и ощущение домашнего уюта. После чтения хочется ещё раз вернуться к тексту и пересказать его как весёлый маленький случай.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510250" y="365925"/>
            <a:ext cx="2655600" cy="440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Итоговое впечатление от стихотворения
</a:t>
            </a:r>
            <a:endParaRPr lang="en-US" sz="3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5925" y="986125"/>
            <a:ext cx="3636900" cy="385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стихотворение важно для читателя
</a:t>
            </a:r>
            <a:pPr algn="l" indent="0" marL="0">
              <a:lnSpc>
                <a:spcPct val="100000"/>
              </a:lnSpc>
              <a:buNone/>
            </a:pPr>
            <a:r>
              <a:rPr lang="en-US" sz="16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Б. Заходера показывает, что в простом семейном разговоре может скрываться радость, юмор и тепло. Оно легко читается, понятно младшим школьникам и запоминается своей доброй улыбкой.
</a:t>
            </a:r>
            <a:endParaRPr lang="en-US" sz="377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2026-05-27T14:01:12Z</dcterms:created>
  <dcterms:modified xsi:type="dcterms:W3CDTF">2026-05-27T14:01:12Z</dcterms:modified>
</cp:coreProperties>
</file>