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1.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jpeg"/><Relationship Id="rId3" Type="http://schemas.openxmlformats.org/officeDocument/2006/relationships/image" Target="../media/image-12-3.jpe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1.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slideLayout" Target="../slideLayouts/slideLayout1.xml"/><Relationship Id="rId9"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image" Target="../media/image-19-6.jpe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01656" y="0"/>
            <a:ext cx="4440287"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20125" y="4328725"/>
            <a:ext cx="3766800" cy="528600"/>
          </a:xfrm>
          <a:prstGeom prst="rect">
            <a:avLst/>
          </a:prstGeom>
          <a:noFill/>
          <a:ln/>
        </p:spPr>
        <p:txBody>
          <a:bodyPr wrap="square" lIns="0" tIns="0" rIns="0" bIns="0" rtlCol="0" anchor="b"/>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endParaRPr lang="en-US" sz="1100" dirty="0"/>
          </a:p>
        </p:txBody>
      </p:sp>
      <p:sp>
        <p:nvSpPr>
          <p:cNvPr id="5" name="Text 1"/>
          <p:cNvSpPr txBox="1"/>
          <p:nvPr/>
        </p:nvSpPr>
        <p:spPr>
          <a:xfrm>
            <a:off x="516150" y="1768650"/>
            <a:ext cx="3766800" cy="1293600"/>
          </a:xfrm>
          <a:prstGeom prst="rect">
            <a:avLst/>
          </a:prstGeom>
          <a:noFill/>
          <a:ln/>
        </p:spPr>
        <p:txBody>
          <a:bodyPr wrap="square" lIns="0" tIns="0" rIns="0" bIns="0" rtlCol="0" anchor="b"/>
          <a:lstStyle/>
          <a:p>
            <a:pPr algn="l" indent="0" marL="0">
              <a:lnSpc>
                <a:spcPct val="100000"/>
              </a:lnSpc>
              <a:buNone/>
            </a:pPr>
            <a:r>
              <a:rPr lang="en-US" sz="2544" b="1" dirty="0">
                <a:solidFill>
                  <a:srgbClr val="FFFFFF"/>
                </a:solidFill>
                <a:latin typeface="Arial" pitchFamily="34" charset="0"/>
                <a:ea typeface="Arial" pitchFamily="34" charset="-122"/>
                <a:cs typeface="Arial" pitchFamily="34" charset="-120"/>
              </a:rPr>
              <a:t>Таблица производных и первообразная: основные инструменты 11 класса
</a:t>
            </a:r>
            <a:endParaRPr lang="en-US" sz="2544" dirty="0"/>
          </a:p>
        </p:txBody>
      </p:sp>
      <p:sp>
        <p:nvSpPr>
          <p:cNvPr id="6" name="Text 2"/>
          <p:cNvSpPr txBox="1"/>
          <p:nvPr/>
        </p:nvSpPr>
        <p:spPr>
          <a:xfrm>
            <a:off x="516150" y="3234325"/>
            <a:ext cx="3766800" cy="948900"/>
          </a:xfrm>
          <a:prstGeom prst="rect">
            <a:avLst/>
          </a:prstGeom>
          <a:noFill/>
          <a:ln/>
        </p:spPr>
        <p:txBody>
          <a:bodyPr wrap="square" lIns="0" tIns="0" rIns="0" bIns="0" rtlCol="0" anchor="t"/>
          <a:lstStyle/>
          <a:p>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Производная и первообразная открывают язык изменения и восстановления функций.
</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312325" y="1144062"/>
            <a:ext cx="4319400" cy="345467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2</a:t>
            </a:r>
            <a:endParaRPr lang="en-US" sz="1000" dirty="0"/>
          </a:p>
        </p:txBody>
      </p:sp>
      <p:sp>
        <p:nvSpPr>
          <p:cNvPr id="6" name="Text 1"/>
          <p:cNvSpPr txBox="1"/>
          <p:nvPr/>
        </p:nvSpPr>
        <p:spPr>
          <a:xfrm>
            <a:off x="522850" y="397250"/>
            <a:ext cx="7871700" cy="6513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Почему эта тема важна в 11 классе
</a:t>
            </a:r>
            <a:endParaRPr lang="en-US" sz="3000" dirty="0"/>
          </a:p>
        </p:txBody>
      </p:sp>
      <p:sp>
        <p:nvSpPr>
          <p:cNvPr id="7" name="Text 2"/>
          <p:cNvSpPr txBox="1"/>
          <p:nvPr/>
        </p:nvSpPr>
        <p:spPr>
          <a:xfrm>
            <a:off x="847300" y="2064150"/>
            <a:ext cx="3810600" cy="1632900"/>
          </a:xfrm>
          <a:prstGeom prst="rect">
            <a:avLst/>
          </a:prstGeom>
          <a:noFill/>
          <a:ln/>
        </p:spPr>
        <p:txBody>
          <a:bodyPr wrap="square" lIns="0" tIns="0" rIns="0" bIns="0" rtlCol="0" anchor="ctr"/>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Эти понятия опираются на уже изученные функции и становятся основой для исследования графиков, решения прикладных задач и перехода к элементам математического анализа.
</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1275" y="1545020"/>
            <a:ext cx="4876200" cy="194330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3</a:t>
            </a:r>
            <a:endParaRPr lang="en-US" sz="1000" dirty="0"/>
          </a:p>
        </p:txBody>
      </p:sp>
      <p:sp>
        <p:nvSpPr>
          <p:cNvPr id="5" name="Text 1"/>
          <p:cNvSpPr txBox="1"/>
          <p:nvPr/>
        </p:nvSpPr>
        <p:spPr>
          <a:xfrm>
            <a:off x="522850" y="397250"/>
            <a:ext cx="7871700" cy="8385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Базовая таблица производных
</a:t>
            </a:r>
            <a:endParaRPr lang="en-US" sz="3000" dirty="0"/>
          </a:p>
        </p:txBody>
      </p:sp>
      <p:sp>
        <p:nvSpPr>
          <p:cNvPr id="6" name="Text 2"/>
          <p:cNvSpPr txBox="1"/>
          <p:nvPr/>
        </p:nvSpPr>
        <p:spPr>
          <a:xfrm>
            <a:off x="5746225" y="1406675"/>
            <a:ext cx="2885400" cy="2220000"/>
          </a:xfrm>
          <a:prstGeom prst="rect">
            <a:avLst/>
          </a:prstGeom>
          <a:noFill/>
          <a:ln/>
        </p:spPr>
        <p:txBody>
          <a:bodyPr wrap="square" lIns="0" tIns="0" rIns="0" bIns="0" rtlCol="0" anchor="ctr"/>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Главные формулы для стандартных функций, которые чаще всего встречаются в школьных задачах.
</a:t>
            </a:r>
            <a:endParaRPr lang="en-US" sz="1200" dirty="0"/>
          </a:p>
        </p:txBody>
      </p:sp>
      <p:sp>
        <p:nvSpPr>
          <p:cNvPr id="7" name="Text 3"/>
          <p:cNvSpPr txBox="1"/>
          <p:nvPr/>
        </p:nvSpPr>
        <p:spPr>
          <a:xfrm>
            <a:off x="516975" y="3747588"/>
            <a:ext cx="4876200" cy="701400"/>
          </a:xfrm>
          <a:prstGeom prst="rect">
            <a:avLst/>
          </a:prstGeom>
          <a:noFill/>
          <a:ln/>
        </p:spPr>
        <p:txBody>
          <a:bodyPr wrap="square" lIns="0" tIns="0" rIns="0" bIns="0" rtlCol="0" anchor="ctr"/>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Таблица охватывает наиболее употребимые типы функций и служит опорой для большинства вычислений.
</a:t>
            </a:r>
            <a:endParaRPr lang="en-US" sz="1200" dirty="0"/>
          </a:p>
        </p:txBody>
      </p:sp>
      <p:sp>
        <p:nvSpPr>
          <p:cNvPr id="8" name="Text 4"/>
          <p:cNvSpPr txBox="1"/>
          <p:nvPr/>
        </p:nvSpPr>
        <p:spPr>
          <a:xfrm>
            <a:off x="870025" y="4569900"/>
            <a:ext cx="4527300" cy="411600"/>
          </a:xfrm>
          <a:prstGeom prst="rect">
            <a:avLst/>
          </a:prstGeom>
          <a:noFill/>
          <a:ln/>
        </p:spPr>
        <p:txBody>
          <a:bodyPr wrap="square" lIns="0" tIns="0" rIns="0" bIns="0" rtlCol="0" anchor="ctr"/>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Школьный курс алгебры и начал математического анализа, 11 класс
</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2604" b="1" dirty="0">
                <a:solidFill>
                  <a:srgbClr val="0B4240"/>
                </a:solidFill>
                <a:latin typeface="Arial" pitchFamily="34" charset="0"/>
                <a:ea typeface="Arial" pitchFamily="34" charset="-122"/>
                <a:cs typeface="Arial" pitchFamily="34" charset="-120"/>
              </a:rPr>
              <a:t>Правила дифференцирования, дополняющие таблицу
</a:t>
            </a:r>
            <a:endParaRPr lang="en-US" sz="2604" dirty="0"/>
          </a:p>
        </p:txBody>
      </p:sp>
      <p:sp>
        <p:nvSpPr>
          <p:cNvPr id="9"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0B4240"/>
                </a:solidFill>
                <a:latin typeface="Arial" pitchFamily="34" charset="0"/>
                <a:ea typeface="Arial" pitchFamily="34" charset="-122"/>
                <a:cs typeface="Arial" pitchFamily="34" charset="-120"/>
              </a:rPr>
              <a:t>4</a:t>
            </a:r>
            <a:endParaRPr lang="en-US" sz="1000" dirty="0"/>
          </a:p>
        </p:txBody>
      </p:sp>
      <p:sp>
        <p:nvSpPr>
          <p:cNvPr id="10" name="Text 2"/>
          <p:cNvSpPr txBox="1"/>
          <p:nvPr/>
        </p:nvSpPr>
        <p:spPr>
          <a:xfrm>
            <a:off x="682605" y="2123101"/>
            <a:ext cx="2269664" cy="774277"/>
          </a:xfrm>
          <a:prstGeom prst="rect">
            <a:avLst/>
          </a:prstGeom>
          <a:noFill/>
          <a:ln/>
        </p:spPr>
        <p:txBody>
          <a:bodyPr wrap="square" lIns="0" tIns="0" rIns="0" bIns="0" rtlCol="0" anchor="t"/>
          <a:lstStyle/>
          <a:p>
            <a:pPr algn="l" indent="0" marL="0">
              <a:lnSpc>
                <a:spcPct val="100000"/>
              </a:lnSpc>
              <a:buNone/>
            </a:pPr>
            <a:r>
              <a:rPr lang="en-US" sz="1277" b="1" dirty="0">
                <a:solidFill>
                  <a:srgbClr val="0B4240"/>
                </a:solidFill>
                <a:latin typeface="Arial" pitchFamily="34" charset="0"/>
                <a:ea typeface="Arial" pitchFamily="34" charset="-122"/>
                <a:cs typeface="Arial" pitchFamily="34" charset="-120"/>
              </a:rPr>
              <a:t>Линейность
</a:t>
            </a:r>
            <a:pPr algn="l" indent="0" marL="0">
              <a:lnSpc>
                <a:spcPct val="100000"/>
              </a:lnSpc>
              <a:buNone/>
            </a:pPr>
            <a:r>
              <a:rPr lang="en-US" sz="589"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196"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786" b="1" dirty="0">
                <a:solidFill>
                  <a:srgbClr val="0B4240"/>
                </a:solidFill>
                <a:latin typeface="Arial" pitchFamily="34" charset="0"/>
                <a:ea typeface="Arial" pitchFamily="34" charset="-122"/>
                <a:cs typeface="Arial" pitchFamily="34" charset="-120"/>
              </a:rPr>
              <a:t>Производная суммы и линейной комбинации находится по частям: коэффициенты сохраняются, а производные складываются. Это позволяет быстро разбирать длинные выражения на простые слагаемые.
</a:t>
            </a:r>
            <a:endParaRPr lang="en-US" sz="1277" dirty="0"/>
          </a:p>
        </p:txBody>
      </p:sp>
      <p:sp>
        <p:nvSpPr>
          <p:cNvPr id="11" name="Text 3"/>
          <p:cNvSpPr txBox="1"/>
          <p:nvPr/>
        </p:nvSpPr>
        <p:spPr>
          <a:xfrm>
            <a:off x="3440554" y="2123101"/>
            <a:ext cx="2269664" cy="774277"/>
          </a:xfrm>
          <a:prstGeom prst="rect">
            <a:avLst/>
          </a:prstGeom>
          <a:noFill/>
          <a:ln/>
        </p:spPr>
        <p:txBody>
          <a:bodyPr wrap="square" lIns="0" tIns="0" rIns="0" bIns="0" rtlCol="0" anchor="t"/>
          <a:lstStyle/>
          <a:p>
            <a:pPr algn="l" indent="0" marL="0">
              <a:lnSpc>
                <a:spcPct val="100000"/>
              </a:lnSpc>
              <a:buNone/>
            </a:pPr>
            <a:r>
              <a:rPr lang="en-US" sz="1299" b="1" dirty="0">
                <a:solidFill>
                  <a:srgbClr val="0B4240"/>
                </a:solidFill>
                <a:latin typeface="Arial" pitchFamily="34" charset="0"/>
                <a:ea typeface="Arial" pitchFamily="34" charset="-122"/>
                <a:cs typeface="Arial" pitchFamily="34" charset="-120"/>
              </a:rPr>
              <a:t>Произведение и частное
</a:t>
            </a:r>
            <a:pPr algn="l" indent="0" marL="0">
              <a:lnSpc>
                <a:spcPct val="100000"/>
              </a:lnSpc>
              <a:buNone/>
            </a:pPr>
            <a:r>
              <a:rPr lang="en-US" sz="599"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799" b="1" dirty="0">
                <a:solidFill>
                  <a:srgbClr val="0B4240"/>
                </a:solidFill>
                <a:latin typeface="Arial" pitchFamily="34" charset="0"/>
                <a:ea typeface="Arial" pitchFamily="34" charset="-122"/>
                <a:cs typeface="Arial" pitchFamily="34" charset="-120"/>
              </a:rPr>
              <a:t>Если функция записана как произведение или дробь, применяются специальные формулы. Они предотвращают грубые ошибки, когда нельзя дифференцировать числитель и знаменатель отдельно.
</a:t>
            </a:r>
            <a:endParaRPr lang="en-US" sz="1299" dirty="0"/>
          </a:p>
        </p:txBody>
      </p:sp>
      <p:sp>
        <p:nvSpPr>
          <p:cNvPr id="12" name="Text 4"/>
          <p:cNvSpPr txBox="1"/>
          <p:nvPr/>
        </p:nvSpPr>
        <p:spPr>
          <a:xfrm>
            <a:off x="6206520" y="3875701"/>
            <a:ext cx="2269664" cy="774277"/>
          </a:xfrm>
          <a:prstGeom prst="rect">
            <a:avLst/>
          </a:prstGeom>
          <a:noFill/>
          <a:ln/>
        </p:spPr>
        <p:txBody>
          <a:bodyPr wrap="square" lIns="0" tIns="0" rIns="0" bIns="0" rtlCol="0" anchor="t"/>
          <a:lstStyle/>
          <a:p>
            <a:pPr algn="l" indent="0" marL="0">
              <a:lnSpc>
                <a:spcPct val="100000"/>
              </a:lnSpc>
              <a:buNone/>
            </a:pPr>
            <a:r>
              <a:rPr lang="en-US" sz="1228" b="1" dirty="0">
                <a:solidFill>
                  <a:srgbClr val="0B4240"/>
                </a:solidFill>
                <a:latin typeface="Arial" pitchFamily="34" charset="0"/>
                <a:ea typeface="Arial" pitchFamily="34" charset="-122"/>
                <a:cs typeface="Arial" pitchFamily="34" charset="-120"/>
              </a:rPr>
              <a:t>Практический смысл
</a:t>
            </a:r>
            <a:pPr algn="l" indent="0" marL="0">
              <a:lnSpc>
                <a:spcPct val="100000"/>
              </a:lnSpc>
              <a:buNone/>
            </a:pPr>
            <a:r>
              <a:rPr lang="en-US" sz="567"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189"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755" b="1" dirty="0">
                <a:solidFill>
                  <a:srgbClr val="0B4240"/>
                </a:solidFill>
                <a:latin typeface="Arial" pitchFamily="34" charset="0"/>
                <a:ea typeface="Arial" pitchFamily="34" charset="-122"/>
                <a:cs typeface="Arial" pitchFamily="34" charset="-120"/>
              </a:rPr>
              <a:t>Эти правила расширяют таблицу производных: они позволяют вычислять производные не только стандартных функций, но и любых их комбинаций, встречающихся в контрольных и самостоятельных работах.
</a:t>
            </a:r>
            <a:endParaRPr lang="en-US" sz="1228" dirty="0"/>
          </a:p>
        </p:txBody>
      </p:sp>
      <p:sp>
        <p:nvSpPr>
          <p:cNvPr id="13" name="Text 5"/>
          <p:cNvSpPr txBox="1"/>
          <p:nvPr/>
        </p:nvSpPr>
        <p:spPr>
          <a:xfrm>
            <a:off x="3462292" y="3875701"/>
            <a:ext cx="2269664" cy="774277"/>
          </a:xfrm>
          <a:prstGeom prst="rect">
            <a:avLst/>
          </a:prstGeom>
          <a:noFill/>
          <a:ln/>
        </p:spPr>
        <p:txBody>
          <a:bodyPr wrap="square" lIns="0" tIns="0" rIns="0" bIns="0" rtlCol="0" anchor="t"/>
          <a:lstStyle/>
          <a:p>
            <a:pPr algn="l" indent="0" marL="0">
              <a:lnSpc>
                <a:spcPct val="100000"/>
              </a:lnSpc>
              <a:buNone/>
            </a:pPr>
            <a:r>
              <a:rPr lang="en-US" sz="1216" b="1" dirty="0">
                <a:solidFill>
                  <a:srgbClr val="0B4240"/>
                </a:solidFill>
                <a:latin typeface="Arial" pitchFamily="34" charset="0"/>
                <a:ea typeface="Arial" pitchFamily="34" charset="-122"/>
                <a:cs typeface="Arial" pitchFamily="34" charset="-120"/>
              </a:rPr>
              <a:t>Правило цепочки
</a:t>
            </a:r>
            <a:pPr algn="l" indent="0" marL="0">
              <a:lnSpc>
                <a:spcPct val="100000"/>
              </a:lnSpc>
              <a:buNone/>
            </a:pPr>
            <a:r>
              <a:rPr lang="en-US" sz="561"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187"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748" b="1" dirty="0">
                <a:solidFill>
                  <a:srgbClr val="0B4240"/>
                </a:solidFill>
                <a:latin typeface="Arial" pitchFamily="34" charset="0"/>
                <a:ea typeface="Arial" pitchFamily="34" charset="-122"/>
                <a:cs typeface="Arial" pitchFamily="34" charset="-120"/>
              </a:rPr>
              <a:t>Для сложной функции сначала дифференцируют внешнюю часть, а затем умножают на производную внутренней. Именно это правило делает возможным работу с выражениями вида sin(2x) или (3x+1)^5.
</a:t>
            </a:r>
            <a:endParaRPr lang="en-US" sz="1216"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675" y="1611491"/>
            <a:ext cx="4330800" cy="267756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5</a:t>
            </a:r>
            <a:endParaRPr lang="en-US" sz="1000" dirty="0"/>
          </a:p>
        </p:txBody>
      </p:sp>
      <p:sp>
        <p:nvSpPr>
          <p:cNvPr id="6" name="Text 1"/>
          <p:cNvSpPr txBox="1"/>
          <p:nvPr/>
        </p:nvSpPr>
        <p:spPr>
          <a:xfrm>
            <a:off x="522850" y="397250"/>
            <a:ext cx="7871700" cy="9540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Какие типы производных чаще встречаются в школьных задачах
</a:t>
            </a:r>
            <a:endParaRPr lang="en-US" sz="3000" dirty="0"/>
          </a:p>
        </p:txBody>
      </p:sp>
      <p:sp>
        <p:nvSpPr>
          <p:cNvPr id="7" name="Text 2"/>
          <p:cNvSpPr txBox="1"/>
          <p:nvPr/>
        </p:nvSpPr>
        <p:spPr>
          <a:xfrm>
            <a:off x="5380600" y="1917175"/>
            <a:ext cx="3242700" cy="780900"/>
          </a:xfrm>
          <a:prstGeom prst="rect">
            <a:avLst/>
          </a:prstGeom>
          <a:noFill/>
          <a:ln/>
        </p:spPr>
        <p:txBody>
          <a:bodyPr wrap="square" lIns="0" tIns="0" rIns="0" bIns="0" rtlCol="0" anchor="b"/>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Диаграмма показывает, какие семейства функций чаще всего становятся основой упражнений на производную.
</a:t>
            </a:r>
            <a:endParaRPr lang="en-US" sz="1100" dirty="0"/>
          </a:p>
        </p:txBody>
      </p:sp>
      <p:sp>
        <p:nvSpPr>
          <p:cNvPr id="8" name="Text 3"/>
          <p:cNvSpPr txBox="1"/>
          <p:nvPr/>
        </p:nvSpPr>
        <p:spPr>
          <a:xfrm>
            <a:off x="5380600" y="3247250"/>
            <a:ext cx="3242700" cy="7809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Наибольшую долю составляют многочлены и степенные выражения; остальные типы формируют устойчивые, но меньшие по объёму блоки.
</a:t>
            </a:r>
            <a:endParaRPr lang="en-US" sz="1100" dirty="0"/>
          </a:p>
        </p:txBody>
      </p:sp>
      <p:sp>
        <p:nvSpPr>
          <p:cNvPr id="9" name="Text 4"/>
          <p:cNvSpPr txBox="1"/>
          <p:nvPr/>
        </p:nvSpPr>
        <p:spPr>
          <a:xfrm>
            <a:off x="870025" y="4549362"/>
            <a:ext cx="3990600" cy="3765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Обобщение типовых заданий школьного курса алгебры 11 класса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37279" y="3524430"/>
            <a:ext cx="8387621" cy="125322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3000" b="1" dirty="0">
                <a:solidFill>
                  <a:srgbClr val="FFFFFF"/>
                </a:solidFill>
                <a:latin typeface="Arial" pitchFamily="34" charset="0"/>
                <a:ea typeface="Arial" pitchFamily="34" charset="-122"/>
                <a:cs typeface="Arial" pitchFamily="34" charset="-120"/>
              </a:rPr>
              <a:t>Геометрический смысл производной
</a:t>
            </a:r>
            <a:endParaRPr lang="en-US" sz="3000" dirty="0"/>
          </a:p>
        </p:txBody>
      </p:sp>
      <p:sp>
        <p:nvSpPr>
          <p:cNvPr id="9"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10" name="Text 2"/>
          <p:cNvSpPr txBox="1"/>
          <p:nvPr/>
        </p:nvSpPr>
        <p:spPr>
          <a:xfrm>
            <a:off x="694129" y="1387975"/>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Касательная к графику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Производная в точке показывает наклон касательной к графику функции. Чем больше значение производной, тем круче поднимается прямая в этой точке.
</a:t>
            </a:r>
            <a:endParaRPr lang="en-US" sz="1400" dirty="0"/>
          </a:p>
        </p:txBody>
      </p:sp>
      <p:sp>
        <p:nvSpPr>
          <p:cNvPr id="11" name="Text 3"/>
          <p:cNvSpPr txBox="1"/>
          <p:nvPr/>
        </p:nvSpPr>
        <p:spPr>
          <a:xfrm>
            <a:off x="5033600" y="1387975"/>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Рост и убывание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Если производная положительна, функция возрастает; если отрицательна, убывает. Это позволяет по знаку производной сразу читать поведение графика на промежутках.
</a:t>
            </a:r>
            <a:endParaRPr lang="en-US" sz="1400" dirty="0"/>
          </a:p>
        </p:txBody>
      </p:sp>
      <p:sp>
        <p:nvSpPr>
          <p:cNvPr id="12" name="Text 4"/>
          <p:cNvSpPr txBox="1"/>
          <p:nvPr/>
        </p:nvSpPr>
        <p:spPr>
          <a:xfrm>
            <a:off x="694129" y="2475807"/>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Критические точки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При нулевом значении производной наклон касательной становится горизонтальным. Такая точка может быть максимумом, минимумом или точкой перегиба, поэтому требует дополнительного анализа.
</a:t>
            </a:r>
            <a:endParaRPr lang="en-US" sz="1400" dirty="0"/>
          </a:p>
        </p:txBody>
      </p:sp>
      <p:sp>
        <p:nvSpPr>
          <p:cNvPr id="13" name="Text 5"/>
          <p:cNvSpPr txBox="1"/>
          <p:nvPr/>
        </p:nvSpPr>
        <p:spPr>
          <a:xfrm>
            <a:off x="5033600" y="2475807"/>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Связь с рисунком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На схеме удобно видеть сам график, касательную и точку касания. Такой визуальный подход помогает не заучивать формулу механически, а понимать её геометрический смысл.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3873" y="1380200"/>
            <a:ext cx="8096254" cy="3444000"/>
          </a:xfrm>
          <a:prstGeom prst="rect">
            <a:avLst/>
          </a:prstGeom>
        </p:spPr>
      </p:pic>
      <p:sp>
        <p:nvSpPr>
          <p:cNvPr id="3"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7</a:t>
            </a:r>
            <a:endParaRPr lang="en-US" sz="1000" dirty="0"/>
          </a:p>
        </p:txBody>
      </p:sp>
      <p:sp>
        <p:nvSpPr>
          <p:cNvPr id="4" name="Text 1"/>
          <p:cNvSpPr txBox="1"/>
          <p:nvPr/>
        </p:nvSpPr>
        <p:spPr>
          <a:xfrm>
            <a:off x="522850" y="397250"/>
            <a:ext cx="7871700" cy="501900"/>
          </a:xfrm>
          <a:prstGeom prst="rect">
            <a:avLst/>
          </a:prstGeom>
          <a:noFill/>
          <a:ln/>
        </p:spPr>
        <p:txBody>
          <a:bodyPr wrap="square" lIns="0" tIns="0" rIns="0" bIns="0" rtlCol="0" anchor="t"/>
          <a:lstStyle/>
          <a:p>
            <a:pPr algn="l" indent="0" marL="0">
              <a:lnSpc>
                <a:spcPct val="100000"/>
              </a:lnSpc>
              <a:buNone/>
            </a:pPr>
            <a:r>
              <a:rPr lang="en-US" sz="2710" b="1" dirty="0">
                <a:solidFill>
                  <a:srgbClr val="0B4240"/>
                </a:solidFill>
                <a:latin typeface="Arial" pitchFamily="34" charset="0"/>
                <a:ea typeface="Arial" pitchFamily="34" charset="-122"/>
                <a:cs typeface="Arial" pitchFamily="34" charset="-120"/>
              </a:rPr>
              <a:t>Как найти производную сложного выражения
</a:t>
            </a:r>
            <a:endParaRPr lang="en-US" sz="2710" dirty="0"/>
          </a:p>
        </p:txBody>
      </p:sp>
      <p:sp>
        <p:nvSpPr>
          <p:cNvPr id="5" name="Text 2"/>
          <p:cNvSpPr txBox="1"/>
          <p:nvPr/>
        </p:nvSpPr>
        <p:spPr>
          <a:xfrm>
            <a:off x="520950" y="969725"/>
            <a:ext cx="7871700" cy="339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Правило цепочки в последовательной схеме применения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8</a:t>
            </a:r>
            <a:endParaRPr lang="en-US" sz="1000" dirty="0"/>
          </a:p>
        </p:txBody>
      </p:sp>
      <p:sp>
        <p:nvSpPr>
          <p:cNvPr id="4" name="Text 1"/>
          <p:cNvSpPr txBox="1"/>
          <p:nvPr/>
        </p:nvSpPr>
        <p:spPr>
          <a:xfrm>
            <a:off x="898750" y="1648350"/>
            <a:ext cx="3229200" cy="1804800"/>
          </a:xfrm>
          <a:prstGeom prst="rect">
            <a:avLst/>
          </a:prstGeom>
          <a:noFill/>
          <a:ln/>
        </p:spPr>
        <p:txBody>
          <a:bodyPr wrap="square" lIns="0" tIns="0" rIns="0" bIns="0" rtlCol="0" anchor="ctr"/>
          <a:lstStyle/>
          <a:p>
            <a:pPr algn="l" indent="0" marL="0">
              <a:lnSpc>
                <a:spcPct val="100000"/>
              </a:lnSpc>
              <a:buNone/>
            </a:pPr>
            <a:r>
              <a:rPr lang="en-US" sz="1300" dirty="0">
                <a:solidFill>
                  <a:srgbClr val="0B4240"/>
                </a:solidFill>
                <a:latin typeface="Arial" pitchFamily="34" charset="0"/>
                <a:ea typeface="Arial" pitchFamily="34" charset="-122"/>
                <a:cs typeface="Arial" pitchFamily="34" charset="-120"/>
              </a:rPr>
              <a:t>Этого набора достаточно, чтобы быстро решать большинство примеров на производную и не тратить время на повторный вывод базовых правил.
</a:t>
            </a:r>
            <a:pPr algn="l" indent="0" marL="0">
              <a:lnSpc>
                <a:spcPct val="100000"/>
              </a:lnSpc>
              <a:buNone/>
            </a:pPr>
            <a:r>
              <a:rPr lang="en-US" sz="1300"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B4240"/>
                </a:solidFill>
                <a:latin typeface="Arial" pitchFamily="34" charset="0"/>
                <a:ea typeface="Arial" pitchFamily="34" charset="-122"/>
                <a:cs typeface="Arial" pitchFamily="34" charset="-120"/>
              </a:rPr>
              <a:t>Школьный курс алгебры и начал математического анализа, 11 класс
</a:t>
            </a:r>
            <a:endParaRPr lang="en-US" sz="1300" dirty="0"/>
          </a:p>
        </p:txBody>
      </p:sp>
      <p:sp>
        <p:nvSpPr>
          <p:cNvPr id="5" name="Text 2"/>
          <p:cNvSpPr txBox="1"/>
          <p:nvPr/>
        </p:nvSpPr>
        <p:spPr>
          <a:xfrm>
            <a:off x="4976700" y="1959888"/>
            <a:ext cx="3328500" cy="780900"/>
          </a:xfrm>
          <a:prstGeom prst="rect">
            <a:avLst/>
          </a:prstGeom>
          <a:noFill/>
          <a:ln/>
        </p:spPr>
        <p:txBody>
          <a:bodyPr wrap="square" lIns="0" tIns="0" rIns="0" bIns="0" rtlCol="0" anchor="b"/>
          <a:lstStyle/>
          <a:p>
            <a:pPr algn="l" indent="0" marL="0">
              <a:lnSpc>
                <a:spcPct val="100000"/>
              </a:lnSpc>
              <a:buNone/>
            </a:pPr>
            <a:r>
              <a:rPr lang="en-US" sz="3800" b="1" dirty="0">
                <a:solidFill>
                  <a:srgbClr val="0B4240"/>
                </a:solidFill>
                <a:latin typeface="Arial" pitchFamily="34" charset="0"/>
                <a:ea typeface="Arial" pitchFamily="34" charset="-122"/>
                <a:cs typeface="Arial" pitchFamily="34" charset="-120"/>
              </a:rPr>
              <a:t>8
</a:t>
            </a:r>
            <a:endParaRPr lang="en-US" sz="3800" dirty="0"/>
          </a:p>
        </p:txBody>
      </p:sp>
      <p:sp>
        <p:nvSpPr>
          <p:cNvPr id="6" name="Text 3"/>
          <p:cNvSpPr txBox="1"/>
          <p:nvPr/>
        </p:nvSpPr>
        <p:spPr>
          <a:xfrm>
            <a:off x="4976700" y="2797575"/>
            <a:ext cx="3328500" cy="436800"/>
          </a:xfrm>
          <a:prstGeom prst="rect">
            <a:avLst/>
          </a:prstGeom>
          <a:noFill/>
          <a:ln/>
        </p:spPr>
        <p:txBody>
          <a:bodyPr wrap="square" lIns="0" tIns="0" rIns="0" bIns="0" rtlCol="0" anchor="t"/>
          <a:lstStyle/>
          <a:p>
            <a:pPr algn="l" indent="0" marL="0">
              <a:lnSpc>
                <a:spcPct val="100000"/>
              </a:lnSpc>
              <a:buNone/>
            </a:pPr>
            <a:r>
              <a:rPr lang="en-US" sz="1146" b="1" dirty="0">
                <a:solidFill>
                  <a:srgbClr val="0B4240"/>
                </a:solidFill>
                <a:latin typeface="Arial" pitchFamily="34" charset="0"/>
                <a:ea typeface="Arial" pitchFamily="34" charset="-122"/>
                <a:cs typeface="Arial" pitchFamily="34" charset="-120"/>
              </a:rPr>
              <a:t>основных формул производных нужно уверенно помнить для стандартных школьных задач.
</a:t>
            </a:r>
            <a:endParaRPr lang="en-US" sz="1146"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0FFC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631561" y="1531950"/>
            <a:ext cx="5903779" cy="1884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9</a:t>
            </a:r>
            <a:endParaRPr lang="en-US" sz="1000" dirty="0"/>
          </a:p>
        </p:txBody>
      </p:sp>
      <p:sp>
        <p:nvSpPr>
          <p:cNvPr id="5" name="Text 1"/>
          <p:cNvSpPr txBox="1"/>
          <p:nvPr/>
        </p:nvSpPr>
        <p:spPr>
          <a:xfrm>
            <a:off x="522850" y="397250"/>
            <a:ext cx="7871700" cy="8469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Типичные ошибки при нахождении производных
</a:t>
            </a:r>
            <a:endParaRPr lang="en-US" sz="3000" dirty="0"/>
          </a:p>
        </p:txBody>
      </p:sp>
      <p:sp>
        <p:nvSpPr>
          <p:cNvPr id="6" name="Text 2"/>
          <p:cNvSpPr txBox="1"/>
          <p:nvPr/>
        </p:nvSpPr>
        <p:spPr>
          <a:xfrm>
            <a:off x="870025" y="4569900"/>
            <a:ext cx="7761600" cy="411600"/>
          </a:xfrm>
          <a:prstGeom prst="rect">
            <a:avLst/>
          </a:prstGeom>
          <a:noFill/>
          <a:ln/>
        </p:spPr>
        <p:txBody>
          <a:bodyPr wrap="square" lIns="0" tIns="0" rIns="0" bIns="0" rtlCol="0" anchor="ctr"/>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Анализ типичных ошибок в школьных работах по теме производной
</a:t>
            </a:r>
            <a:endParaRPr lang="en-US" sz="1000" dirty="0"/>
          </a:p>
        </p:txBody>
      </p:sp>
      <p:sp>
        <p:nvSpPr>
          <p:cNvPr id="7" name="Text 3"/>
          <p:cNvSpPr txBox="1"/>
          <p:nvPr/>
        </p:nvSpPr>
        <p:spPr>
          <a:xfrm>
            <a:off x="511400" y="3602475"/>
            <a:ext cx="3754200" cy="780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В таблице собраны наиболее частые неверные записи и причины, по которым они возникают.
</a:t>
            </a:r>
            <a:endParaRPr lang="en-US" sz="1200" dirty="0"/>
          </a:p>
        </p:txBody>
      </p:sp>
      <p:sp>
        <p:nvSpPr>
          <p:cNvPr id="8" name="Text 4"/>
          <p:cNvSpPr txBox="1"/>
          <p:nvPr/>
        </p:nvSpPr>
        <p:spPr>
          <a:xfrm>
            <a:off x="4877471" y="3602475"/>
            <a:ext cx="3754200" cy="780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Большинство ошибок связано с неверным применением правила цепочки и невнимательностью к знакам.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2604" b="1" dirty="0">
                <a:solidFill>
                  <a:srgbClr val="FFFFFF"/>
                </a:solidFill>
                <a:latin typeface="Arial" pitchFamily="34" charset="0"/>
                <a:ea typeface="Arial" pitchFamily="34" charset="-122"/>
                <a:cs typeface="Arial" pitchFamily="34" charset="-120"/>
              </a:rPr>
              <a:t>Первообразная и неопределённый интеграл
</a:t>
            </a:r>
            <a:endParaRPr lang="en-US" sz="2604" dirty="0"/>
          </a:p>
        </p:txBody>
      </p:sp>
      <p:sp>
        <p:nvSpPr>
          <p:cNvPr id="9"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10" name="Text 2"/>
          <p:cNvSpPr txBox="1"/>
          <p:nvPr/>
        </p:nvSpPr>
        <p:spPr>
          <a:xfrm>
            <a:off x="682605" y="2123101"/>
            <a:ext cx="2269664" cy="774277"/>
          </a:xfrm>
          <a:prstGeom prst="rect">
            <a:avLst/>
          </a:prstGeom>
          <a:noFill/>
          <a:ln/>
        </p:spPr>
        <p:txBody>
          <a:bodyPr wrap="square" lIns="0" tIns="0" rIns="0" bIns="0" rtlCol="0" anchor="t"/>
          <a:lstStyle/>
          <a:p>
            <a:pPr algn="l" indent="0" marL="0">
              <a:lnSpc>
                <a:spcPct val="100000"/>
              </a:lnSpc>
              <a:buNone/>
            </a:pPr>
            <a:r>
              <a:rPr lang="en-US" sz="1299" b="1" dirty="0">
                <a:solidFill>
                  <a:srgbClr val="0B4240"/>
                </a:solidFill>
                <a:latin typeface="Arial" pitchFamily="34" charset="0"/>
                <a:ea typeface="Arial" pitchFamily="34" charset="-122"/>
                <a:cs typeface="Arial" pitchFamily="34" charset="-120"/>
              </a:rPr>
              <a:t>Определение
</a:t>
            </a:r>
            <a:pPr algn="l" indent="0" marL="0">
              <a:lnSpc>
                <a:spcPct val="100000"/>
              </a:lnSpc>
              <a:buNone/>
            </a:pPr>
            <a:r>
              <a:rPr lang="en-US" sz="599"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799" b="1" dirty="0">
                <a:solidFill>
                  <a:srgbClr val="0B4240"/>
                </a:solidFill>
                <a:latin typeface="Arial" pitchFamily="34" charset="0"/>
                <a:ea typeface="Arial" pitchFamily="34" charset="-122"/>
                <a:cs typeface="Arial" pitchFamily="34" charset="-120"/>
              </a:rPr>
              <a:t>Первообразная функции — это такая функция, производная которой совпадает с исходной. Это определение связывает новую тему с уже знакомым действием дифференцирования.
</a:t>
            </a:r>
            <a:endParaRPr lang="en-US" sz="1299" dirty="0"/>
          </a:p>
        </p:txBody>
      </p:sp>
      <p:sp>
        <p:nvSpPr>
          <p:cNvPr id="11" name="Text 3"/>
          <p:cNvSpPr txBox="1"/>
          <p:nvPr/>
        </p:nvSpPr>
        <p:spPr>
          <a:xfrm>
            <a:off x="3440554" y="2123101"/>
            <a:ext cx="2269664" cy="774277"/>
          </a:xfrm>
          <a:prstGeom prst="rect">
            <a:avLst/>
          </a:prstGeom>
          <a:noFill/>
          <a:ln/>
        </p:spPr>
        <p:txBody>
          <a:bodyPr wrap="square" lIns="0" tIns="0" rIns="0" bIns="0" rtlCol="0" anchor="t"/>
          <a:lstStyle/>
          <a:p>
            <a:pPr algn="l" indent="0" marL="0">
              <a:lnSpc>
                <a:spcPct val="100000"/>
              </a:lnSpc>
              <a:buNone/>
            </a:pPr>
            <a:r>
              <a:rPr lang="en-US" sz="1299" b="1" dirty="0">
                <a:solidFill>
                  <a:srgbClr val="0B4240"/>
                </a:solidFill>
                <a:latin typeface="Arial" pitchFamily="34" charset="0"/>
                <a:ea typeface="Arial" pitchFamily="34" charset="-122"/>
                <a:cs typeface="Arial" pitchFamily="34" charset="-120"/>
              </a:rPr>
              <a:t>Запись решения
</a:t>
            </a:r>
            <a:pPr algn="l" indent="0" marL="0">
              <a:lnSpc>
                <a:spcPct val="100000"/>
              </a:lnSpc>
              <a:buNone/>
            </a:pPr>
            <a:r>
              <a:rPr lang="en-US" sz="599"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799" b="1" dirty="0">
                <a:solidFill>
                  <a:srgbClr val="0B4240"/>
                </a:solidFill>
                <a:latin typeface="Arial" pitchFamily="34" charset="0"/>
                <a:ea typeface="Arial" pitchFamily="34" charset="-122"/>
                <a:cs typeface="Arial" pitchFamily="34" charset="-120"/>
              </a:rPr>
              <a:t>Все первообразные одной функции объединяют в неопределённый интеграл: к найденной функции обязательно добавляют константу C. Она отражает бесконечное число вариантов.
</a:t>
            </a:r>
            <a:endParaRPr lang="en-US" sz="1299" dirty="0"/>
          </a:p>
        </p:txBody>
      </p:sp>
      <p:sp>
        <p:nvSpPr>
          <p:cNvPr id="12" name="Text 4"/>
          <p:cNvSpPr txBox="1"/>
          <p:nvPr/>
        </p:nvSpPr>
        <p:spPr>
          <a:xfrm>
            <a:off x="3439518" y="3875701"/>
            <a:ext cx="2269664" cy="774277"/>
          </a:xfrm>
          <a:prstGeom prst="rect">
            <a:avLst/>
          </a:prstGeom>
          <a:noFill/>
          <a:ln/>
        </p:spPr>
        <p:txBody>
          <a:bodyPr wrap="square" lIns="0" tIns="0" rIns="0" bIns="0" rtlCol="0" anchor="t"/>
          <a:lstStyle/>
          <a:p>
            <a:pPr algn="l" indent="0" marL="0">
              <a:lnSpc>
                <a:spcPct val="100000"/>
              </a:lnSpc>
              <a:buNone/>
            </a:pPr>
            <a:r>
              <a:rPr lang="en-US" sz="1299" b="1" dirty="0">
                <a:solidFill>
                  <a:srgbClr val="0B4240"/>
                </a:solidFill>
                <a:latin typeface="Arial" pitchFamily="34" charset="0"/>
                <a:ea typeface="Arial" pitchFamily="34" charset="-122"/>
                <a:cs typeface="Arial" pitchFamily="34" charset="-120"/>
              </a:rPr>
              <a:t>Зачем нужна константа
</a:t>
            </a:r>
            <a:pPr algn="l" indent="0" marL="0">
              <a:lnSpc>
                <a:spcPct val="100000"/>
              </a:lnSpc>
              <a:buNone/>
            </a:pPr>
            <a:r>
              <a:rPr lang="en-US" sz="599"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799" b="1" dirty="0">
                <a:solidFill>
                  <a:srgbClr val="0B4240"/>
                </a:solidFill>
                <a:latin typeface="Arial" pitchFamily="34" charset="0"/>
                <a:ea typeface="Arial" pitchFamily="34" charset="-122"/>
                <a:cs typeface="Arial" pitchFamily="34" charset="-120"/>
              </a:rPr>
              <a:t>Постоянная исчезает при дифференцировании, поэтому по одной производной нельзя восстановить единственную исходную функцию. Именно поэтому результат всегда записывают с C.
</a:t>
            </a:r>
            <a:endParaRPr lang="en-US" sz="1299" dirty="0"/>
          </a:p>
        </p:txBody>
      </p:sp>
      <p:sp>
        <p:nvSpPr>
          <p:cNvPr id="13" name="Text 5"/>
          <p:cNvSpPr txBox="1"/>
          <p:nvPr/>
        </p:nvSpPr>
        <p:spPr>
          <a:xfrm>
            <a:off x="6198029" y="3875701"/>
            <a:ext cx="2269664" cy="774277"/>
          </a:xfrm>
          <a:prstGeom prst="rect">
            <a:avLst/>
          </a:prstGeom>
          <a:noFill/>
          <a:ln/>
        </p:spPr>
        <p:txBody>
          <a:bodyPr wrap="square" lIns="0" tIns="0" rIns="0" bIns="0" rtlCol="0" anchor="t"/>
          <a:lstStyle/>
          <a:p>
            <a:pPr algn="l" indent="0" marL="0">
              <a:lnSpc>
                <a:spcPct val="100000"/>
              </a:lnSpc>
              <a:buNone/>
            </a:pPr>
            <a:r>
              <a:rPr lang="en-US" sz="1299" b="1" dirty="0">
                <a:solidFill>
                  <a:srgbClr val="0B4240"/>
                </a:solidFill>
                <a:latin typeface="Arial" pitchFamily="34" charset="0"/>
                <a:ea typeface="Arial" pitchFamily="34" charset="-122"/>
                <a:cs typeface="Arial" pitchFamily="34" charset="-120"/>
              </a:rPr>
              <a:t>Школьный смысл
</a:t>
            </a:r>
            <a:pPr algn="l" indent="0" marL="0">
              <a:lnSpc>
                <a:spcPct val="100000"/>
              </a:lnSpc>
              <a:buNone/>
            </a:pPr>
            <a:r>
              <a:rPr lang="en-US" sz="599"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799" b="1" dirty="0">
                <a:solidFill>
                  <a:srgbClr val="0B4240"/>
                </a:solidFill>
                <a:latin typeface="Arial" pitchFamily="34" charset="0"/>
                <a:ea typeface="Arial" pitchFamily="34" charset="-122"/>
                <a:cs typeface="Arial" pitchFamily="34" charset="-120"/>
              </a:rPr>
              <a:t>Понимание первообразной помогает решать обратные задачи: от производной переходить к функции, а затем использовать это в вычислениях площадей и накопленных изменений.
</a:t>
            </a:r>
            <a:endParaRPr lang="en-US" sz="1299"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675" y="1611491"/>
            <a:ext cx="4330800" cy="267756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11</a:t>
            </a:r>
            <a:endParaRPr lang="en-US" sz="1000" dirty="0"/>
          </a:p>
        </p:txBody>
      </p:sp>
      <p:sp>
        <p:nvSpPr>
          <p:cNvPr id="6" name="Text 1"/>
          <p:cNvSpPr txBox="1"/>
          <p:nvPr/>
        </p:nvSpPr>
        <p:spPr>
          <a:xfrm>
            <a:off x="522850" y="397250"/>
            <a:ext cx="7871700" cy="9540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Связь производной и первообразной
</a:t>
            </a:r>
            <a:endParaRPr lang="en-US" sz="3000" dirty="0"/>
          </a:p>
        </p:txBody>
      </p:sp>
      <p:sp>
        <p:nvSpPr>
          <p:cNvPr id="7" name="Text 2"/>
          <p:cNvSpPr txBox="1"/>
          <p:nvPr/>
        </p:nvSpPr>
        <p:spPr>
          <a:xfrm>
            <a:off x="5380600" y="1917175"/>
            <a:ext cx="3242700" cy="780900"/>
          </a:xfrm>
          <a:prstGeom prst="rect">
            <a:avLst/>
          </a:prstGeom>
          <a:noFill/>
          <a:ln/>
        </p:spPr>
        <p:txBody>
          <a:bodyPr wrap="square" lIns="0" tIns="0" rIns="0" bIns="0" rtlCol="0" anchor="b"/>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Обе операции действуют в противоположных направлениях и соединяются через одну и ту же таблицу стандартных функций.
</a:t>
            </a:r>
            <a:endParaRPr lang="en-US" sz="1100" dirty="0"/>
          </a:p>
        </p:txBody>
      </p:sp>
      <p:sp>
        <p:nvSpPr>
          <p:cNvPr id="8" name="Text 3"/>
          <p:cNvSpPr txBox="1"/>
          <p:nvPr/>
        </p:nvSpPr>
        <p:spPr>
          <a:xfrm>
            <a:off x="5380600" y="3247250"/>
            <a:ext cx="3242700" cy="7809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Производная и первообразная образуют взаимно дополняющую пару: одна показывает изменение, другая восстанавливает исходную функцию.
</a:t>
            </a:r>
            <a:endParaRPr lang="en-US" sz="1100" dirty="0"/>
          </a:p>
        </p:txBody>
      </p:sp>
      <p:sp>
        <p:nvSpPr>
          <p:cNvPr id="9" name="Text 4"/>
          <p:cNvSpPr txBox="1"/>
          <p:nvPr/>
        </p:nvSpPr>
        <p:spPr>
          <a:xfrm>
            <a:off x="870025" y="4549362"/>
            <a:ext cx="3990600" cy="3765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Учебная схема по теме «Таблица производных. Первообразная»
</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E0FFC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2375" y="1148404"/>
            <a:ext cx="2505600" cy="2060269"/>
          </a:xfrm>
          <a:prstGeom prst="rect">
            <a:avLst/>
          </a:prstGeom>
        </p:spPr>
      </p:pic>
      <p:pic>
        <p:nvPicPr>
          <p:cNvPr id="3" name="Image 1" descr="preencoded.png">    </p:cNvPr>
          <p:cNvPicPr>
            <a:picLocks noChangeAspect="1"/>
          </p:cNvPicPr>
          <p:nvPr/>
        </p:nvPicPr>
        <p:blipFill>
          <a:blip r:embed="rId2"/>
          <a:stretch>
            <a:fillRect/>
          </a:stretch>
        </p:blipFill>
        <p:spPr>
          <a:xfrm>
            <a:off x="3323100" y="1148404"/>
            <a:ext cx="2505600" cy="2060269"/>
          </a:xfrm>
          <a:prstGeom prst="rect">
            <a:avLst/>
          </a:prstGeom>
        </p:spPr>
      </p:pic>
      <p:pic>
        <p:nvPicPr>
          <p:cNvPr id="4" name="Image 2" descr="preencoded.png">    </p:cNvPr>
          <p:cNvPicPr>
            <a:picLocks noChangeAspect="1"/>
          </p:cNvPicPr>
          <p:nvPr/>
        </p:nvPicPr>
        <p:blipFill>
          <a:blip r:embed="rId3"/>
          <a:stretch>
            <a:fillRect/>
          </a:stretch>
        </p:blipFill>
        <p:spPr>
          <a:xfrm>
            <a:off x="6116025" y="1148404"/>
            <a:ext cx="2505600" cy="2060269"/>
          </a:xfrm>
          <a:prstGeom prst="rect">
            <a:avLst/>
          </a:prstGeom>
        </p:spPr>
      </p:pic>
      <p:sp>
        <p:nvSpPr>
          <p:cNvPr id="5"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12</a:t>
            </a:r>
            <a:endParaRPr lang="en-US" sz="1000" dirty="0"/>
          </a:p>
        </p:txBody>
      </p:sp>
      <p:sp>
        <p:nvSpPr>
          <p:cNvPr id="6" name="Text 1"/>
          <p:cNvSpPr txBox="1"/>
          <p:nvPr/>
        </p:nvSpPr>
        <p:spPr>
          <a:xfrm>
            <a:off x="526400" y="3359425"/>
            <a:ext cx="2505600" cy="1240500"/>
          </a:xfrm>
          <a:prstGeom prst="rect">
            <a:avLst/>
          </a:prstGeom>
          <a:noFill/>
          <a:ln/>
        </p:spPr>
        <p:txBody>
          <a:bodyPr wrap="square" lIns="0" tIns="0" rIns="0" bIns="0" rtlCol="0" anchor="t"/>
          <a:lstStyle/>
          <a:p>
            <a:pPr algn="l" indent="0" marL="0">
              <a:lnSpc>
                <a:spcPct val="115000"/>
              </a:lnSpc>
              <a:buNone/>
            </a:pPr>
            <a:r>
              <a:rPr lang="en-US" sz="1324" b="1" dirty="0">
                <a:solidFill>
                  <a:srgbClr val="0B4240"/>
                </a:solidFill>
                <a:latin typeface="Arial" pitchFamily="34" charset="0"/>
                <a:ea typeface="Arial" pitchFamily="34" charset="-122"/>
                <a:cs typeface="Arial" pitchFamily="34" charset="-120"/>
              </a:rPr>
              <a:t>Когда функция положительна
</a:t>
            </a:r>
            <a:pPr algn="l" indent="0" marL="0">
              <a:lnSpc>
                <a:spcPct val="115000"/>
              </a:lnSpc>
              <a:buNone/>
            </a:pPr>
            <a:r>
              <a:rPr lang="en-US" sz="706" b="1" dirty="0">
                <a:solidFill>
                  <a:srgbClr val="0B4240"/>
                </a:solidFill>
                <a:latin typeface="Arial" pitchFamily="34" charset="0"/>
                <a:ea typeface="Arial" pitchFamily="34" charset="-122"/>
                <a:cs typeface="Arial" pitchFamily="34" charset="-120"/>
              </a:rPr>
              <a:t>
</a:t>
            </a:r>
            <a:pPr algn="l" indent="0" marL="0">
              <a:lnSpc>
                <a:spcPct val="115000"/>
              </a:lnSpc>
              <a:buNone/>
            </a:pPr>
            <a:r>
              <a:rPr lang="en-US" sz="883" dirty="0">
                <a:solidFill>
                  <a:srgbClr val="0B4240"/>
                </a:solidFill>
                <a:latin typeface="Arial" pitchFamily="34" charset="0"/>
                <a:ea typeface="Arial" pitchFamily="34" charset="-122"/>
                <a:cs typeface="Arial" pitchFamily="34" charset="-120"/>
              </a:rPr>
              <a:t>Если значения f(x) выше оси Ox, то первообразная F(x) всё время растёт. На графике это видно как плавный подъём линии: положительный знак функции превращается в положительный наклон первообразной, а скорость роста зависит от величины f(x).
</a:t>
            </a:r>
            <a:endParaRPr lang="en-US" sz="1324" dirty="0"/>
          </a:p>
        </p:txBody>
      </p:sp>
      <p:sp>
        <p:nvSpPr>
          <p:cNvPr id="7" name="Text 2"/>
          <p:cNvSpPr txBox="1"/>
          <p:nvPr/>
        </p:nvSpPr>
        <p:spPr>
          <a:xfrm>
            <a:off x="3323100" y="3359425"/>
            <a:ext cx="2505600" cy="1240500"/>
          </a:xfrm>
          <a:prstGeom prst="rect">
            <a:avLst/>
          </a:prstGeom>
          <a:noFill/>
          <a:ln/>
        </p:spPr>
        <p:txBody>
          <a:bodyPr wrap="square" lIns="0" tIns="0" rIns="0" bIns="0" rtlCol="0" anchor="t"/>
          <a:lstStyle/>
          <a:p>
            <a:pPr algn="l" indent="0" marL="0">
              <a:lnSpc>
                <a:spcPct val="115000"/>
              </a:lnSpc>
              <a:buNone/>
            </a:pPr>
            <a:r>
              <a:rPr lang="en-US" sz="1370" b="1" dirty="0">
                <a:solidFill>
                  <a:srgbClr val="0B4240"/>
                </a:solidFill>
                <a:latin typeface="Arial" pitchFamily="34" charset="0"/>
                <a:ea typeface="Arial" pitchFamily="34" charset="-122"/>
                <a:cs typeface="Arial" pitchFamily="34" charset="-120"/>
              </a:rPr>
              <a:t>Переход через нуль
</a:t>
            </a:r>
            <a:pPr algn="l" indent="0" marL="0">
              <a:lnSpc>
                <a:spcPct val="115000"/>
              </a:lnSpc>
              <a:buNone/>
            </a:pPr>
            <a:r>
              <a:rPr lang="en-US" sz="730" b="1" dirty="0">
                <a:solidFill>
                  <a:srgbClr val="0B4240"/>
                </a:solidFill>
                <a:latin typeface="Arial" pitchFamily="34" charset="0"/>
                <a:ea typeface="Arial" pitchFamily="34" charset="-122"/>
                <a:cs typeface="Arial" pitchFamily="34" charset="-120"/>
              </a:rPr>
              <a:t>
</a:t>
            </a:r>
            <a:pPr algn="l" indent="0" marL="0">
              <a:lnSpc>
                <a:spcPct val="115000"/>
              </a:lnSpc>
              <a:buNone/>
            </a:pPr>
            <a:r>
              <a:rPr lang="en-US" sz="913" dirty="0">
                <a:solidFill>
                  <a:srgbClr val="0B4240"/>
                </a:solidFill>
                <a:latin typeface="Arial" pitchFamily="34" charset="0"/>
                <a:ea typeface="Arial" pitchFamily="34" charset="-122"/>
                <a:cs typeface="Arial" pitchFamily="34" charset="-120"/>
              </a:rPr>
              <a:t>В точках, где f(x)=0, наклон первообразной становится нулевым. На рисунке такой участок выглядит как горизонтальная касательная или короткая пауза в изменении графика, что помогает увидеть связь между значением функции и её геометрическим поведением.
</a:t>
            </a:r>
            <a:endParaRPr lang="en-US" sz="1370" dirty="0"/>
          </a:p>
        </p:txBody>
      </p:sp>
      <p:sp>
        <p:nvSpPr>
          <p:cNvPr id="8" name="Text 3"/>
          <p:cNvSpPr txBox="1"/>
          <p:nvPr/>
        </p:nvSpPr>
        <p:spPr>
          <a:xfrm>
            <a:off x="6119800" y="3359425"/>
            <a:ext cx="2505600" cy="1240500"/>
          </a:xfrm>
          <a:prstGeom prst="rect">
            <a:avLst/>
          </a:prstGeom>
          <a:noFill/>
          <a:ln/>
        </p:spPr>
        <p:txBody>
          <a:bodyPr wrap="square" lIns="0" tIns="0" rIns="0" bIns="0" rtlCol="0" anchor="t"/>
          <a:lstStyle/>
          <a:p>
            <a:pPr algn="l" indent="0" marL="0">
              <a:lnSpc>
                <a:spcPct val="115000"/>
              </a:lnSpc>
              <a:buNone/>
            </a:pPr>
            <a:r>
              <a:rPr lang="en-US" sz="1299" b="1" dirty="0">
                <a:solidFill>
                  <a:srgbClr val="0B4240"/>
                </a:solidFill>
                <a:latin typeface="Arial" pitchFamily="34" charset="0"/>
                <a:ea typeface="Arial" pitchFamily="34" charset="-122"/>
                <a:cs typeface="Arial" pitchFamily="34" charset="-120"/>
              </a:rPr>
              <a:t>От отрицательных значений к убыванию
</a:t>
            </a:r>
            <a:pPr algn="l" indent="0" marL="0">
              <a:lnSpc>
                <a:spcPct val="115000"/>
              </a:lnSpc>
              <a:buNone/>
            </a:pPr>
            <a:r>
              <a:rPr lang="en-US" sz="693" b="1" dirty="0">
                <a:solidFill>
                  <a:srgbClr val="0B4240"/>
                </a:solidFill>
                <a:latin typeface="Arial" pitchFamily="34" charset="0"/>
                <a:ea typeface="Arial" pitchFamily="34" charset="-122"/>
                <a:cs typeface="Arial" pitchFamily="34" charset="-120"/>
              </a:rPr>
              <a:t>
</a:t>
            </a:r>
            <a:pPr algn="l" indent="0" marL="0">
              <a:lnSpc>
                <a:spcPct val="115000"/>
              </a:lnSpc>
              <a:buNone/>
            </a:pPr>
            <a:r>
              <a:rPr lang="en-US" sz="866" dirty="0">
                <a:solidFill>
                  <a:srgbClr val="0B4240"/>
                </a:solidFill>
                <a:latin typeface="Arial" pitchFamily="34" charset="0"/>
                <a:ea typeface="Arial" pitchFamily="34" charset="-122"/>
                <a:cs typeface="Arial" pitchFamily="34" charset="-120"/>
              </a:rPr>
              <a:t>Когда f(x) расположена ниже оси Ox, график первообразной идёт вниз. Чем дольше функция остаётся отрицательной, тем заметнее спад F(x), поэтому по виду первообразной можно восстановить, на каких промежутках исходная функция принимала отрицательные значения.
</a:t>
            </a:r>
            <a:endParaRPr lang="en-US" sz="1299" dirty="0"/>
          </a:p>
        </p:txBody>
      </p:sp>
      <p:sp>
        <p:nvSpPr>
          <p:cNvPr id="9" name="Text 4"/>
          <p:cNvSpPr txBox="1"/>
          <p:nvPr/>
        </p:nvSpPr>
        <p:spPr>
          <a:xfrm>
            <a:off x="526400" y="313975"/>
            <a:ext cx="7931400" cy="694800"/>
          </a:xfrm>
          <a:prstGeom prst="rect">
            <a:avLst/>
          </a:prstGeom>
          <a:noFill/>
          <a:ln/>
        </p:spPr>
        <p:txBody>
          <a:bodyPr wrap="square" lIns="0" tIns="0" rIns="0" bIns="0" rtlCol="0" anchor="t"/>
          <a:lstStyle/>
          <a:p>
            <a:pPr algn="l" indent="0" marL="0">
              <a:lnSpc>
                <a:spcPct val="115000"/>
              </a:lnSpc>
              <a:buNone/>
            </a:pPr>
            <a:r>
              <a:rPr lang="en-US" sz="2927" b="1" dirty="0">
                <a:solidFill>
                  <a:srgbClr val="0B4240"/>
                </a:solidFill>
                <a:latin typeface="Arial" pitchFamily="34" charset="0"/>
                <a:ea typeface="Arial" pitchFamily="34" charset="-122"/>
                <a:cs typeface="Arial" pitchFamily="34" charset="-120"/>
              </a:rPr>
              <a:t>От знака функции к форме первообразной
</a:t>
            </a:r>
            <a:endParaRPr lang="en-US" sz="2927"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1275" y="1545020"/>
            <a:ext cx="4876200" cy="194330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13</a:t>
            </a:r>
            <a:endParaRPr lang="en-US" sz="1000" dirty="0"/>
          </a:p>
        </p:txBody>
      </p:sp>
      <p:sp>
        <p:nvSpPr>
          <p:cNvPr id="5" name="Text 1"/>
          <p:cNvSpPr txBox="1"/>
          <p:nvPr/>
        </p:nvSpPr>
        <p:spPr>
          <a:xfrm>
            <a:off x="522850" y="397250"/>
            <a:ext cx="7871700" cy="8385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Основные формулы первообразных
</a:t>
            </a:r>
            <a:endParaRPr lang="en-US" sz="3000" dirty="0"/>
          </a:p>
        </p:txBody>
      </p:sp>
      <p:sp>
        <p:nvSpPr>
          <p:cNvPr id="6" name="Text 2"/>
          <p:cNvSpPr txBox="1"/>
          <p:nvPr/>
        </p:nvSpPr>
        <p:spPr>
          <a:xfrm>
            <a:off x="5746225" y="1406675"/>
            <a:ext cx="2885400" cy="2220000"/>
          </a:xfrm>
          <a:prstGeom prst="rect">
            <a:avLst/>
          </a:prstGeom>
          <a:noFill/>
          <a:ln/>
        </p:spPr>
        <p:txBody>
          <a:bodyPr wrap="square" lIns="0" tIns="0" rIns="0" bIns="0" rtlCol="0" anchor="ctr"/>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Краткая таблица наиболее употребительных первообразных для школьных задач.
</a:t>
            </a:r>
            <a:endParaRPr lang="en-US" sz="1200" dirty="0"/>
          </a:p>
        </p:txBody>
      </p:sp>
      <p:sp>
        <p:nvSpPr>
          <p:cNvPr id="7" name="Text 3"/>
          <p:cNvSpPr txBox="1"/>
          <p:nvPr/>
        </p:nvSpPr>
        <p:spPr>
          <a:xfrm>
            <a:off x="516975" y="3747588"/>
            <a:ext cx="4876200" cy="701400"/>
          </a:xfrm>
          <a:prstGeom prst="rect">
            <a:avLst/>
          </a:prstGeom>
          <a:noFill/>
          <a:ln/>
        </p:spPr>
        <p:txBody>
          <a:bodyPr wrap="square" lIns="0" tIns="0" rIns="0" bIns="0" rtlCol="0" anchor="ctr"/>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Формулы первообразных идут парами к таблице производных и позволяют быстро проверять результат дифференцированием.
</a:t>
            </a:r>
            <a:endParaRPr lang="en-US" sz="1200" dirty="0"/>
          </a:p>
        </p:txBody>
      </p:sp>
      <p:sp>
        <p:nvSpPr>
          <p:cNvPr id="8" name="Text 4"/>
          <p:cNvSpPr txBox="1"/>
          <p:nvPr/>
        </p:nvSpPr>
        <p:spPr>
          <a:xfrm>
            <a:off x="870025" y="4569900"/>
            <a:ext cx="4527300" cy="411600"/>
          </a:xfrm>
          <a:prstGeom prst="rect">
            <a:avLst/>
          </a:prstGeom>
          <a:noFill/>
          <a:ln/>
        </p:spPr>
        <p:txBody>
          <a:bodyPr wrap="square" lIns="0" tIns="0" rIns="0" bIns="0" rtlCol="0" anchor="ctr"/>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Школьный курс алгебры, 11 класс
</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3873" y="1380200"/>
            <a:ext cx="8096254" cy="3444000"/>
          </a:xfrm>
          <a:prstGeom prst="rect">
            <a:avLst/>
          </a:prstGeom>
        </p:spPr>
      </p:pic>
      <p:sp>
        <p:nvSpPr>
          <p:cNvPr id="3"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14</a:t>
            </a:r>
            <a:endParaRPr lang="en-US" sz="1000" dirty="0"/>
          </a:p>
        </p:txBody>
      </p:sp>
      <p:sp>
        <p:nvSpPr>
          <p:cNvPr id="4" name="Text 1"/>
          <p:cNvSpPr txBox="1"/>
          <p:nvPr/>
        </p:nvSpPr>
        <p:spPr>
          <a:xfrm>
            <a:off x="522850" y="397250"/>
            <a:ext cx="7871700" cy="5019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Как находить первообразную по таблице
</a:t>
            </a:r>
            <a:endParaRPr lang="en-US" sz="3000" dirty="0"/>
          </a:p>
        </p:txBody>
      </p:sp>
      <p:sp>
        <p:nvSpPr>
          <p:cNvPr id="5" name="Text 2"/>
          <p:cNvSpPr txBox="1"/>
          <p:nvPr/>
        </p:nvSpPr>
        <p:spPr>
          <a:xfrm>
            <a:off x="520950" y="969725"/>
            <a:ext cx="7871700" cy="339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Последовательность действий при решении простейших интегралов в школьном курсе.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2604" b="1" dirty="0">
                <a:solidFill>
                  <a:srgbClr val="0B4240"/>
                </a:solidFill>
                <a:latin typeface="Arial" pitchFamily="34" charset="0"/>
                <a:ea typeface="Arial" pitchFamily="34" charset="-122"/>
                <a:cs typeface="Arial" pitchFamily="34" charset="-120"/>
              </a:rPr>
              <a:t>Приём замены переменной в простых интегралах
</a:t>
            </a:r>
            <a:endParaRPr lang="en-US" sz="2604" dirty="0"/>
          </a:p>
        </p:txBody>
      </p:sp>
      <p:sp>
        <p:nvSpPr>
          <p:cNvPr id="9"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0B4240"/>
                </a:solidFill>
                <a:latin typeface="Arial" pitchFamily="34" charset="0"/>
                <a:ea typeface="Arial" pitchFamily="34" charset="-122"/>
                <a:cs typeface="Arial" pitchFamily="34" charset="-120"/>
              </a:rPr>
              <a:t>15</a:t>
            </a:r>
            <a:endParaRPr lang="en-US" sz="1000" dirty="0"/>
          </a:p>
        </p:txBody>
      </p:sp>
      <p:sp>
        <p:nvSpPr>
          <p:cNvPr id="10" name="Text 2"/>
          <p:cNvSpPr txBox="1"/>
          <p:nvPr/>
        </p:nvSpPr>
        <p:spPr>
          <a:xfrm>
            <a:off x="523670" y="1878020"/>
            <a:ext cx="3894011" cy="659576"/>
          </a:xfrm>
          <a:prstGeom prst="rect">
            <a:avLst/>
          </a:prstGeom>
          <a:noFill/>
          <a:ln/>
        </p:spPr>
        <p:txBody>
          <a:bodyPr wrap="square" lIns="0" tIns="0" rIns="0" bIns="0" rtlCol="0" anchor="t"/>
          <a:lstStyle/>
          <a:p>
            <a:pPr algn="l" indent="0" marL="0">
              <a:lnSpc>
                <a:spcPct val="100000"/>
              </a:lnSpc>
              <a:buNone/>
            </a:pPr>
            <a:r>
              <a:rPr lang="en-US" sz="1211" b="1" dirty="0">
                <a:solidFill>
                  <a:srgbClr val="0D4241"/>
                </a:solidFill>
                <a:latin typeface="Arial" pitchFamily="34" charset="0"/>
                <a:ea typeface="Arial" pitchFamily="34" charset="-122"/>
                <a:cs typeface="Arial" pitchFamily="34" charset="-120"/>
              </a:rPr>
              <a:t>Ищем внутреннюю часть
</a:t>
            </a:r>
            <a:pPr algn="l" indent="0" marL="0">
              <a:lnSpc>
                <a:spcPct val="100000"/>
              </a:lnSpc>
              <a:buNone/>
            </a:pPr>
            <a:r>
              <a:rPr lang="en-US" sz="606"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26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779" b="1" dirty="0">
                <a:solidFill>
                  <a:srgbClr val="0D4241"/>
                </a:solidFill>
                <a:latin typeface="Arial" pitchFamily="34" charset="0"/>
                <a:ea typeface="Arial" pitchFamily="34" charset="-122"/>
                <a:cs typeface="Arial" pitchFamily="34" charset="-120"/>
              </a:rPr>
              <a:t>Сначала выделяют выражение, которое повторяется внутри функции, и проверяют, есть ли рядом его производная. Это позволяет заменить громоздкую запись одной буквой и сократить вычисления до знакомой табличной формулы.
</a:t>
            </a:r>
            <a:endParaRPr lang="en-US" sz="1211" dirty="0"/>
          </a:p>
        </p:txBody>
      </p:sp>
      <p:sp>
        <p:nvSpPr>
          <p:cNvPr id="11" name="Text 3"/>
          <p:cNvSpPr txBox="1"/>
          <p:nvPr/>
        </p:nvSpPr>
        <p:spPr>
          <a:xfrm>
            <a:off x="523670" y="3348489"/>
            <a:ext cx="3894011" cy="659576"/>
          </a:xfrm>
          <a:prstGeom prst="rect">
            <a:avLst/>
          </a:prstGeom>
          <a:noFill/>
          <a:ln/>
        </p:spPr>
        <p:txBody>
          <a:bodyPr wrap="square" lIns="0" tIns="0" rIns="0" bIns="0" rtlCol="0" anchor="t"/>
          <a:lstStyle/>
          <a:p>
            <a:pPr algn="l" indent="0" marL="0">
              <a:lnSpc>
                <a:spcPct val="100000"/>
              </a:lnSpc>
              <a:buNone/>
            </a:pPr>
            <a:r>
              <a:rPr lang="en-US" sz="1371" b="1" dirty="0">
                <a:solidFill>
                  <a:srgbClr val="0D4241"/>
                </a:solidFill>
                <a:latin typeface="Arial" pitchFamily="34" charset="0"/>
                <a:ea typeface="Arial" pitchFamily="34" charset="-122"/>
                <a:cs typeface="Arial" pitchFamily="34" charset="-120"/>
              </a:rPr>
              <a:t>Пример с тригонометрией
</a:t>
            </a:r>
            <a:pPr algn="l" indent="0" marL="0">
              <a:lnSpc>
                <a:spcPct val="100000"/>
              </a:lnSpc>
              <a:buNone/>
            </a:pPr>
            <a:r>
              <a:rPr lang="en-US" sz="686"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294"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882" b="1" dirty="0">
                <a:solidFill>
                  <a:srgbClr val="0D4241"/>
                </a:solidFill>
                <a:latin typeface="Arial" pitchFamily="34" charset="0"/>
                <a:ea typeface="Arial" pitchFamily="34" charset="-122"/>
                <a:cs typeface="Arial" pitchFamily="34" charset="-120"/>
              </a:rPr>
              <a:t>Для ∫cos(3x)dx и ∫e^(5x)dx внутренняя функция проста: 3x или 5x. После замены переменной появляется обычная табличная формула, а множитель от внутренней производной корректирует ответ.
</a:t>
            </a:r>
            <a:endParaRPr lang="en-US" sz="1371" dirty="0"/>
          </a:p>
        </p:txBody>
      </p:sp>
      <p:sp>
        <p:nvSpPr>
          <p:cNvPr id="12" name="Text 4"/>
          <p:cNvSpPr txBox="1"/>
          <p:nvPr/>
        </p:nvSpPr>
        <p:spPr>
          <a:xfrm>
            <a:off x="4737227" y="1878020"/>
            <a:ext cx="3894011" cy="659576"/>
          </a:xfrm>
          <a:prstGeom prst="rect">
            <a:avLst/>
          </a:prstGeom>
          <a:noFill/>
          <a:ln/>
        </p:spPr>
        <p:txBody>
          <a:bodyPr wrap="square" lIns="0" tIns="0" rIns="0" bIns="0" rtlCol="0" anchor="t"/>
          <a:lstStyle/>
          <a:p>
            <a:pPr algn="l" indent="0" marL="0">
              <a:lnSpc>
                <a:spcPct val="100000"/>
              </a:lnSpc>
              <a:buNone/>
            </a:pPr>
            <a:r>
              <a:rPr lang="en-US" sz="1400" b="1" dirty="0">
                <a:solidFill>
                  <a:srgbClr val="0D4241"/>
                </a:solidFill>
                <a:latin typeface="Arial" pitchFamily="34" charset="0"/>
                <a:ea typeface="Arial" pitchFamily="34" charset="-122"/>
                <a:cs typeface="Arial" pitchFamily="34" charset="-120"/>
              </a:rPr>
              <a:t>Пример с дробью
</a:t>
            </a:r>
            <a:pPr algn="l" indent="0" marL="0">
              <a:lnSpc>
                <a:spcPct val="100000"/>
              </a:lnSpc>
              <a:buNone/>
            </a:pPr>
            <a:r>
              <a:rPr lang="en-US" sz="70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0D4241"/>
                </a:solidFill>
                <a:latin typeface="Arial" pitchFamily="34" charset="0"/>
                <a:ea typeface="Arial" pitchFamily="34" charset="-122"/>
                <a:cs typeface="Arial" pitchFamily="34" charset="-120"/>
              </a:rPr>
              <a:t>В интеграле вида ∫(2x)/(x^2+1)dx удобно положить u=x^2+1. Тогда числитель 2x dx превращается в du, а вся задача сводится к интегралу ∫du/u, который сразу даёт логарифм.
</a:t>
            </a:r>
            <a:endParaRPr lang="en-US" sz="1400" dirty="0"/>
          </a:p>
        </p:txBody>
      </p:sp>
      <p:sp>
        <p:nvSpPr>
          <p:cNvPr id="13" name="Text 5"/>
          <p:cNvSpPr txBox="1"/>
          <p:nvPr/>
        </p:nvSpPr>
        <p:spPr>
          <a:xfrm>
            <a:off x="4737227" y="3348489"/>
            <a:ext cx="3894011" cy="659576"/>
          </a:xfrm>
          <a:prstGeom prst="rect">
            <a:avLst/>
          </a:prstGeom>
          <a:noFill/>
          <a:ln/>
        </p:spPr>
        <p:txBody>
          <a:bodyPr wrap="square" lIns="0" tIns="0" rIns="0" bIns="0" rtlCol="0" anchor="t"/>
          <a:lstStyle/>
          <a:p>
            <a:pPr algn="l" indent="0" marL="0">
              <a:lnSpc>
                <a:spcPct val="100000"/>
              </a:lnSpc>
              <a:buNone/>
            </a:pPr>
            <a:r>
              <a:rPr lang="en-US" sz="1211" b="1" dirty="0">
                <a:solidFill>
                  <a:srgbClr val="0D4241"/>
                </a:solidFill>
                <a:latin typeface="Arial" pitchFamily="34" charset="0"/>
                <a:ea typeface="Arial" pitchFamily="34" charset="-122"/>
                <a:cs typeface="Arial" pitchFamily="34" charset="-120"/>
              </a:rPr>
              <a:t>Почему приём полезен
</a:t>
            </a:r>
            <a:pPr algn="l" indent="0" marL="0">
              <a:lnSpc>
                <a:spcPct val="100000"/>
              </a:lnSpc>
              <a:buNone/>
            </a:pPr>
            <a:r>
              <a:rPr lang="en-US" sz="606"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26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779" b="1" dirty="0">
                <a:solidFill>
                  <a:srgbClr val="0D4241"/>
                </a:solidFill>
                <a:latin typeface="Arial" pitchFamily="34" charset="0"/>
                <a:ea typeface="Arial" pitchFamily="34" charset="-122"/>
                <a:cs typeface="Arial" pitchFamily="34" charset="-120"/>
              </a:rPr>
              <a:t>Замена переменной помогает распознавать стандартную структуру там, где запись кажется сложной. В школьных задачах этот способ особенно удобен, потому что он сохраняет логику решения и уменьшает число промежуточных преобразований.
</a:t>
            </a:r>
            <a:endParaRPr lang="en-US" sz="121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675" y="1611491"/>
            <a:ext cx="4330800" cy="267756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16</a:t>
            </a:r>
            <a:endParaRPr lang="en-US" sz="1000" dirty="0"/>
          </a:p>
        </p:txBody>
      </p:sp>
      <p:sp>
        <p:nvSpPr>
          <p:cNvPr id="6" name="Text 1"/>
          <p:cNvSpPr txBox="1"/>
          <p:nvPr/>
        </p:nvSpPr>
        <p:spPr>
          <a:xfrm>
            <a:off x="522850" y="397250"/>
            <a:ext cx="7871700" cy="9540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Степенные функции: переход от производной к первообразной
</a:t>
            </a:r>
            <a:endParaRPr lang="en-US" sz="3000" dirty="0"/>
          </a:p>
        </p:txBody>
      </p:sp>
      <p:sp>
        <p:nvSpPr>
          <p:cNvPr id="7" name="Text 2"/>
          <p:cNvSpPr txBox="1"/>
          <p:nvPr/>
        </p:nvSpPr>
        <p:spPr>
          <a:xfrm>
            <a:off x="5380600" y="1917175"/>
            <a:ext cx="3242700" cy="780900"/>
          </a:xfrm>
          <a:prstGeom prst="rect">
            <a:avLst/>
          </a:prstGeom>
          <a:noFill/>
          <a:ln/>
        </p:spPr>
        <p:txBody>
          <a:bodyPr wrap="square" lIns="0" tIns="0" rIns="0" bIns="0" rtlCol="0" anchor="b"/>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Степенная формула остаётся самой удобной для запоминания: показатель меняется на единицу, а коэффициент отражает правило дифференцирования.
</a:t>
            </a:r>
            <a:endParaRPr lang="en-US" sz="1100" dirty="0"/>
          </a:p>
        </p:txBody>
      </p:sp>
      <p:sp>
        <p:nvSpPr>
          <p:cNvPr id="8" name="Text 3"/>
          <p:cNvSpPr txBox="1"/>
          <p:nvPr/>
        </p:nvSpPr>
        <p:spPr>
          <a:xfrm>
            <a:off x="5380600" y="3247250"/>
            <a:ext cx="3242700" cy="7809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Регулярность переходов делает степенные функции главным ориентиром при проверке производных и первообразных.
</a:t>
            </a:r>
            <a:endParaRPr lang="en-US" sz="1100" dirty="0"/>
          </a:p>
        </p:txBody>
      </p:sp>
      <p:sp>
        <p:nvSpPr>
          <p:cNvPr id="9" name="Text 4"/>
          <p:cNvSpPr txBox="1"/>
          <p:nvPr/>
        </p:nvSpPr>
        <p:spPr>
          <a:xfrm>
            <a:off x="870025" y="4549362"/>
            <a:ext cx="3990600" cy="3765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Школьная таблица производных и первообразных
</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857325" y="1615350"/>
            <a:ext cx="221100" cy="2211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70775" y="1627633"/>
            <a:ext cx="221100" cy="19653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857325" y="3339660"/>
            <a:ext cx="221100" cy="176880"/>
          </a:xfrm>
          <a:prstGeom prst="rect">
            <a:avLst/>
          </a:prstGeom>
        </p:spPr>
      </p:pic>
      <p:sp>
        <p:nvSpPr>
          <p:cNvPr id="9"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17</a:t>
            </a:r>
            <a:endParaRPr lang="en-US" sz="1000" dirty="0"/>
          </a:p>
        </p:txBody>
      </p:sp>
      <p:sp>
        <p:nvSpPr>
          <p:cNvPr id="10" name="Text 1"/>
          <p:cNvSpPr txBox="1"/>
          <p:nvPr/>
        </p:nvSpPr>
        <p:spPr>
          <a:xfrm>
            <a:off x="522850" y="397250"/>
            <a:ext cx="7871700" cy="6624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Движение, скорость, ускорение
</a:t>
            </a:r>
            <a:endParaRPr lang="en-US" sz="3000" dirty="0"/>
          </a:p>
        </p:txBody>
      </p:sp>
      <p:sp>
        <p:nvSpPr>
          <p:cNvPr id="11" name="Text 2"/>
          <p:cNvSpPr txBox="1"/>
          <p:nvPr/>
        </p:nvSpPr>
        <p:spPr>
          <a:xfrm>
            <a:off x="1287450" y="1508700"/>
            <a:ext cx="2982900" cy="434400"/>
          </a:xfrm>
          <a:prstGeom prst="rect">
            <a:avLst/>
          </a:prstGeom>
          <a:noFill/>
          <a:ln/>
        </p:spPr>
        <p:txBody>
          <a:bodyPr wrap="square" lIns="0" tIns="0" rIns="0" bIns="0" rtlCol="0" anchor="ctr"/>
          <a:lstStyle/>
          <a:p>
            <a:pPr algn="l" indent="0" marL="0">
              <a:lnSpc>
                <a:spcPct val="100000"/>
              </a:lnSpc>
              <a:buNone/>
            </a:pPr>
            <a:r>
              <a:rPr lang="en-US" sz="1100" b="1" dirty="0">
                <a:solidFill>
                  <a:srgbClr val="0B4240"/>
                </a:solidFill>
                <a:latin typeface="Arial" pitchFamily="34" charset="0"/>
                <a:ea typeface="Arial" pitchFamily="34" charset="-122"/>
                <a:cs typeface="Arial" pitchFamily="34" charset="-120"/>
              </a:rPr>
              <a:t>Путь и скорость
</a:t>
            </a:r>
            <a:endParaRPr lang="en-US" sz="1100" dirty="0"/>
          </a:p>
        </p:txBody>
      </p:sp>
      <p:sp>
        <p:nvSpPr>
          <p:cNvPr id="12" name="Text 3"/>
          <p:cNvSpPr txBox="1"/>
          <p:nvPr/>
        </p:nvSpPr>
        <p:spPr>
          <a:xfrm>
            <a:off x="759525" y="2073325"/>
            <a:ext cx="3510900" cy="5883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Если задан путь s(t), то производная s'(t) показывает мгновенную скорость движения. Это позволяет по графику пути быстро понять, где объект движется быстрее, а где почти останавливается.
</a:t>
            </a:r>
            <a:endParaRPr lang="en-US" sz="900" dirty="0"/>
          </a:p>
        </p:txBody>
      </p:sp>
      <p:sp>
        <p:nvSpPr>
          <p:cNvPr id="13" name="Text 4"/>
          <p:cNvSpPr txBox="1"/>
          <p:nvPr/>
        </p:nvSpPr>
        <p:spPr>
          <a:xfrm>
            <a:off x="5401000" y="1508700"/>
            <a:ext cx="2982900" cy="434400"/>
          </a:xfrm>
          <a:prstGeom prst="rect">
            <a:avLst/>
          </a:prstGeom>
          <a:noFill/>
          <a:ln/>
        </p:spPr>
        <p:txBody>
          <a:bodyPr wrap="square" lIns="0" tIns="0" rIns="0" bIns="0" rtlCol="0" anchor="ctr"/>
          <a:lstStyle/>
          <a:p>
            <a:pPr algn="l" indent="0" marL="0">
              <a:lnSpc>
                <a:spcPct val="100000"/>
              </a:lnSpc>
              <a:buNone/>
            </a:pPr>
            <a:r>
              <a:rPr lang="en-US" sz="1100" b="1" dirty="0">
                <a:solidFill>
                  <a:srgbClr val="0B4240"/>
                </a:solidFill>
                <a:latin typeface="Arial" pitchFamily="34" charset="0"/>
                <a:ea typeface="Arial" pitchFamily="34" charset="-122"/>
                <a:cs typeface="Arial" pitchFamily="34" charset="-120"/>
              </a:rPr>
              <a:t>Скорость и ускорение
</a:t>
            </a:r>
            <a:endParaRPr lang="en-US" sz="1100" dirty="0"/>
          </a:p>
        </p:txBody>
      </p:sp>
      <p:sp>
        <p:nvSpPr>
          <p:cNvPr id="14" name="Text 5"/>
          <p:cNvSpPr txBox="1"/>
          <p:nvPr/>
        </p:nvSpPr>
        <p:spPr>
          <a:xfrm>
            <a:off x="4872750" y="2073325"/>
            <a:ext cx="3510900" cy="5883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Производная скорости даёт ускорение: a(t)=v'(t). В задачах это помогает отличать равномерное движение от неравномерного и объяснять, почему график скорости меняется именно так.
</a:t>
            </a:r>
            <a:endParaRPr lang="en-US" sz="900" dirty="0"/>
          </a:p>
        </p:txBody>
      </p:sp>
      <p:sp>
        <p:nvSpPr>
          <p:cNvPr id="15" name="Text 6"/>
          <p:cNvSpPr txBox="1"/>
          <p:nvPr/>
        </p:nvSpPr>
        <p:spPr>
          <a:xfrm>
            <a:off x="1287450" y="3210900"/>
            <a:ext cx="7086900" cy="434400"/>
          </a:xfrm>
          <a:prstGeom prst="rect">
            <a:avLst/>
          </a:prstGeom>
          <a:noFill/>
          <a:ln/>
        </p:spPr>
        <p:txBody>
          <a:bodyPr wrap="square" lIns="0" tIns="0" rIns="0" bIns="0" rtlCol="0" anchor="ctr"/>
          <a:lstStyle/>
          <a:p>
            <a:pPr algn="l" indent="0" marL="0">
              <a:lnSpc>
                <a:spcPct val="100000"/>
              </a:lnSpc>
              <a:buNone/>
            </a:pPr>
            <a:r>
              <a:rPr lang="en-US" sz="1100" b="1" dirty="0">
                <a:solidFill>
                  <a:srgbClr val="0B4240"/>
                </a:solidFill>
                <a:latin typeface="Arial" pitchFamily="34" charset="0"/>
                <a:ea typeface="Arial" pitchFamily="34" charset="-122"/>
                <a:cs typeface="Arial" pitchFamily="34" charset="-120"/>
              </a:rPr>
              <a:t>Площадь под графиком
</a:t>
            </a:r>
            <a:endParaRPr lang="en-US" sz="1100" dirty="0"/>
          </a:p>
        </p:txBody>
      </p:sp>
      <p:sp>
        <p:nvSpPr>
          <p:cNvPr id="16" name="Text 7"/>
          <p:cNvSpPr txBox="1"/>
          <p:nvPr/>
        </p:nvSpPr>
        <p:spPr>
          <a:xfrm>
            <a:off x="759525" y="3758509"/>
            <a:ext cx="7624200" cy="5883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Первообразная возвращает накопленное изменение: по скорости находят путь, а по интенсивности процесса — общий результат. Теорема Ньютона—Лейбница связывает этот смысл с площадью под графиком.
</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E0FFC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748035" y="1531950"/>
            <a:ext cx="3670831" cy="1884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18</a:t>
            </a:r>
            <a:endParaRPr lang="en-US" sz="1000" dirty="0"/>
          </a:p>
        </p:txBody>
      </p:sp>
      <p:sp>
        <p:nvSpPr>
          <p:cNvPr id="5" name="Text 1"/>
          <p:cNvSpPr txBox="1"/>
          <p:nvPr/>
        </p:nvSpPr>
        <p:spPr>
          <a:xfrm>
            <a:off x="522850" y="397250"/>
            <a:ext cx="7871700" cy="8469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Мини-набор формул для контрольной работы
</a:t>
            </a:r>
            <a:endParaRPr lang="en-US" sz="3000" dirty="0"/>
          </a:p>
        </p:txBody>
      </p:sp>
      <p:sp>
        <p:nvSpPr>
          <p:cNvPr id="6" name="Text 2"/>
          <p:cNvSpPr txBox="1"/>
          <p:nvPr/>
        </p:nvSpPr>
        <p:spPr>
          <a:xfrm>
            <a:off x="870025" y="4569900"/>
            <a:ext cx="7761600" cy="411600"/>
          </a:xfrm>
          <a:prstGeom prst="rect">
            <a:avLst/>
          </a:prstGeom>
          <a:noFill/>
          <a:ln/>
        </p:spPr>
        <p:txBody>
          <a:bodyPr wrap="square" lIns="0" tIns="0" rIns="0" bIns="0" rtlCol="0" anchor="ctr"/>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Школьный курс алгебры, 11 класс
</a:t>
            </a:r>
            <a:endParaRPr lang="en-US" sz="1000" dirty="0"/>
          </a:p>
        </p:txBody>
      </p:sp>
      <p:sp>
        <p:nvSpPr>
          <p:cNvPr id="7" name="Text 3"/>
          <p:cNvSpPr txBox="1"/>
          <p:nvPr/>
        </p:nvSpPr>
        <p:spPr>
          <a:xfrm>
            <a:off x="511400" y="3602475"/>
            <a:ext cx="3754200" cy="780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Сводка самых нужных формул и типичных условий их применения.
</a:t>
            </a:r>
            <a:endParaRPr lang="en-US" sz="1200" dirty="0"/>
          </a:p>
        </p:txBody>
      </p:sp>
      <p:sp>
        <p:nvSpPr>
          <p:cNvPr id="8" name="Text 4"/>
          <p:cNvSpPr txBox="1"/>
          <p:nvPr/>
        </p:nvSpPr>
        <p:spPr>
          <a:xfrm>
            <a:off x="4877471" y="3602475"/>
            <a:ext cx="3754200" cy="780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Эти четыре правила закрывают большую часть заданий на производную и подсказывают, где чаще всего возникают ошибки.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7275" y="1093717"/>
            <a:ext cx="2662200" cy="179646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245900" y="1093717"/>
            <a:ext cx="2662200" cy="1796465"/>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963600" y="1093717"/>
            <a:ext cx="2662200" cy="1796465"/>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687313" y="3103484"/>
            <a:ext cx="2322600" cy="390000"/>
          </a:xfrm>
          <a:prstGeom prst="rect">
            <a:avLst/>
          </a:prstGeom>
          <a:noFill/>
          <a:ln/>
        </p:spPr>
        <p:txBody>
          <a:bodyPr wrap="square" lIns="0" tIns="0" rIns="0" bIns="0" rtlCol="0" anchor="ctr"/>
          <a:lstStyle/>
          <a:p>
            <a:pPr algn="l" indent="0" marL="0">
              <a:lnSpc>
                <a:spcPct val="100000"/>
              </a:lnSpc>
              <a:buNone/>
            </a:pPr>
            <a:r>
              <a:rPr lang="en-US" sz="1000" b="1" dirty="0">
                <a:solidFill>
                  <a:srgbClr val="0B4240"/>
                </a:solidFill>
                <a:latin typeface="Arial" pitchFamily="34" charset="0"/>
                <a:ea typeface="Arial" pitchFamily="34" charset="-122"/>
                <a:cs typeface="Arial" pitchFamily="34" charset="-120"/>
              </a:rPr>
              <a:t>От области определения к знаку производной
</a:t>
            </a:r>
            <a:endParaRPr lang="en-US" sz="1000" dirty="0"/>
          </a:p>
        </p:txBody>
      </p:sp>
      <p:sp>
        <p:nvSpPr>
          <p:cNvPr id="10" name="Text 1"/>
          <p:cNvSpPr txBox="1"/>
          <p:nvPr/>
        </p:nvSpPr>
        <p:spPr>
          <a:xfrm>
            <a:off x="687313" y="3566944"/>
            <a:ext cx="2322600" cy="9447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Исследование начинают не с графика, а с самой функции: сначала находят область определения, затем вычисляют производную. После этого смотрят, где f'(x) положительна, где отрицательна и где равна нулю, чтобы понять поведение графика на каждом промежутке.
</a:t>
            </a:r>
            <a:endParaRPr lang="en-US" sz="900" dirty="0"/>
          </a:p>
        </p:txBody>
      </p:sp>
      <p:sp>
        <p:nvSpPr>
          <p:cNvPr id="11" name="Text 2"/>
          <p:cNvSpPr txBox="1"/>
          <p:nvPr/>
        </p:nvSpPr>
        <p:spPr>
          <a:xfrm>
            <a:off x="3410352" y="3103484"/>
            <a:ext cx="2322600" cy="390000"/>
          </a:xfrm>
          <a:prstGeom prst="rect">
            <a:avLst/>
          </a:prstGeom>
          <a:noFill/>
          <a:ln/>
        </p:spPr>
        <p:txBody>
          <a:bodyPr wrap="square" lIns="0" tIns="0" rIns="0" bIns="0" rtlCol="0" anchor="ctr"/>
          <a:lstStyle/>
          <a:p>
            <a:pPr algn="l" indent="0" marL="0">
              <a:lnSpc>
                <a:spcPct val="100000"/>
              </a:lnSpc>
              <a:buNone/>
            </a:pPr>
            <a:r>
              <a:rPr lang="en-US" sz="1000" b="1" dirty="0">
                <a:solidFill>
                  <a:srgbClr val="0B4240"/>
                </a:solidFill>
                <a:latin typeface="Arial" pitchFamily="34" charset="0"/>
                <a:ea typeface="Arial" pitchFamily="34" charset="-122"/>
                <a:cs typeface="Arial" pitchFamily="34" charset="-120"/>
              </a:rPr>
              <a:t>Критические точки и экстремумы
</a:t>
            </a:r>
            <a:endParaRPr lang="en-US" sz="1000" dirty="0"/>
          </a:p>
        </p:txBody>
      </p:sp>
      <p:sp>
        <p:nvSpPr>
          <p:cNvPr id="12" name="Text 3"/>
          <p:cNvSpPr txBox="1"/>
          <p:nvPr/>
        </p:nvSpPr>
        <p:spPr>
          <a:xfrm>
            <a:off x="3410352" y="3566944"/>
            <a:ext cx="2322600" cy="9447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Точки, в которых производная обращается в нуль или не существует, становятся кандидатами на экстремум. Их анализ показывает, где функция переходит от возрастания к убыванию или наоборот, а значит, помогает точно определить вершины и впадины графика.
</a:t>
            </a:r>
            <a:endParaRPr lang="en-US" sz="900" dirty="0"/>
          </a:p>
        </p:txBody>
      </p:sp>
      <p:sp>
        <p:nvSpPr>
          <p:cNvPr id="13" name="Text 4"/>
          <p:cNvSpPr txBox="1"/>
          <p:nvPr/>
        </p:nvSpPr>
        <p:spPr>
          <a:xfrm>
            <a:off x="6133391" y="3103484"/>
            <a:ext cx="2322600" cy="390000"/>
          </a:xfrm>
          <a:prstGeom prst="rect">
            <a:avLst/>
          </a:prstGeom>
          <a:noFill/>
          <a:ln/>
        </p:spPr>
        <p:txBody>
          <a:bodyPr wrap="square" lIns="0" tIns="0" rIns="0" bIns="0" rtlCol="0" anchor="ctr"/>
          <a:lstStyle/>
          <a:p>
            <a:pPr algn="l" indent="0" marL="0">
              <a:lnSpc>
                <a:spcPct val="100000"/>
              </a:lnSpc>
              <a:buNone/>
            </a:pPr>
            <a:r>
              <a:rPr lang="en-US" sz="1000" b="1" dirty="0">
                <a:solidFill>
                  <a:srgbClr val="0B4240"/>
                </a:solidFill>
                <a:latin typeface="Arial" pitchFamily="34" charset="0"/>
                <a:ea typeface="Arial" pitchFamily="34" charset="-122"/>
                <a:cs typeface="Arial" pitchFamily="34" charset="-120"/>
              </a:rPr>
              <a:t>График как итог исследования
</a:t>
            </a:r>
            <a:endParaRPr lang="en-US" sz="1000" dirty="0"/>
          </a:p>
        </p:txBody>
      </p:sp>
      <p:sp>
        <p:nvSpPr>
          <p:cNvPr id="14" name="Text 5"/>
          <p:cNvSpPr txBox="1"/>
          <p:nvPr/>
        </p:nvSpPr>
        <p:spPr>
          <a:xfrm>
            <a:off x="6133391" y="3566944"/>
            <a:ext cx="2322600" cy="9447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После определения знака производной строят таблицу промежутков и по ней набрасывают график. Такой подход позволяет не угадывать форму кривой, а выводить её из свойств функции, что особенно важно в задачах школьного анализа.
</a:t>
            </a:r>
            <a:endParaRPr lang="en-US" sz="900" dirty="0"/>
          </a:p>
        </p:txBody>
      </p:sp>
      <p:sp>
        <p:nvSpPr>
          <p:cNvPr id="15" name="Text 6"/>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19</a:t>
            </a:r>
            <a:endParaRPr lang="en-US" sz="1000" dirty="0"/>
          </a:p>
        </p:txBody>
      </p:sp>
      <p:sp>
        <p:nvSpPr>
          <p:cNvPr id="16" name="Text 7"/>
          <p:cNvSpPr txBox="1"/>
          <p:nvPr/>
        </p:nvSpPr>
        <p:spPr>
          <a:xfrm>
            <a:off x="522850" y="397250"/>
            <a:ext cx="7871700" cy="662400"/>
          </a:xfrm>
          <a:prstGeom prst="rect">
            <a:avLst/>
          </a:prstGeom>
          <a:noFill/>
          <a:ln/>
        </p:spPr>
        <p:txBody>
          <a:bodyPr wrap="square" lIns="0" tIns="0" rIns="0" bIns="0" rtlCol="0" anchor="t"/>
          <a:lstStyle/>
          <a:p>
            <a:pPr algn="l" indent="0" marL="0">
              <a:lnSpc>
                <a:spcPct val="100000"/>
              </a:lnSpc>
              <a:buNone/>
            </a:pPr>
            <a:r>
              <a:rPr lang="en-US" sz="2607" b="1" dirty="0">
                <a:solidFill>
                  <a:srgbClr val="FFFFFF"/>
                </a:solidFill>
                <a:latin typeface="Arial" pitchFamily="34" charset="0"/>
                <a:ea typeface="Arial" pitchFamily="34" charset="-122"/>
                <a:cs typeface="Arial" pitchFamily="34" charset="-120"/>
              </a:rPr>
              <a:t>Производная как инструмент исследования функции
</a:t>
            </a:r>
            <a:endParaRPr lang="en-US" sz="2607"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16150" y="1905538"/>
            <a:ext cx="8111700" cy="1131900"/>
          </a:xfrm>
          <a:prstGeom prst="rect">
            <a:avLst/>
          </a:prstGeom>
          <a:noFill/>
          <a:ln/>
        </p:spPr>
        <p:txBody>
          <a:bodyPr wrap="square" lIns="0" tIns="0" rIns="0" bIns="0" rtlCol="0" anchor="b"/>
          <a:lstStyle/>
          <a:p>
            <a:pPr algn="l" indent="0" marL="0">
              <a:lnSpc>
                <a:spcPct val="100000"/>
              </a:lnSpc>
              <a:buNone/>
            </a:pPr>
            <a:r>
              <a:rPr lang="en-US" sz="2800" b="1" dirty="0">
                <a:solidFill>
                  <a:srgbClr val="0B4240"/>
                </a:solidFill>
                <a:latin typeface="Arial" pitchFamily="34" charset="0"/>
                <a:ea typeface="Arial" pitchFamily="34" charset="-122"/>
                <a:cs typeface="Arial" pitchFamily="34" charset="-120"/>
              </a:rPr>
              <a:t>Одна тема — две взаимодополняющие операции
</a:t>
            </a:r>
            <a:endParaRPr lang="en-US" sz="2800" dirty="0"/>
          </a:p>
        </p:txBody>
      </p:sp>
      <p:sp>
        <p:nvSpPr>
          <p:cNvPr id="4" name="Text 1"/>
          <p:cNvSpPr txBox="1"/>
          <p:nvPr/>
        </p:nvSpPr>
        <p:spPr>
          <a:xfrm>
            <a:off x="516150" y="3189063"/>
            <a:ext cx="8111700" cy="1131900"/>
          </a:xfrm>
          <a:prstGeom prst="rect">
            <a:avLst/>
          </a:prstGeom>
          <a:noFill/>
          <a:ln/>
        </p:spPr>
        <p:txBody>
          <a:bodyPr wrap="square" lIns="0" tIns="0" rIns="0" bIns="0" rtlCol="0" anchor="t"/>
          <a:lstStyle/>
          <a:p>
            <a:pPr algn="l" indent="0" marL="0">
              <a:lnSpc>
                <a:spcPct val="100000"/>
              </a:lnSpc>
              <a:buNone/>
            </a:pPr>
            <a:r>
              <a:rPr lang="en-US" sz="1400" dirty="0">
                <a:solidFill>
                  <a:srgbClr val="0B4240"/>
                </a:solidFill>
                <a:latin typeface="Arial" pitchFamily="34" charset="0"/>
                <a:ea typeface="Arial" pitchFamily="34" charset="-122"/>
                <a:cs typeface="Arial" pitchFamily="34" charset="-120"/>
              </a:rPr>
              <a:t>Таблица производных и таблица первообразных работают как единая система: одна позволяет исследовать функцию, другая — восстанавливать её. Вместе они дают точный инструмент для решений в 11 классе.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2026-05-30T06:04:29Z</dcterms:created>
  <dcterms:modified xsi:type="dcterms:W3CDTF">2026-05-30T06:04:29Z</dcterms:modified>
</cp:coreProperties>
</file>