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image" Target="../media/image-1-4.jpe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jpeg"/><Relationship Id="rId5" Type="http://schemas.openxmlformats.org/officeDocument/2006/relationships/image" Target="../media/image-3-5.png"/><Relationship Id="rId6" Type="http://schemas.openxmlformats.org/officeDocument/2006/relationships/image" Target="../media/image-3-6.jpe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slideLayout" Target="../slideLayouts/slideLayout1.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jpe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png"/><Relationship Id="rId11" Type="http://schemas.openxmlformats.org/officeDocument/2006/relationships/image" Target="../media/image-10-11.png"/><Relationship Id="rId12" Type="http://schemas.openxmlformats.org/officeDocument/2006/relationships/image" Target="../media/image-10-12.png"/><Relationship Id="rId13" Type="http://schemas.openxmlformats.org/officeDocument/2006/relationships/image" Target="../media/image-10-13.png"/><Relationship Id="rId14" Type="http://schemas.openxmlformats.org/officeDocument/2006/relationships/slideLayout" Target="../slideLayouts/slideLayout1.xml"/><Relationship Id="rId1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jpe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slideLayout" Target="../slideLayouts/slideLayout1.xml"/><Relationship Id="rId1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2572" y="-68580"/>
            <a:ext cx="4570855" cy="5212200"/>
          </a:xfrm>
          <a:prstGeom prst="rect">
            <a:avLst/>
          </a:prstGeom>
        </p:spPr>
      </p:pic>
      <p:sp>
        <p:nvSpPr>
          <p:cNvPr id="6" name="Text 0"/>
          <p:cNvSpPr txBox="1"/>
          <p:nvPr/>
        </p:nvSpPr>
        <p:spPr>
          <a:xfrm>
            <a:off x="196562" y="1784294"/>
            <a:ext cx="4179000" cy="14469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Russia: a country for an English lesson
</a:t>
            </a:r>
            <a:endParaRPr lang="en-US" sz="2700" dirty="0"/>
          </a:p>
        </p:txBody>
      </p:sp>
      <p:sp>
        <p:nvSpPr>
          <p:cNvPr id="7" name="Text 1"/>
          <p:cNvSpPr txBox="1"/>
          <p:nvPr/>
        </p:nvSpPr>
        <p:spPr>
          <a:xfrm>
            <a:off x="264362" y="3609923"/>
            <a:ext cx="4043400" cy="6630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Russia helps us practise simple English about nature, cities, symbols and culture.
</a:t>
            </a:r>
            <a:endParaRPr lang="en-US" sz="1400" dirty="0"/>
          </a:p>
        </p:txBody>
      </p:sp>
      <p:sp>
        <p:nvSpPr>
          <p:cNvPr id="8" name="Text 2"/>
          <p:cNvSpPr txBox="1"/>
          <p:nvPr/>
        </p:nvSpPr>
        <p:spPr>
          <a:xfrm>
            <a:off x="521494" y="303610"/>
            <a:ext cx="3384900" cy="311100"/>
          </a:xfrm>
          <a:prstGeom prst="rect">
            <a:avLst/>
          </a:prstGeom>
          <a:noFill/>
          <a:ln/>
        </p:spPr>
        <p:txBody>
          <a:bodyPr wrap="square" lIns="0" tIns="0" rIns="0" bIns="0" rtlCol="0" anchor="t"/>
          <a:lstStyle/>
          <a:p>
            <a:pPr algn="l" indent="0" marL="0">
              <a:lnSpc>
                <a:spcPct val="100000"/>
              </a:lnSpc>
              <a:buNone/>
            </a:pPr>
            <a:r>
              <a:rPr lang="en-US" sz="1500" dirty="0">
                <a:solidFill>
                  <a:srgbClr val="F1E5D5"/>
                </a:solidFill>
                <a:latin typeface="Arial" pitchFamily="34" charset="0"/>
                <a:ea typeface="Arial" pitchFamily="34" charset="-122"/>
                <a:cs typeface="Arial" pitchFamily="34" charset="-120"/>
              </a:rPr>
              <a:t>
</a:t>
            </a:r>
            <a:endParaRPr lang="en-US" sz="1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67104" y="1231166"/>
            <a:ext cx="3318900" cy="323139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2</a:t>
            </a:r>
            <a:endParaRPr lang="en-US" sz="1000" dirty="0"/>
          </a:p>
        </p:txBody>
      </p:sp>
      <p:sp>
        <p:nvSpPr>
          <p:cNvPr id="7" name="Text 1"/>
          <p:cNvSpPr txBox="1"/>
          <p:nvPr/>
        </p:nvSpPr>
        <p:spPr>
          <a:xfrm>
            <a:off x="4930140" y="2212896"/>
            <a:ext cx="3474600" cy="1469400"/>
          </a:xfrm>
          <a:prstGeom prst="rect">
            <a:avLst/>
          </a:prstGeom>
          <a:noFill/>
          <a:ln/>
        </p:spPr>
        <p:txBody>
          <a:bodyPr wrap="square" lIns="0" tIns="0" rIns="0" bIns="0" rtlCol="0" anchor="ctr"/>
          <a:lstStyle/>
          <a:p>
            <a:pPr algn="ctr" indent="0" marL="0">
              <a:lnSpc>
                <a:spcPct val="100000"/>
              </a:lnSpc>
              <a:buNone/>
            </a:pPr>
            <a:r>
              <a:rPr lang="en-US" sz="1500" dirty="0">
                <a:solidFill>
                  <a:srgbClr val="F1E5D5"/>
                </a:solidFill>
                <a:latin typeface="Arial" pitchFamily="34" charset="0"/>
                <a:ea typeface="Arial" pitchFamily="34" charset="-122"/>
                <a:cs typeface="Arial" pitchFamily="34" charset="-120"/>
              </a:rPr>
              <a:t>Russia is a perfect topic for class: it repeats vocabulary about countries, cities, nature and traditions while giving easy facts to say in English, such as the capital, population and size of the country.
</a:t>
            </a:r>
            <a:endParaRPr lang="en-US" sz="1500" dirty="0"/>
          </a:p>
        </p:txBody>
      </p:sp>
      <p:sp>
        <p:nvSpPr>
          <p:cNvPr id="8" name="Text 2"/>
          <p:cNvSpPr txBox="1"/>
          <p:nvPr/>
        </p:nvSpPr>
        <p:spPr>
          <a:xfrm>
            <a:off x="521500" y="519129"/>
            <a:ext cx="8101200" cy="6168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Russia in Simple English Facts
</a:t>
            </a:r>
            <a:endParaRPr lang="en-US" sz="2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1236" y="1226859"/>
            <a:ext cx="2559300" cy="192447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050944" y="1225646"/>
            <a:ext cx="2566691" cy="19269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92342" y="1225646"/>
            <a:ext cx="2559164" cy="1926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703424" y="3613501"/>
            <a:ext cx="2199300" cy="848400"/>
          </a:xfrm>
          <a:prstGeom prst="rect">
            <a:avLst/>
          </a:prstGeom>
          <a:noFill/>
          <a:ln/>
        </p:spPr>
        <p:txBody>
          <a:bodyPr wrap="square" lIns="0" tIns="0" rIns="0" bIns="0" rtlCol="0" anchor="ctr"/>
          <a:lstStyle/>
          <a:p>
            <a:pPr algn="ctr" indent="0" marL="0">
              <a:lnSpc>
                <a:spcPct val="100000"/>
              </a:lnSpc>
              <a:buNone/>
            </a:pPr>
            <a:r>
              <a:rPr lang="en-US" sz="1023" dirty="0">
                <a:solidFill>
                  <a:srgbClr val="000000"/>
                </a:solidFill>
                <a:latin typeface="Arial" pitchFamily="34" charset="0"/>
                <a:ea typeface="Arial" pitchFamily="34" charset="-122"/>
                <a:cs typeface="Arial" pitchFamily="34" charset="-120"/>
              </a:rPr>
              <a:t>The Russian flag is easy to recognise: white, blue and red stripes. It often appears at school events, sports competitions and public celebrations. In the picture, the colours should be clear and neatly labelled in English.
</a:t>
            </a:r>
            <a:endParaRPr lang="en-US" sz="1023" dirty="0"/>
          </a:p>
        </p:txBody>
      </p:sp>
      <p:sp>
        <p:nvSpPr>
          <p:cNvPr id="11" name="Text 1"/>
          <p:cNvSpPr txBox="1"/>
          <p:nvPr/>
        </p:nvSpPr>
        <p:spPr>
          <a:xfrm>
            <a:off x="703424"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A flag of three colours
</a:t>
            </a:r>
            <a:endParaRPr lang="en-US" sz="1200" dirty="0"/>
          </a:p>
        </p:txBody>
      </p:sp>
      <p:sp>
        <p:nvSpPr>
          <p:cNvPr id="12" name="Text 2"/>
          <p:cNvSpPr txBox="1"/>
          <p:nvPr/>
        </p:nvSpPr>
        <p:spPr>
          <a:xfrm>
            <a:off x="6230671" y="3613501"/>
            <a:ext cx="2199300" cy="848400"/>
          </a:xfrm>
          <a:prstGeom prst="rect">
            <a:avLst/>
          </a:prstGeom>
          <a:noFill/>
          <a:ln/>
        </p:spPr>
        <p:txBody>
          <a:bodyPr wrap="square" lIns="0" tIns="0" rIns="0" bIns="0" rtlCol="0" anchor="ctr"/>
          <a:lstStyle/>
          <a:p>
            <a:pPr algn="ctr" indent="0" marL="0">
              <a:lnSpc>
                <a:spcPct val="100000"/>
              </a:lnSpc>
              <a:buNone/>
            </a:pPr>
            <a:r>
              <a:rPr lang="en-US" sz="954" dirty="0">
                <a:solidFill>
                  <a:srgbClr val="000000"/>
                </a:solidFill>
                <a:latin typeface="Arial" pitchFamily="34" charset="0"/>
                <a:ea typeface="Arial" pitchFamily="34" charset="-122"/>
                <a:cs typeface="Arial" pitchFamily="34" charset="-120"/>
              </a:rPr>
              <a:t>The anthem is heard during official holidays, ceremonies and major sports events. It creates a serious and respectful mood and reminds people of national unity. Together with the flag and coat of arms, it completes the set of state symbols.
</a:t>
            </a:r>
            <a:endParaRPr lang="en-US" sz="954" dirty="0"/>
          </a:p>
        </p:txBody>
      </p:sp>
      <p:sp>
        <p:nvSpPr>
          <p:cNvPr id="13" name="Text 3"/>
          <p:cNvSpPr txBox="1"/>
          <p:nvPr/>
        </p:nvSpPr>
        <p:spPr>
          <a:xfrm>
            <a:off x="6230671"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The anthem in public life
</a:t>
            </a:r>
            <a:endParaRPr lang="en-US" sz="1200" dirty="0"/>
          </a:p>
        </p:txBody>
      </p:sp>
      <p:sp>
        <p:nvSpPr>
          <p:cNvPr id="14" name="Text 4"/>
          <p:cNvSpPr txBox="1"/>
          <p:nvPr/>
        </p:nvSpPr>
        <p:spPr>
          <a:xfrm>
            <a:off x="3467047" y="3613501"/>
            <a:ext cx="2199300" cy="848400"/>
          </a:xfrm>
          <a:prstGeom prst="rect">
            <a:avLst/>
          </a:prstGeom>
          <a:noFill/>
          <a:ln/>
        </p:spPr>
        <p:txBody>
          <a:bodyPr wrap="square" lIns="0" tIns="0" rIns="0" bIns="0" rtlCol="0" anchor="ctr"/>
          <a:lstStyle/>
          <a:p>
            <a:pPr algn="ctr" indent="0" marL="0">
              <a:lnSpc>
                <a:spcPct val="100000"/>
              </a:lnSpc>
              <a:buNone/>
            </a:pPr>
            <a:r>
              <a:rPr lang="en-US" sz="954" dirty="0">
                <a:solidFill>
                  <a:srgbClr val="000000"/>
                </a:solidFill>
                <a:latin typeface="Arial" pitchFamily="34" charset="0"/>
                <a:ea typeface="Arial" pitchFamily="34" charset="-122"/>
                <a:cs typeface="Arial" pitchFamily="34" charset="-120"/>
              </a:rPr>
              <a:t>Russia’s coat of arms shows a double-headed eagle, a strong historical symbol. It is used on official documents and important state buildings. A close image helps students connect the symbol with the idea of state power and tradition.
</a:t>
            </a:r>
            <a:endParaRPr lang="en-US" sz="954" dirty="0"/>
          </a:p>
        </p:txBody>
      </p:sp>
      <p:sp>
        <p:nvSpPr>
          <p:cNvPr id="15" name="Text 5"/>
          <p:cNvSpPr txBox="1"/>
          <p:nvPr/>
        </p:nvSpPr>
        <p:spPr>
          <a:xfrm>
            <a:off x="3467047" y="3217479"/>
            <a:ext cx="219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000000"/>
                </a:solidFill>
                <a:latin typeface="Arial" pitchFamily="34" charset="0"/>
                <a:ea typeface="Arial" pitchFamily="34" charset="-122"/>
                <a:cs typeface="Arial" pitchFamily="34" charset="-120"/>
              </a:rPr>
              <a:t>The double-headed eagle
</a:t>
            </a:r>
            <a:endParaRPr lang="en-US" sz="1200" dirty="0"/>
          </a:p>
        </p:txBody>
      </p:sp>
      <p:sp>
        <p:nvSpPr>
          <p:cNvPr id="16" name="Text 6"/>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3</a:t>
            </a:r>
            <a:endParaRPr lang="en-US" sz="1000" dirty="0"/>
          </a:p>
        </p:txBody>
      </p:sp>
      <p:sp>
        <p:nvSpPr>
          <p:cNvPr id="17" name="Text 7"/>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State symbols of Russia
</a:t>
            </a:r>
            <a:endParaRPr lang="en-US" sz="2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206" y="1647777"/>
            <a:ext cx="4356525" cy="2087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The chart shows how strongly Moscow stands out among Russia’s biggest cities.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Moscow is much larger than the other cities, while the remaining centres are closer in size.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1400" dirty="0">
                <a:solidFill>
                  <a:srgbClr val="F1E5D5"/>
                </a:solidFill>
                <a:latin typeface="Arial" pitchFamily="34" charset="0"/>
                <a:ea typeface="Arial" pitchFamily="34" charset="-122"/>
                <a:cs typeface="Arial" pitchFamily="34" charset="-120"/>
              </a:rPr>
              <a:t>Based on widely cited city population estimates, 2024
</a:t>
            </a:r>
            <a:endParaRPr lang="en-US" sz="1400"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4</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Largest cities in Russia
</a:t>
            </a:r>
            <a:endParaRPr lang="en-US" sz="2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6068" y="2992814"/>
            <a:ext cx="283500" cy="324000"/>
          </a:xfrm>
          <a:prstGeom prst="rect">
            <a:avLst/>
          </a:prstGeom>
        </p:spPr>
      </p:pic>
      <p:pic>
        <p:nvPicPr>
          <p:cNvPr id="4" name="Image 2" descr="preencoded.png">    </p:cNvPr>
          <p:cNvPicPr>
            <a:picLocks noChangeAspect="1"/>
          </p:cNvPicPr>
          <p:nvPr/>
        </p:nvPicPr>
        <p:blipFill>
          <a:blip r:embed="rId3"/>
          <a:stretch>
            <a:fillRect/>
          </a:stretch>
        </p:blipFill>
        <p:spPr>
          <a:xfrm>
            <a:off x="6248499" y="2992814"/>
            <a:ext cx="324000" cy="324000"/>
          </a:xfrm>
          <a:prstGeom prst="rect">
            <a:avLst/>
          </a:prstGeom>
        </p:spPr>
      </p:pic>
      <p:pic>
        <p:nvPicPr>
          <p:cNvPr id="5" name="Image 3" descr="preencoded.png">    </p:cNvPr>
          <p:cNvPicPr>
            <a:picLocks noChangeAspect="1"/>
          </p:cNvPicPr>
          <p:nvPr/>
        </p:nvPicPr>
        <p:blipFill>
          <a:blip r:embed="rId4"/>
          <a:stretch>
            <a:fillRect/>
          </a:stretch>
        </p:blipFill>
        <p:spPr>
          <a:xfrm>
            <a:off x="3383348" y="2992814"/>
            <a:ext cx="324000" cy="324000"/>
          </a:xfrm>
          <a:prstGeom prst="rect">
            <a:avLst/>
          </a:prstGeom>
        </p:spPr>
      </p:pic>
      <p:pic>
        <p:nvPicPr>
          <p:cNvPr id="6" name="Image 4" descr="preencoded.png">    </p:cNvPr>
          <p:cNvPicPr>
            <a:picLocks noChangeAspect="1"/>
          </p:cNvPicPr>
          <p:nvPr/>
        </p:nvPicPr>
        <p:blipFill>
          <a:blip r:embed="rId5"/>
          <a:stretch>
            <a:fillRect/>
          </a:stretch>
        </p:blipFill>
        <p:spPr>
          <a:xfrm>
            <a:off x="4815939" y="1575494"/>
            <a:ext cx="324000" cy="324000"/>
          </a:xfrm>
          <a:prstGeom prst="rect">
            <a:avLst/>
          </a:prstGeom>
        </p:spPr>
      </p:pic>
      <p:pic>
        <p:nvPicPr>
          <p:cNvPr id="7" name="Image 5" descr="preencoded.png">    </p:cNvPr>
          <p:cNvPicPr>
            <a:picLocks noChangeAspect="1"/>
          </p:cNvPicPr>
          <p:nvPr/>
        </p:nvPicPr>
        <p:blipFill>
          <a:blip r:embed="rId6"/>
          <a:stretch>
            <a:fillRect/>
          </a:stretch>
        </p:blipFill>
        <p:spPr>
          <a:xfrm>
            <a:off x="1971038" y="1575494"/>
            <a:ext cx="283500" cy="324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Russia’s natural zones
</a:t>
            </a:r>
            <a:endParaRPr lang="en-US" sz="2700" dirty="0"/>
          </a:p>
        </p:txBody>
      </p:sp>
      <p:sp>
        <p:nvSpPr>
          <p:cNvPr id="11" name="Text 1"/>
          <p:cNvSpPr txBox="1"/>
          <p:nvPr/>
        </p:nvSpPr>
        <p:spPr>
          <a:xfrm>
            <a:off x="525818" y="3347345"/>
            <a:ext cx="2373600" cy="820800"/>
          </a:xfrm>
          <a:prstGeom prst="rect">
            <a:avLst/>
          </a:prstGeom>
          <a:noFill/>
          <a:ln/>
        </p:spPr>
        <p:txBody>
          <a:bodyPr wrap="square" lIns="0" tIns="0" rIns="0" bIns="0" rtlCol="0" anchor="ctr"/>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These areas are cold, windy and almost without plants. They are found in the far north, where winter conditions last for a very long time.
</a:t>
            </a:r>
            <a:endParaRPr lang="en-US" sz="1100" dirty="0"/>
          </a:p>
        </p:txBody>
      </p:sp>
      <p:sp>
        <p:nvSpPr>
          <p:cNvPr id="12" name="Text 2"/>
          <p:cNvSpPr txBox="1"/>
          <p:nvPr/>
        </p:nvSpPr>
        <p:spPr>
          <a:xfrm>
            <a:off x="960649" y="299706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Arctic deserts
</a:t>
            </a:r>
            <a:endParaRPr lang="en-US" sz="1200" dirty="0"/>
          </a:p>
        </p:txBody>
      </p:sp>
      <p:sp>
        <p:nvSpPr>
          <p:cNvPr id="13" name="Text 3"/>
          <p:cNvSpPr txBox="1"/>
          <p:nvPr/>
        </p:nvSpPr>
        <p:spPr>
          <a:xfrm>
            <a:off x="6248499" y="3347345"/>
            <a:ext cx="2373600" cy="820800"/>
          </a:xfrm>
          <a:prstGeom prst="rect">
            <a:avLst/>
          </a:prstGeom>
          <a:noFill/>
          <a:ln/>
        </p:spPr>
        <p:txBody>
          <a:bodyPr wrap="square" lIns="0" tIns="0" rIns="0" bIns="0" rtlCol="0" anchor="ctr"/>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Semi-deserts and forest-steppe zones show how varied Russia’s nature is. In one country, students can see a whole range of landscapes and climates.
</a:t>
            </a:r>
            <a:endParaRPr lang="en-US" sz="1100" dirty="0"/>
          </a:p>
        </p:txBody>
      </p:sp>
      <p:sp>
        <p:nvSpPr>
          <p:cNvPr id="14" name="Text 4"/>
          <p:cNvSpPr txBox="1"/>
          <p:nvPr/>
        </p:nvSpPr>
        <p:spPr>
          <a:xfrm>
            <a:off x="6683330" y="299706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Dry southern lands
</a:t>
            </a:r>
            <a:endParaRPr lang="en-US" sz="1200" dirty="0"/>
          </a:p>
        </p:txBody>
      </p:sp>
      <p:sp>
        <p:nvSpPr>
          <p:cNvPr id="15" name="Text 5"/>
          <p:cNvSpPr txBox="1"/>
          <p:nvPr/>
        </p:nvSpPr>
        <p:spPr>
          <a:xfrm>
            <a:off x="3383348" y="3347345"/>
            <a:ext cx="2373600" cy="820800"/>
          </a:xfrm>
          <a:prstGeom prst="rect">
            <a:avLst/>
          </a:prstGeom>
          <a:noFill/>
          <a:ln/>
        </p:spPr>
        <p:txBody>
          <a:bodyPr wrap="square" lIns="0" tIns="0" rIns="0" bIns="0" rtlCol="0" anchor="ctr"/>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Mixed forests have both coniferous and deciduous trees. They are common in more moderate climates and look very different from the open northern zones.
</a:t>
            </a:r>
            <a:endParaRPr lang="en-US" sz="1100" dirty="0"/>
          </a:p>
        </p:txBody>
      </p:sp>
      <p:sp>
        <p:nvSpPr>
          <p:cNvPr id="16" name="Text 6"/>
          <p:cNvSpPr txBox="1"/>
          <p:nvPr/>
        </p:nvSpPr>
        <p:spPr>
          <a:xfrm>
            <a:off x="3818179" y="299706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Mixed forests
</a:t>
            </a:r>
            <a:endParaRPr lang="en-US" sz="1200" dirty="0"/>
          </a:p>
        </p:txBody>
      </p:sp>
      <p:sp>
        <p:nvSpPr>
          <p:cNvPr id="17" name="Text 7"/>
          <p:cNvSpPr txBox="1"/>
          <p:nvPr/>
        </p:nvSpPr>
        <p:spPr>
          <a:xfrm>
            <a:off x="5250770" y="157974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Steppe areas
</a:t>
            </a:r>
            <a:endParaRPr lang="en-US" sz="1200" dirty="0"/>
          </a:p>
        </p:txBody>
      </p:sp>
      <p:sp>
        <p:nvSpPr>
          <p:cNvPr id="18" name="Text 8"/>
          <p:cNvSpPr txBox="1"/>
          <p:nvPr/>
        </p:nvSpPr>
        <p:spPr>
          <a:xfrm>
            <a:off x="4815939" y="1930025"/>
            <a:ext cx="2373600" cy="820800"/>
          </a:xfrm>
          <a:prstGeom prst="rect">
            <a:avLst/>
          </a:prstGeom>
          <a:noFill/>
          <a:ln/>
        </p:spPr>
        <p:txBody>
          <a:bodyPr wrap="square" lIns="0" tIns="0" rIns="0" bIns="0" rtlCol="0" anchor="ctr"/>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Steppes are wide grasslands with warm summers and less forest cover. They are common in the south and are often used for farming.
</a:t>
            </a:r>
            <a:endParaRPr lang="en-US" sz="1100" dirty="0"/>
          </a:p>
        </p:txBody>
      </p:sp>
      <p:sp>
        <p:nvSpPr>
          <p:cNvPr id="19" name="Text 9"/>
          <p:cNvSpPr txBox="1"/>
          <p:nvPr/>
        </p:nvSpPr>
        <p:spPr>
          <a:xfrm>
            <a:off x="1950788" y="1930025"/>
            <a:ext cx="2373600" cy="820800"/>
          </a:xfrm>
          <a:prstGeom prst="rect">
            <a:avLst/>
          </a:prstGeom>
          <a:noFill/>
          <a:ln/>
        </p:spPr>
        <p:txBody>
          <a:bodyPr wrap="square" lIns="0" tIns="0" rIns="0" bIns="0" rtlCol="0" anchor="ctr"/>
          <a:lstStyle/>
          <a:p>
            <a:pPr algn="ctr" indent="0" marL="0">
              <a:lnSpc>
                <a:spcPct val="100000"/>
              </a:lnSpc>
              <a:buNone/>
            </a:pPr>
            <a:r>
              <a:rPr lang="en-US" sz="1100" dirty="0">
                <a:solidFill>
                  <a:srgbClr val="000000"/>
                </a:solidFill>
                <a:latin typeface="Arial" pitchFamily="34" charset="0"/>
                <a:ea typeface="Arial" pitchFamily="34" charset="-122"/>
                <a:cs typeface="Arial" pitchFamily="34" charset="-120"/>
              </a:rPr>
              <a:t>Tundra has low plants and moss, while taiga is covered with coniferous forests. Together they make up a huge part of northern Russia and Siberia.
</a:t>
            </a:r>
            <a:endParaRPr lang="en-US" sz="1100" dirty="0"/>
          </a:p>
        </p:txBody>
      </p:sp>
      <p:sp>
        <p:nvSpPr>
          <p:cNvPr id="20" name="Text 10"/>
          <p:cNvSpPr txBox="1"/>
          <p:nvPr/>
        </p:nvSpPr>
        <p:spPr>
          <a:xfrm>
            <a:off x="2385620" y="157974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Tundra and taiga
</a:t>
            </a:r>
            <a:endParaRPr lang="en-US" sz="1200" dirty="0"/>
          </a:p>
        </p:txBody>
      </p:sp>
      <p:sp>
        <p:nvSpPr>
          <p:cNvPr id="21" name="Text 1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169" y="1970866"/>
            <a:ext cx="4356600" cy="144152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The table compares several regions to show how different Russian climates can be.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Russia includes both severe Arctic conditions and much milder coastal weather in different regions.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1400" dirty="0">
                <a:solidFill>
                  <a:srgbClr val="F1E5D5"/>
                </a:solidFill>
                <a:latin typeface="Arial" pitchFamily="34" charset="0"/>
                <a:ea typeface="Arial" pitchFamily="34" charset="-122"/>
                <a:cs typeface="Arial" pitchFamily="34" charset="-120"/>
              </a:rPr>
              <a:t>School geography references
</a:t>
            </a:r>
            <a:endParaRPr lang="en-US" sz="1400"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6</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Climate in different parts of Russia
</a:t>
            </a:r>
            <a:endParaRPr lang="en-US" sz="2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5480" y="1323566"/>
            <a:ext cx="8472910" cy="3075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1494" y="826805"/>
            <a:ext cx="8101200" cy="2841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Historical sequence with key stages and dates used in school history
</a:t>
            </a:r>
            <a:endParaRPr lang="en-US" sz="1400" dirty="0"/>
          </a:p>
        </p:txBody>
      </p:sp>
      <p:sp>
        <p:nvSpPr>
          <p:cNvPr id="8"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7</a:t>
            </a:r>
            <a:endParaRPr lang="en-US" sz="1000" dirty="0"/>
          </a:p>
        </p:txBody>
      </p:sp>
      <p:sp>
        <p:nvSpPr>
          <p:cNvPr id="9" name="Text 2"/>
          <p:cNvSpPr txBox="1"/>
          <p:nvPr/>
        </p:nvSpPr>
        <p:spPr>
          <a:xfrm>
            <a:off x="521494" y="303611"/>
            <a:ext cx="8101200" cy="441900"/>
          </a:xfrm>
          <a:prstGeom prst="rect">
            <a:avLst/>
          </a:prstGeom>
          <a:noFill/>
          <a:ln/>
        </p:spPr>
        <p:txBody>
          <a:bodyPr wrap="square" lIns="0" tIns="0" rIns="0" bIns="0" rtlCol="0" anchor="t"/>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How Russia became a modern state
</a:t>
            </a:r>
            <a:endParaRPr lang="en-US" sz="2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153208" y="1179577"/>
            <a:ext cx="2634304" cy="31773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8</a:t>
            </a:r>
            <a:endParaRPr lang="en-US" sz="1000" dirty="0"/>
          </a:p>
        </p:txBody>
      </p:sp>
      <p:sp>
        <p:nvSpPr>
          <p:cNvPr id="9" name="Text 1"/>
          <p:cNvSpPr txBox="1"/>
          <p:nvPr/>
        </p:nvSpPr>
        <p:spPr>
          <a:xfrm>
            <a:off x="521494" y="454870"/>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People and languages in Russia
</a:t>
            </a:r>
            <a:endParaRPr lang="en-US" sz="2700" dirty="0"/>
          </a:p>
        </p:txBody>
      </p:sp>
      <p:sp>
        <p:nvSpPr>
          <p:cNvPr id="10" name="Text 2"/>
          <p:cNvSpPr txBox="1"/>
          <p:nvPr/>
        </p:nvSpPr>
        <p:spPr>
          <a:xfrm>
            <a:off x="332175" y="18779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Russia is home to more than 190 peoples, including Russians, Tatars, Bashkirs, Chechens, Chuvash and Yakuts. This makes the country culturally rich and very diverse.
</a:t>
            </a:r>
            <a:endParaRPr lang="en-US" sz="1000" dirty="0"/>
          </a:p>
        </p:txBody>
      </p:sp>
      <p:sp>
        <p:nvSpPr>
          <p:cNvPr id="11" name="Text 3"/>
          <p:cNvSpPr txBox="1"/>
          <p:nvPr/>
        </p:nvSpPr>
        <p:spPr>
          <a:xfrm>
            <a:off x="332175" y="14996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Many peoples
</a:t>
            </a:r>
            <a:endParaRPr lang="en-US" sz="1400" dirty="0"/>
          </a:p>
        </p:txBody>
      </p:sp>
      <p:sp>
        <p:nvSpPr>
          <p:cNvPr id="12" name="Text 4"/>
          <p:cNvSpPr txBox="1"/>
          <p:nvPr/>
        </p:nvSpPr>
        <p:spPr>
          <a:xfrm>
            <a:off x="332175" y="33590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Russian is the main language that connects people across the country. It is used in schools, media and everyday communication, helping different regions stay connected.
</a:t>
            </a:r>
            <a:endParaRPr lang="en-US" sz="1000" dirty="0"/>
          </a:p>
        </p:txBody>
      </p:sp>
      <p:sp>
        <p:nvSpPr>
          <p:cNvPr id="13" name="Text 5"/>
          <p:cNvSpPr txBox="1"/>
          <p:nvPr/>
        </p:nvSpPr>
        <p:spPr>
          <a:xfrm>
            <a:off x="332175" y="29807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One common language
</a:t>
            </a:r>
            <a:endParaRPr lang="en-US" sz="1400" dirty="0"/>
          </a:p>
        </p:txBody>
      </p:sp>
      <p:sp>
        <p:nvSpPr>
          <p:cNvPr id="14" name="Text 6"/>
          <p:cNvSpPr txBox="1"/>
          <p:nvPr/>
        </p:nvSpPr>
        <p:spPr>
          <a:xfrm>
            <a:off x="3426713" y="18779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Each group has its own costumes, songs, food and holidays. These traditions help children understand that one country can have many local customs and ways of life.
</a:t>
            </a:r>
            <a:endParaRPr lang="en-US" sz="1000" dirty="0"/>
          </a:p>
        </p:txBody>
      </p:sp>
      <p:sp>
        <p:nvSpPr>
          <p:cNvPr id="15" name="Text 7"/>
          <p:cNvSpPr txBox="1"/>
          <p:nvPr/>
        </p:nvSpPr>
        <p:spPr>
          <a:xfrm>
            <a:off x="3426713" y="14996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Different traditions
</a:t>
            </a:r>
            <a:endParaRPr lang="en-US" sz="1400" dirty="0"/>
          </a:p>
        </p:txBody>
      </p:sp>
      <p:sp>
        <p:nvSpPr>
          <p:cNvPr id="16" name="Text 8"/>
          <p:cNvSpPr txBox="1"/>
          <p:nvPr/>
        </p:nvSpPr>
        <p:spPr>
          <a:xfrm>
            <a:off x="3426713" y="3359075"/>
            <a:ext cx="2520000" cy="8178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Regional languages also matter because they keep local heritage alive. In English class, this topic works well with words like nation, culture, tradition and language.
</a:t>
            </a:r>
            <a:endParaRPr lang="en-US" sz="1000" dirty="0"/>
          </a:p>
        </p:txBody>
      </p:sp>
      <p:sp>
        <p:nvSpPr>
          <p:cNvPr id="17" name="Text 9"/>
          <p:cNvSpPr txBox="1"/>
          <p:nvPr/>
        </p:nvSpPr>
        <p:spPr>
          <a:xfrm>
            <a:off x="3426713" y="2980775"/>
            <a:ext cx="2520000" cy="303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Language and culture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40930" y="1475188"/>
            <a:ext cx="3645300" cy="254886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9</a:t>
            </a:r>
            <a:endParaRPr lang="en-US" sz="1000" dirty="0"/>
          </a:p>
        </p:txBody>
      </p:sp>
      <p:sp>
        <p:nvSpPr>
          <p:cNvPr id="10" name="Text 1"/>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Moscow as the capital of Russia
</a:t>
            </a:r>
            <a:endParaRPr lang="en-US" sz="2700" dirty="0"/>
          </a:p>
        </p:txBody>
      </p:sp>
      <p:sp>
        <p:nvSpPr>
          <p:cNvPr id="11" name="Text 2"/>
          <p:cNvSpPr txBox="1"/>
          <p:nvPr/>
        </p:nvSpPr>
        <p:spPr>
          <a:xfrm>
            <a:off x="4850435" y="1646937"/>
            <a:ext cx="3470400" cy="4221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Moscow was first mentioned in 1147 and later became the capital of Russia. Its long history can be seen in old streets, famous squares and important state buildings.
</a:t>
            </a:r>
            <a:endParaRPr lang="en-US" sz="900" dirty="0"/>
          </a:p>
        </p:txBody>
      </p:sp>
      <p:sp>
        <p:nvSpPr>
          <p:cNvPr id="12" name="Text 3"/>
          <p:cNvSpPr txBox="1"/>
          <p:nvPr/>
        </p:nvSpPr>
        <p:spPr>
          <a:xfrm>
            <a:off x="4850435" y="1449512"/>
            <a:ext cx="3470400" cy="1653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A city with history
</a:t>
            </a:r>
            <a:endParaRPr lang="en-US" sz="1200" dirty="0"/>
          </a:p>
        </p:txBody>
      </p:sp>
      <p:sp>
        <p:nvSpPr>
          <p:cNvPr id="13" name="Text 4"/>
          <p:cNvSpPr txBox="1"/>
          <p:nvPr/>
        </p:nvSpPr>
        <p:spPr>
          <a:xfrm>
            <a:off x="4850435" y="3627987"/>
            <a:ext cx="3470400" cy="4221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The city image often combines the Kremlin, Saint Basil’s Cathedral and the towers of Moscow City. This contrast shows how old and modern Moscow exist side by side.
</a:t>
            </a:r>
            <a:endParaRPr lang="en-US" sz="900" dirty="0"/>
          </a:p>
        </p:txBody>
      </p:sp>
      <p:sp>
        <p:nvSpPr>
          <p:cNvPr id="14" name="Text 5"/>
          <p:cNvSpPr txBox="1"/>
          <p:nvPr/>
        </p:nvSpPr>
        <p:spPr>
          <a:xfrm>
            <a:off x="4850435" y="3430562"/>
            <a:ext cx="3470400" cy="1653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Famous city views
</a:t>
            </a:r>
            <a:endParaRPr lang="en-US" sz="1200" dirty="0"/>
          </a:p>
        </p:txBody>
      </p:sp>
      <p:sp>
        <p:nvSpPr>
          <p:cNvPr id="15" name="Text 6"/>
          <p:cNvSpPr txBox="1"/>
          <p:nvPr/>
        </p:nvSpPr>
        <p:spPr>
          <a:xfrm>
            <a:off x="4850435" y="2637462"/>
            <a:ext cx="3470400" cy="4221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The Kremlin and the State Duma are located here, so Moscow is the main political centre of the country. It is also a place where many national decisions are made.
</a:t>
            </a:r>
            <a:endParaRPr lang="en-US" sz="900" dirty="0"/>
          </a:p>
        </p:txBody>
      </p:sp>
      <p:sp>
        <p:nvSpPr>
          <p:cNvPr id="16" name="Text 7"/>
          <p:cNvSpPr txBox="1"/>
          <p:nvPr/>
        </p:nvSpPr>
        <p:spPr>
          <a:xfrm>
            <a:off x="4850435" y="2440037"/>
            <a:ext cx="3470400" cy="1653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Political centre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8658" y="3137594"/>
            <a:ext cx="324000" cy="3240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398289" y="3137594"/>
            <a:ext cx="283500" cy="3240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383348" y="3155594"/>
            <a:ext cx="324000" cy="2880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876899" y="1557483"/>
            <a:ext cx="324000" cy="2880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1902458" y="1539483"/>
            <a:ext cx="283500" cy="324000"/>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Saint Petersburg and Russian culture
</a:t>
            </a:r>
            <a:endParaRPr lang="en-US" sz="2700" dirty="0"/>
          </a:p>
        </p:txBody>
      </p:sp>
      <p:sp>
        <p:nvSpPr>
          <p:cNvPr id="16" name="Text 1"/>
          <p:cNvSpPr txBox="1"/>
          <p:nvPr/>
        </p:nvSpPr>
        <p:spPr>
          <a:xfrm>
            <a:off x="388658" y="3492124"/>
            <a:ext cx="2373600" cy="627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Saint Petersburg was founded in 1703 by Peter the Great. It is often called the northern capital because of its role in history, culture and architecture.
</a:t>
            </a:r>
            <a:endParaRPr lang="en-US" sz="900" dirty="0"/>
          </a:p>
        </p:txBody>
      </p:sp>
      <p:sp>
        <p:nvSpPr>
          <p:cNvPr id="17" name="Text 2"/>
          <p:cNvSpPr txBox="1"/>
          <p:nvPr/>
        </p:nvSpPr>
        <p:spPr>
          <a:xfrm>
            <a:off x="823489" y="314184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F1E5D5"/>
                </a:solidFill>
                <a:latin typeface="Arial" pitchFamily="34" charset="0"/>
                <a:ea typeface="Arial" pitchFamily="34" charset="-122"/>
                <a:cs typeface="Arial" pitchFamily="34" charset="-120"/>
              </a:rPr>
              <a:t>The northern capital
</a:t>
            </a:r>
            <a:endParaRPr lang="en-US" sz="1200" dirty="0"/>
          </a:p>
        </p:txBody>
      </p:sp>
      <p:sp>
        <p:nvSpPr>
          <p:cNvPr id="18" name="Text 3"/>
          <p:cNvSpPr txBox="1"/>
          <p:nvPr/>
        </p:nvSpPr>
        <p:spPr>
          <a:xfrm>
            <a:off x="6378039" y="3492124"/>
            <a:ext cx="2373600" cy="627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Palaces, canals and elegant streets make the city look very different from many other Russian cities. This is why Saint Petersburg is often connected with European-style architecture.
</a:t>
            </a:r>
            <a:endParaRPr lang="en-US" sz="900" dirty="0"/>
          </a:p>
        </p:txBody>
      </p:sp>
      <p:sp>
        <p:nvSpPr>
          <p:cNvPr id="19" name="Text 4"/>
          <p:cNvSpPr txBox="1"/>
          <p:nvPr/>
        </p:nvSpPr>
        <p:spPr>
          <a:xfrm>
            <a:off x="6812870" y="314184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F1E5D5"/>
                </a:solidFill>
                <a:latin typeface="Arial" pitchFamily="34" charset="0"/>
                <a:ea typeface="Arial" pitchFamily="34" charset="-122"/>
                <a:cs typeface="Arial" pitchFamily="34" charset="-120"/>
              </a:rPr>
              <a:t>Palaces and canals
</a:t>
            </a:r>
            <a:endParaRPr lang="en-US" sz="1200" dirty="0"/>
          </a:p>
        </p:txBody>
      </p:sp>
      <p:sp>
        <p:nvSpPr>
          <p:cNvPr id="20" name="Text 5"/>
          <p:cNvSpPr txBox="1"/>
          <p:nvPr/>
        </p:nvSpPr>
        <p:spPr>
          <a:xfrm>
            <a:off x="3383348" y="3492124"/>
            <a:ext cx="2373600" cy="627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The city’s drawbridges are one of its best-known sights. They are especially impressive at night and help show how the city’s waterways shape its character.
</a:t>
            </a:r>
            <a:endParaRPr lang="en-US" sz="900" dirty="0"/>
          </a:p>
        </p:txBody>
      </p:sp>
      <p:sp>
        <p:nvSpPr>
          <p:cNvPr id="21" name="Text 6"/>
          <p:cNvSpPr txBox="1"/>
          <p:nvPr/>
        </p:nvSpPr>
        <p:spPr>
          <a:xfrm>
            <a:off x="3818179" y="314184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F1E5D5"/>
                </a:solidFill>
                <a:latin typeface="Arial" pitchFamily="34" charset="0"/>
                <a:ea typeface="Arial" pitchFamily="34" charset="-122"/>
                <a:cs typeface="Arial" pitchFamily="34" charset="-120"/>
              </a:rPr>
              <a:t>Drawbridges
</a:t>
            </a:r>
            <a:endParaRPr lang="en-US" sz="1200" dirty="0"/>
          </a:p>
        </p:txBody>
      </p:sp>
      <p:sp>
        <p:nvSpPr>
          <p:cNvPr id="22" name="Text 7"/>
          <p:cNvSpPr txBox="1"/>
          <p:nvPr/>
        </p:nvSpPr>
        <p:spPr>
          <a:xfrm>
            <a:off x="4876899" y="1894014"/>
            <a:ext cx="2373600" cy="627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Nevsky Prospekt is the city’s main avenue and a lively place for walking, shopping and sightseeing. It gives students a clear example of urban life in Saint Petersburg.
</a:t>
            </a:r>
            <a:endParaRPr lang="en-US" sz="900" dirty="0"/>
          </a:p>
        </p:txBody>
      </p:sp>
      <p:sp>
        <p:nvSpPr>
          <p:cNvPr id="23" name="Text 8"/>
          <p:cNvSpPr txBox="1"/>
          <p:nvPr/>
        </p:nvSpPr>
        <p:spPr>
          <a:xfrm>
            <a:off x="5311730" y="154373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F1E5D5"/>
                </a:solidFill>
                <a:latin typeface="Arial" pitchFamily="34" charset="0"/>
                <a:ea typeface="Arial" pitchFamily="34" charset="-122"/>
                <a:cs typeface="Arial" pitchFamily="34" charset="-120"/>
              </a:rPr>
              <a:t>Nevsky Prospekt
</a:t>
            </a:r>
            <a:endParaRPr lang="en-US" sz="1200" dirty="0"/>
          </a:p>
        </p:txBody>
      </p:sp>
      <p:sp>
        <p:nvSpPr>
          <p:cNvPr id="24" name="Text 9"/>
          <p:cNvSpPr txBox="1"/>
          <p:nvPr/>
        </p:nvSpPr>
        <p:spPr>
          <a:xfrm>
            <a:off x="1882208" y="1894014"/>
            <a:ext cx="2373600" cy="627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The Hermitage and the Russian Museum make the city famous far beyond Russia. They store valuable artworks and help students understand the idea of cultural heritage.
</a:t>
            </a:r>
            <a:endParaRPr lang="en-US" sz="900" dirty="0"/>
          </a:p>
        </p:txBody>
      </p:sp>
      <p:sp>
        <p:nvSpPr>
          <p:cNvPr id="25" name="Text 10"/>
          <p:cNvSpPr txBox="1"/>
          <p:nvPr/>
        </p:nvSpPr>
        <p:spPr>
          <a:xfrm>
            <a:off x="2317040" y="1543736"/>
            <a:ext cx="1938900" cy="315600"/>
          </a:xfrm>
          <a:prstGeom prst="rect">
            <a:avLst/>
          </a:prstGeom>
          <a:noFill/>
          <a:ln/>
        </p:spPr>
        <p:txBody>
          <a:bodyPr wrap="square" lIns="0" tIns="0" rIns="0" bIns="0" rtlCol="0" anchor="ctr"/>
          <a:lstStyle/>
          <a:p>
            <a:pPr algn="l" indent="0" marL="0">
              <a:lnSpc>
                <a:spcPct val="100000"/>
              </a:lnSpc>
              <a:buNone/>
            </a:pPr>
            <a:r>
              <a:rPr lang="en-US" sz="1200" dirty="0">
                <a:solidFill>
                  <a:srgbClr val="F1E5D5"/>
                </a:solidFill>
                <a:latin typeface="Arial" pitchFamily="34" charset="0"/>
                <a:ea typeface="Arial" pitchFamily="34" charset="-122"/>
                <a:cs typeface="Arial" pitchFamily="34" charset="-120"/>
              </a:rPr>
              <a:t>Great museums
</a:t>
            </a:r>
            <a:endParaRPr lang="en-US" sz="1200" dirty="0"/>
          </a:p>
        </p:txBody>
      </p:sp>
      <p:sp>
        <p:nvSpPr>
          <p:cNvPr id="26" name="Text 1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206" y="1647777"/>
            <a:ext cx="4356525" cy="2087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Россия богата не только сырьём, но и огромными лесными и водными ресурсами, которые поддерживают промышленность, энергетику и транспорт.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На диаграмме особенно заметны газ, леса и нефть; именно они чаще всего связывают природное богатство страны с экономикой.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835" dirty="0">
                <a:solidFill>
                  <a:srgbClr val="F1E5D5"/>
                </a:solidFill>
                <a:latin typeface="Arial" pitchFamily="34" charset="0"/>
                <a:ea typeface="Arial" pitchFamily="34" charset="-122"/>
                <a:cs typeface="Arial" pitchFamily="34" charset="-120"/>
              </a:rPr>
              <a:t>Схематическая учебная визуализация по материалам школьной географии; точные доли не приводятся.
</a:t>
            </a:r>
            <a:endParaRPr lang="en-US" sz="835"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11</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Russia’s natural resources
</a:t>
            </a:r>
            <a:endParaRPr lang="en-US" sz="2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169" y="1917883"/>
            <a:ext cx="4356600" cy="178748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03169" y="4157513"/>
            <a:ext cx="4284000" cy="212400"/>
          </a:xfrm>
          <a:prstGeom prst="rect">
            <a:avLst/>
          </a:prstGeom>
          <a:noFill/>
          <a:ln/>
        </p:spPr>
        <p:txBody>
          <a:bodyPr wrap="square" lIns="0" tIns="0" rIns="0" bIns="0" rtlCol="0" anchor="ctr"/>
          <a:lstStyle/>
          <a:p>
            <a:pPr algn="l" indent="0" marL="0">
              <a:lnSpc>
                <a:spcPct val="100000"/>
              </a:lnSpc>
              <a:buNone/>
            </a:pPr>
            <a:r>
              <a:rPr lang="en-US" sz="1187" dirty="0">
                <a:solidFill>
                  <a:srgbClr val="F1E5D5"/>
                </a:solidFill>
                <a:latin typeface="Arial" pitchFamily="34" charset="0"/>
                <a:ea typeface="Arial" pitchFamily="34" charset="-122"/>
                <a:cs typeface="Arial" pitchFamily="34" charset="-120"/>
              </a:rPr>
              <a:t>Школьные географические материалы по экономике России.
</a:t>
            </a:r>
            <a:endParaRPr lang="en-US" sz="1187" dirty="0"/>
          </a:p>
        </p:txBody>
      </p:sp>
      <p:sp>
        <p:nvSpPr>
          <p:cNvPr id="7" name="Text 1"/>
          <p:cNvSpPr txBox="1"/>
          <p:nvPr/>
        </p:nvSpPr>
        <p:spPr>
          <a:xfrm>
            <a:off x="5234903" y="1784774"/>
            <a:ext cx="3287475" cy="966375"/>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Таблица показывает, какие отрасли развиваются в разных частях страны и чем они особенно известны.
</a:t>
            </a:r>
            <a:endParaRPr lang="en-US" sz="1400" dirty="0"/>
          </a:p>
        </p:txBody>
      </p:sp>
      <p:sp>
        <p:nvSpPr>
          <p:cNvPr id="8" name="Text 2"/>
          <p:cNvSpPr txBox="1"/>
          <p:nvPr/>
        </p:nvSpPr>
        <p:spPr>
          <a:xfrm>
            <a:off x="5234903" y="2872070"/>
            <a:ext cx="3287475" cy="966375"/>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Экономика России держится на сочетании добычи ресурсов, промышленности, сельского хозяйства и морских промыслов.
</a:t>
            </a:r>
            <a:endParaRPr lang="en-US" sz="1400" dirty="0"/>
          </a:p>
        </p:txBody>
      </p:sp>
      <p:sp>
        <p:nvSpPr>
          <p:cNvPr id="9"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12</a:t>
            </a:r>
            <a:endParaRPr lang="en-US" sz="1000" dirty="0"/>
          </a:p>
        </p:txBody>
      </p:sp>
      <p:sp>
        <p:nvSpPr>
          <p:cNvPr id="10"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Main branches of the Russian economy
</a:t>
            </a:r>
            <a:endParaRPr lang="en-US" sz="2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Traditions, holidays and everyday life
</a:t>
            </a:r>
            <a:endParaRPr lang="en-US" sz="2700" dirty="0"/>
          </a:p>
        </p:txBody>
      </p:sp>
      <p:sp>
        <p:nvSpPr>
          <p:cNvPr id="10"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13</a:t>
            </a:r>
            <a:endParaRPr lang="en-US" sz="1000" dirty="0"/>
          </a:p>
        </p:txBody>
      </p:sp>
      <p:sp>
        <p:nvSpPr>
          <p:cNvPr id="11" name="Text 2"/>
          <p:cNvSpPr txBox="1"/>
          <p:nvPr/>
        </p:nvSpPr>
        <p:spPr>
          <a:xfrm>
            <a:off x="802490" y="1894036"/>
            <a:ext cx="3500585" cy="663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В России особенно широко отмечают New Year, Victory Day, Maslenitsa и Russia Day. Эти даты связаны и с семейными встречами, и с памятью о прошлом, и с общими общественными традициями.
</a:t>
            </a:r>
            <a:endParaRPr lang="en-US" sz="900" dirty="0"/>
          </a:p>
        </p:txBody>
      </p:sp>
      <p:sp>
        <p:nvSpPr>
          <p:cNvPr id="12" name="Text 3"/>
          <p:cNvSpPr txBox="1"/>
          <p:nvPr/>
        </p:nvSpPr>
        <p:spPr>
          <a:xfrm>
            <a:off x="1198474" y="1543736"/>
            <a:ext cx="3105044" cy="315600"/>
          </a:xfrm>
          <a:prstGeom prst="rect">
            <a:avLst/>
          </a:prstGeom>
          <a:noFill/>
          <a:ln/>
        </p:spPr>
        <p:txBody>
          <a:bodyPr wrap="square" lIns="0" tIns="0" rIns="0" bIns="0" rtlCol="0" anchor="ctr"/>
          <a:lstStyle/>
          <a:p>
            <a:pPr algn="l" indent="0" marL="0">
              <a:lnSpc>
                <a:spcPct val="100000"/>
              </a:lnSpc>
              <a:buNone/>
            </a:pPr>
            <a:r>
              <a:rPr lang="en-US" sz="1500" dirty="0">
                <a:solidFill>
                  <a:srgbClr val="F1E5D5"/>
                </a:solidFill>
                <a:latin typeface="Arial" pitchFamily="34" charset="0"/>
                <a:ea typeface="Arial" pitchFamily="34" charset="-122"/>
                <a:cs typeface="Arial" pitchFamily="34" charset="-120"/>
              </a:rPr>
              <a:t>Главные праздники
</a:t>
            </a:r>
            <a:endParaRPr lang="en-US" sz="1500" dirty="0"/>
          </a:p>
        </p:txBody>
      </p:sp>
      <p:sp>
        <p:nvSpPr>
          <p:cNvPr id="13" name="Text 4"/>
          <p:cNvSpPr txBox="1"/>
          <p:nvPr/>
        </p:nvSpPr>
        <p:spPr>
          <a:xfrm>
            <a:off x="4826215" y="1894036"/>
            <a:ext cx="3500585" cy="663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Самовар, блины, народные танцы, костюмы и ремёсла помогают увидеть, как народная культура сохраняется в повседневной жизни. Такие символы легко узнаются и часто встречаются в школьных рассказах.
</a:t>
            </a:r>
            <a:endParaRPr lang="en-US" sz="900" dirty="0"/>
          </a:p>
        </p:txBody>
      </p:sp>
      <p:sp>
        <p:nvSpPr>
          <p:cNvPr id="14" name="Text 5"/>
          <p:cNvSpPr txBox="1"/>
          <p:nvPr/>
        </p:nvSpPr>
        <p:spPr>
          <a:xfrm>
            <a:off x="5222199" y="1543736"/>
            <a:ext cx="3105044" cy="315600"/>
          </a:xfrm>
          <a:prstGeom prst="rect">
            <a:avLst/>
          </a:prstGeom>
          <a:noFill/>
          <a:ln/>
        </p:spPr>
        <p:txBody>
          <a:bodyPr wrap="square" lIns="0" tIns="0" rIns="0" bIns="0" rtlCol="0" anchor="ctr"/>
          <a:lstStyle/>
          <a:p>
            <a:pPr algn="l" indent="0" marL="0">
              <a:lnSpc>
                <a:spcPct val="100000"/>
              </a:lnSpc>
              <a:buNone/>
            </a:pPr>
            <a:r>
              <a:rPr lang="en-US" sz="1500" dirty="0">
                <a:solidFill>
                  <a:srgbClr val="F1E5D5"/>
                </a:solidFill>
                <a:latin typeface="Arial" pitchFamily="34" charset="0"/>
                <a:ea typeface="Arial" pitchFamily="34" charset="-122"/>
                <a:cs typeface="Arial" pitchFamily="34" charset="-120"/>
              </a:rPr>
              <a:t>Культурные образы
</a:t>
            </a:r>
            <a:endParaRPr lang="en-US" sz="1500" dirty="0"/>
          </a:p>
        </p:txBody>
      </p:sp>
      <p:sp>
        <p:nvSpPr>
          <p:cNvPr id="15" name="Text 6"/>
          <p:cNvSpPr txBox="1"/>
          <p:nvPr/>
        </p:nvSpPr>
        <p:spPr>
          <a:xfrm>
            <a:off x="802490" y="3382736"/>
            <a:ext cx="3500585" cy="663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Современная жизнь не отменяет традиции: дети учатся в школе, занимаются спортом, пользуются цифровыми сервисами и одновременно участвуют в семейных праздниках и домашних обычаях.
</a:t>
            </a:r>
            <a:endParaRPr lang="en-US" sz="900" dirty="0"/>
          </a:p>
        </p:txBody>
      </p:sp>
      <p:sp>
        <p:nvSpPr>
          <p:cNvPr id="16" name="Text 7"/>
          <p:cNvSpPr txBox="1"/>
          <p:nvPr/>
        </p:nvSpPr>
        <p:spPr>
          <a:xfrm>
            <a:off x="1198474" y="3032436"/>
            <a:ext cx="3105044" cy="315600"/>
          </a:xfrm>
          <a:prstGeom prst="rect">
            <a:avLst/>
          </a:prstGeom>
          <a:noFill/>
          <a:ln/>
        </p:spPr>
        <p:txBody>
          <a:bodyPr wrap="square" lIns="0" tIns="0" rIns="0" bIns="0" rtlCol="0" anchor="ctr"/>
          <a:lstStyle/>
          <a:p>
            <a:pPr algn="l" indent="0" marL="0">
              <a:lnSpc>
                <a:spcPct val="100000"/>
              </a:lnSpc>
              <a:buNone/>
            </a:pPr>
            <a:r>
              <a:rPr lang="en-US" sz="1500" dirty="0">
                <a:solidFill>
                  <a:srgbClr val="F1E5D5"/>
                </a:solidFill>
                <a:latin typeface="Arial" pitchFamily="34" charset="0"/>
                <a:ea typeface="Arial" pitchFamily="34" charset="-122"/>
                <a:cs typeface="Arial" pitchFamily="34" charset="-120"/>
              </a:rPr>
              <a:t>Семья и школа
</a:t>
            </a:r>
            <a:endParaRPr lang="en-US" sz="1500" dirty="0"/>
          </a:p>
        </p:txBody>
      </p:sp>
      <p:sp>
        <p:nvSpPr>
          <p:cNvPr id="17" name="Text 8"/>
          <p:cNvSpPr txBox="1"/>
          <p:nvPr/>
        </p:nvSpPr>
        <p:spPr>
          <a:xfrm>
            <a:off x="4826215" y="3382736"/>
            <a:ext cx="3500585" cy="663900"/>
          </a:xfrm>
          <a:prstGeom prst="rect">
            <a:avLst/>
          </a:prstGeom>
          <a:noFill/>
          <a:ln/>
        </p:spPr>
        <p:txBody>
          <a:bodyPr wrap="square" lIns="0" tIns="0" rIns="0" bIns="0" rtlCol="0" anchor="ctr"/>
          <a:lstStyle/>
          <a:p>
            <a:pPr algn="ctr" indent="0" marL="0">
              <a:lnSpc>
                <a:spcPct val="100000"/>
              </a:lnSpc>
              <a:buNone/>
            </a:pPr>
            <a:r>
              <a:rPr lang="en-US" sz="900" dirty="0">
                <a:solidFill>
                  <a:srgbClr val="F1E5D5"/>
                </a:solidFill>
                <a:latin typeface="Arial" pitchFamily="34" charset="0"/>
                <a:ea typeface="Arial" pitchFamily="34" charset="-122"/>
                <a:cs typeface="Arial" pitchFamily="34" charset="-120"/>
              </a:rPr>
              <a:t>Эта тема удобно расширяет словарь по теме holiday, celebration, tradition, family и festival. С их помощью можно коротко и понятно описать культурную жизнь страны.
</a:t>
            </a:r>
            <a:endParaRPr lang="en-US" sz="900" dirty="0"/>
          </a:p>
        </p:txBody>
      </p:sp>
      <p:sp>
        <p:nvSpPr>
          <p:cNvPr id="18" name="Text 9"/>
          <p:cNvSpPr txBox="1"/>
          <p:nvPr/>
        </p:nvSpPr>
        <p:spPr>
          <a:xfrm>
            <a:off x="5222199" y="3032436"/>
            <a:ext cx="3105044" cy="315600"/>
          </a:xfrm>
          <a:prstGeom prst="rect">
            <a:avLst/>
          </a:prstGeom>
          <a:noFill/>
          <a:ln/>
        </p:spPr>
        <p:txBody>
          <a:bodyPr wrap="square" lIns="0" tIns="0" rIns="0" bIns="0" rtlCol="0" anchor="ctr"/>
          <a:lstStyle/>
          <a:p>
            <a:pPr algn="l" indent="0" marL="0">
              <a:lnSpc>
                <a:spcPct val="100000"/>
              </a:lnSpc>
              <a:buNone/>
            </a:pPr>
            <a:r>
              <a:rPr lang="en-US" sz="1500" dirty="0">
                <a:solidFill>
                  <a:srgbClr val="F1E5D5"/>
                </a:solidFill>
                <a:latin typeface="Arial" pitchFamily="34" charset="0"/>
                <a:ea typeface="Arial" pitchFamily="34" charset="-122"/>
                <a:cs typeface="Arial" pitchFamily="34" charset="-120"/>
              </a:rPr>
              <a:t>Слова для урока
</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1304" y="1225646"/>
            <a:ext cx="2559164" cy="1926900"/>
          </a:xfrm>
          <a:prstGeom prst="rect">
            <a:avLst/>
          </a:prstGeom>
        </p:spPr>
      </p:pic>
      <p:pic>
        <p:nvPicPr>
          <p:cNvPr id="4" name="Image 2" descr="preencoded.png">    </p:cNvPr>
          <p:cNvPicPr>
            <a:picLocks noChangeAspect="1"/>
          </p:cNvPicPr>
          <p:nvPr/>
        </p:nvPicPr>
        <p:blipFill>
          <a:blip r:embed="rId3"/>
          <a:stretch>
            <a:fillRect/>
          </a:stretch>
        </p:blipFill>
        <p:spPr>
          <a:xfrm>
            <a:off x="6050590" y="1226321"/>
            <a:ext cx="2567400" cy="1925550"/>
          </a:xfrm>
          <a:prstGeom prst="rect">
            <a:avLst/>
          </a:prstGeom>
        </p:spPr>
      </p:pic>
      <p:pic>
        <p:nvPicPr>
          <p:cNvPr id="5" name="Image 3" descr="preencoded.png">    </p:cNvPr>
          <p:cNvPicPr>
            <a:picLocks noChangeAspect="1"/>
          </p:cNvPicPr>
          <p:nvPr/>
        </p:nvPicPr>
        <p:blipFill>
          <a:blip r:embed="rId4"/>
          <a:stretch>
            <a:fillRect/>
          </a:stretch>
        </p:blipFill>
        <p:spPr>
          <a:xfrm>
            <a:off x="3292274" y="1226859"/>
            <a:ext cx="2559300" cy="1924474"/>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31236" y="3662855"/>
            <a:ext cx="2559300" cy="875100"/>
          </a:xfrm>
          <a:prstGeom prst="rect">
            <a:avLst/>
          </a:prstGeom>
          <a:noFill/>
          <a:ln/>
        </p:spPr>
        <p:txBody>
          <a:bodyPr wrap="square" lIns="0" tIns="0" rIns="0" bIns="0" rtlCol="0" anchor="ctr"/>
          <a:lstStyle/>
          <a:p>
            <a:pPr algn="ctr" indent="0" marL="0">
              <a:lnSpc>
                <a:spcPct val="100000"/>
              </a:lnSpc>
              <a:buNone/>
            </a:pPr>
            <a:r>
              <a:rPr lang="en-US" sz="1023" dirty="0">
                <a:solidFill>
                  <a:srgbClr val="F1E5D5"/>
                </a:solidFill>
                <a:latin typeface="Arial" pitchFamily="34" charset="0"/>
                <a:ea typeface="Arial" pitchFamily="34" charset="-122"/>
                <a:cs typeface="Arial" pitchFamily="34" charset="-120"/>
              </a:rPr>
              <a:t>Lake Baikal is located in Siberia and is known as the deepest lake on Earth, reaching 1,642 metres. Its clear water and immense depth make it one of the most famous natural places in Russia. The lake is often shown as a symbol of purity and scale.
</a:t>
            </a:r>
            <a:endParaRPr lang="en-US" sz="1023" dirty="0"/>
          </a:p>
        </p:txBody>
      </p:sp>
      <p:sp>
        <p:nvSpPr>
          <p:cNvPr id="9" name="Text 1"/>
          <p:cNvSpPr txBox="1"/>
          <p:nvPr/>
        </p:nvSpPr>
        <p:spPr>
          <a:xfrm>
            <a:off x="531236"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The deepest lake in the world
</a:t>
            </a:r>
            <a:endParaRPr lang="en-US" sz="1200" dirty="0"/>
          </a:p>
        </p:txBody>
      </p:sp>
      <p:sp>
        <p:nvSpPr>
          <p:cNvPr id="10" name="Text 2"/>
          <p:cNvSpPr txBox="1"/>
          <p:nvPr/>
        </p:nvSpPr>
        <p:spPr>
          <a:xfrm>
            <a:off x="6050588" y="3662855"/>
            <a:ext cx="2559300" cy="875100"/>
          </a:xfrm>
          <a:prstGeom prst="rect">
            <a:avLst/>
          </a:prstGeom>
          <a:noFill/>
          <a:ln/>
        </p:spPr>
        <p:txBody>
          <a:bodyPr wrap="square" lIns="0" tIns="0" rIns="0" bIns="0" rtlCol="0" anchor="ctr"/>
          <a:lstStyle/>
          <a:p>
            <a:pPr algn="ctr" indent="0" marL="0">
              <a:lnSpc>
                <a:spcPct val="100000"/>
              </a:lnSpc>
              <a:buNone/>
            </a:pPr>
            <a:r>
              <a:rPr lang="en-US" sz="1058" dirty="0">
                <a:solidFill>
                  <a:srgbClr val="F1E5D5"/>
                </a:solidFill>
                <a:latin typeface="Arial" pitchFamily="34" charset="0"/>
                <a:ea typeface="Arial" pitchFamily="34" charset="-122"/>
                <a:cs typeface="Arial" pitchFamily="34" charset="-120"/>
              </a:rPr>
              <a:t>Baikal is also known for its unique animals, especially the Baikal seal. The lake and its surrounding area are important for nature protection because many species depend on its clean water and special climate. The word wildlife fits this landscape very well.
</a:t>
            </a:r>
            <a:endParaRPr lang="en-US" sz="1058" dirty="0"/>
          </a:p>
        </p:txBody>
      </p:sp>
      <p:sp>
        <p:nvSpPr>
          <p:cNvPr id="11" name="Text 3"/>
          <p:cNvSpPr txBox="1"/>
          <p:nvPr/>
        </p:nvSpPr>
        <p:spPr>
          <a:xfrm>
            <a:off x="6050590"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Rare wildlife
</a:t>
            </a:r>
            <a:endParaRPr lang="en-US" sz="1200" dirty="0"/>
          </a:p>
        </p:txBody>
      </p:sp>
      <p:sp>
        <p:nvSpPr>
          <p:cNvPr id="12" name="Text 4"/>
          <p:cNvSpPr txBox="1"/>
          <p:nvPr/>
        </p:nvSpPr>
        <p:spPr>
          <a:xfrm>
            <a:off x="3292274" y="3662855"/>
            <a:ext cx="2559300" cy="875100"/>
          </a:xfrm>
          <a:prstGeom prst="rect">
            <a:avLst/>
          </a:prstGeom>
          <a:noFill/>
          <a:ln/>
        </p:spPr>
        <p:txBody>
          <a:bodyPr wrap="square" lIns="0" tIns="0" rIns="0" bIns="0" rtlCol="0" anchor="ctr"/>
          <a:lstStyle/>
          <a:p>
            <a:pPr algn="ctr" indent="0" marL="0">
              <a:lnSpc>
                <a:spcPct val="100000"/>
              </a:lnSpc>
              <a:buNone/>
            </a:pPr>
            <a:r>
              <a:rPr lang="en-US" sz="984" dirty="0">
                <a:solidFill>
                  <a:srgbClr val="F1E5D5"/>
                </a:solidFill>
                <a:latin typeface="Arial" pitchFamily="34" charset="0"/>
                <a:ea typeface="Arial" pitchFamily="34" charset="-122"/>
                <a:cs typeface="Arial" pitchFamily="34" charset="-120"/>
              </a:rPr>
              <a:t>In winter Baikal freezes, and the shoreline is covered with ice, snow, and sharp rocky cliffs. In summer the water becomes transparent and blue, which creates a strong contrast with the dark mountains around it. This scenery is ideal for a bright image with water, ice, and cliffs.
</a:t>
            </a:r>
            <a:endParaRPr lang="en-US" sz="984" dirty="0"/>
          </a:p>
        </p:txBody>
      </p:sp>
      <p:sp>
        <p:nvSpPr>
          <p:cNvPr id="13" name="Text 5"/>
          <p:cNvSpPr txBox="1"/>
          <p:nvPr/>
        </p:nvSpPr>
        <p:spPr>
          <a:xfrm>
            <a:off x="3292275" y="3255579"/>
            <a:ext cx="2559300" cy="330900"/>
          </a:xfrm>
          <a:prstGeom prst="rect">
            <a:avLst/>
          </a:prstGeom>
          <a:noFill/>
          <a:ln/>
        </p:spPr>
        <p:txBody>
          <a:bodyPr wrap="square" lIns="0" tIns="0" rIns="0" bIns="0" rtlCol="0" anchor="ctr"/>
          <a:lstStyle/>
          <a:p>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Water, ice and cliffs
</a:t>
            </a:r>
            <a:endParaRPr lang="en-US" sz="1200" dirty="0"/>
          </a:p>
        </p:txBody>
      </p:sp>
      <p:sp>
        <p:nvSpPr>
          <p:cNvPr id="14" name="Text 6"/>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14</a:t>
            </a:r>
            <a:endParaRPr lang="en-US" sz="1000" dirty="0"/>
          </a:p>
        </p:txBody>
      </p:sp>
      <p:sp>
        <p:nvSpPr>
          <p:cNvPr id="15" name="Text 7"/>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Lake Baikal: Russia’s natural wonder
</a:t>
            </a:r>
            <a:endParaRPr lang="en-US" sz="2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206" y="1647777"/>
            <a:ext cx="4356525" cy="2087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The country stretches across two continents, so travel and daily life can change greatly from one region to another.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The long distance and eleven-hour time gap show that Russia is not only large, but also geographically very diverse.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835" dirty="0">
                <a:solidFill>
                  <a:srgbClr val="F1E5D5"/>
                </a:solidFill>
                <a:latin typeface="Arial" pitchFamily="34" charset="0"/>
                <a:ea typeface="Arial" pitchFamily="34" charset="-122"/>
                <a:cs typeface="Arial" pitchFamily="34" charset="-120"/>
              </a:rPr>
              <a:t>Факты из условия: расстояние Калининград—Владивосток более 9 000 км; разница во времени — до 11 часов.
</a:t>
            </a:r>
            <a:endParaRPr lang="en-US" sz="835"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15</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Russia’s scale: distance and time zones
</a:t>
            </a:r>
            <a:endParaRPr lang="en-US" sz="2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5480" y="1323566"/>
            <a:ext cx="8472910" cy="30750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21494" y="826805"/>
            <a:ext cx="8101200" cy="2841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Схема показывает основные уровни власти и их связь в единой системе государства.
</a:t>
            </a:r>
            <a:endParaRPr lang="en-US" sz="1400" dirty="0"/>
          </a:p>
        </p:txBody>
      </p:sp>
      <p:sp>
        <p:nvSpPr>
          <p:cNvPr id="8"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16</a:t>
            </a:r>
            <a:endParaRPr lang="en-US" sz="1000" dirty="0"/>
          </a:p>
        </p:txBody>
      </p:sp>
      <p:sp>
        <p:nvSpPr>
          <p:cNvPr id="9" name="Text 2"/>
          <p:cNvSpPr txBox="1"/>
          <p:nvPr/>
        </p:nvSpPr>
        <p:spPr>
          <a:xfrm>
            <a:off x="521494" y="303611"/>
            <a:ext cx="8101200" cy="441900"/>
          </a:xfrm>
          <a:prstGeom prst="rect">
            <a:avLst/>
          </a:prstGeom>
          <a:noFill/>
          <a:ln/>
        </p:spPr>
        <p:txBody>
          <a:bodyPr wrap="square" lIns="0" tIns="0" rIns="0" bIns="0" rtlCol="0" anchor="t"/>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How the country is governed
</a:t>
            </a:r>
            <a:endParaRPr lang="en-US" sz="2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270193" y="3205022"/>
            <a:ext cx="3079500" cy="1003200"/>
          </a:xfrm>
          <a:prstGeom prst="rect">
            <a:avLst/>
          </a:prstGeom>
          <a:noFill/>
          <a:ln/>
        </p:spPr>
        <p:txBody>
          <a:bodyPr wrap="square" lIns="0" tIns="0" rIns="0" bIns="0" rtlCol="0" anchor="t"/>
          <a:lstStyle/>
          <a:p>
            <a:pPr algn="ctr" indent="0" marL="0">
              <a:lnSpc>
                <a:spcPct val="100000"/>
              </a:lnSpc>
              <a:buNone/>
            </a:pPr>
            <a:r>
              <a:rPr lang="en-US" sz="1348" dirty="0">
                <a:solidFill>
                  <a:srgbClr val="F1E5D5"/>
                </a:solidFill>
                <a:latin typeface="Arial" pitchFamily="34" charset="0"/>
                <a:ea typeface="Arial" pitchFamily="34" charset="-122"/>
                <a:cs typeface="Arial" pitchFamily="34" charset="-120"/>
              </a:rPr>
              <a:t>XVIII век — Ломоносов
</a:t>
            </a:r>
            <a:pPr algn="ctr" indent="0" marL="0">
              <a:lnSpc>
                <a:spcPct val="100000"/>
              </a:lnSpc>
              <a:buNone/>
            </a:pPr>
            <a:r>
              <a:rPr lang="en-US" sz="770"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155" dirty="0">
                <a:solidFill>
                  <a:srgbClr val="F1E5D5"/>
                </a:solidFill>
                <a:latin typeface="Arial" pitchFamily="34" charset="0"/>
                <a:ea typeface="Arial" pitchFamily="34" charset="-122"/>
                <a:cs typeface="Arial" pitchFamily="34" charset="-120"/>
              </a:rPr>
              <a:t>Михаил Ломоносов стал одним из символов российской науки. Его работы связаны с химией, физикой, языком и образованием, поэтому его имя часто называют первым в научной истории страны.
</a:t>
            </a:r>
            <a:endParaRPr lang="en-US" sz="1348" dirty="0"/>
          </a:p>
        </p:txBody>
      </p:sp>
      <p:sp>
        <p:nvSpPr>
          <p:cNvPr id="8" name="Text 1"/>
          <p:cNvSpPr txBox="1"/>
          <p:nvPr/>
        </p:nvSpPr>
        <p:spPr>
          <a:xfrm>
            <a:off x="4763897" y="3205022"/>
            <a:ext cx="3079500" cy="1003200"/>
          </a:xfrm>
          <a:prstGeom prst="rect">
            <a:avLst/>
          </a:prstGeom>
          <a:noFill/>
          <a:ln/>
        </p:spPr>
        <p:txBody>
          <a:bodyPr wrap="square" lIns="0" tIns="0" rIns="0" bIns="0" rtlCol="0" anchor="t"/>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1957–1961 — космическая эпоха
</a:t>
            </a:r>
            <a:pPr algn="ctr" indent="0" marL="0">
              <a:lnSpc>
                <a:spcPct val="100000"/>
              </a:lnSpc>
              <a:buNone/>
            </a:pPr>
            <a:r>
              <a:rPr lang="en-US" sz="800"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200" dirty="0">
                <a:solidFill>
                  <a:srgbClr val="F1E5D5"/>
                </a:solidFill>
                <a:latin typeface="Arial" pitchFamily="34" charset="0"/>
                <a:ea typeface="Arial" pitchFamily="34" charset="-122"/>
                <a:cs typeface="Arial" pitchFamily="34" charset="-120"/>
              </a:rPr>
              <a:t>Идеи Циолковского и работа Королёва привели к полёту Юрия Гагарина в 1961 году. Этот этап сделал Россию одной из главных стран в истории космонавтики.
</a:t>
            </a:r>
            <a:endParaRPr lang="en-US" sz="1400" dirty="0"/>
          </a:p>
        </p:txBody>
      </p:sp>
      <p:sp>
        <p:nvSpPr>
          <p:cNvPr id="9" name="Text 2"/>
          <p:cNvSpPr txBox="1"/>
          <p:nvPr/>
        </p:nvSpPr>
        <p:spPr>
          <a:xfrm>
            <a:off x="3017045" y="1461473"/>
            <a:ext cx="3079500" cy="1003200"/>
          </a:xfrm>
          <a:prstGeom prst="rect">
            <a:avLst/>
          </a:prstGeom>
          <a:noFill/>
          <a:ln/>
        </p:spPr>
        <p:txBody>
          <a:bodyPr wrap="square" lIns="0" tIns="0" rIns="0" bIns="0" rtlCol="0" anchor="t"/>
          <a:lstStyle/>
          <a:p>
            <a:pPr algn="ctr" indent="0" marL="0">
              <a:lnSpc>
                <a:spcPct val="100000"/>
              </a:lnSpc>
              <a:buNone/>
            </a:pPr>
            <a:r>
              <a:rPr lang="en-US" sz="1315" dirty="0">
                <a:solidFill>
                  <a:srgbClr val="F1E5D5"/>
                </a:solidFill>
                <a:latin typeface="Arial" pitchFamily="34" charset="0"/>
                <a:ea typeface="Arial" pitchFamily="34" charset="-122"/>
                <a:cs typeface="Arial" pitchFamily="34" charset="-120"/>
              </a:rPr>
              <a:t>1869 — Менделеев
</a:t>
            </a:r>
            <a:pPr algn="ctr" indent="0" marL="0">
              <a:lnSpc>
                <a:spcPct val="100000"/>
              </a:lnSpc>
              <a:buNone/>
            </a:pPr>
            <a:r>
              <a:rPr lang="en-US" sz="752" dirty="0">
                <a:solidFill>
                  <a:srgbClr val="F1E5D5"/>
                </a:solidFill>
                <a:latin typeface="Arial" pitchFamily="34" charset="0"/>
                <a:ea typeface="Arial" pitchFamily="34" charset="-122"/>
                <a:cs typeface="Arial" pitchFamily="34" charset="-120"/>
              </a:rPr>
              <a:t>
</a:t>
            </a:r>
            <a:pPr algn="ctr" indent="0" marL="0">
              <a:lnSpc>
                <a:spcPct val="100000"/>
              </a:lnSpc>
              <a:buNone/>
            </a:pPr>
            <a:r>
              <a:rPr lang="en-US" sz="1127" dirty="0">
                <a:solidFill>
                  <a:srgbClr val="F1E5D5"/>
                </a:solidFill>
                <a:latin typeface="Arial" pitchFamily="34" charset="0"/>
                <a:ea typeface="Arial" pitchFamily="34" charset="-122"/>
                <a:cs typeface="Arial" pitchFamily="34" charset="-120"/>
              </a:rPr>
              <a:t>Дмитрий Менделеев создал Периодическую таблицу химических элементов. Это открытие стало важным для мировой науки и показало, что российские учёные влияли на развитие знаний далеко за пределами страны.
</a:t>
            </a:r>
            <a:endParaRPr lang="en-US" sz="1315" dirty="0"/>
          </a:p>
        </p:txBody>
      </p:sp>
      <p:sp>
        <p:nvSpPr>
          <p:cNvPr id="10"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17</a:t>
            </a:r>
            <a:endParaRPr lang="en-US" sz="1000" dirty="0"/>
          </a:p>
        </p:txBody>
      </p:sp>
      <p:sp>
        <p:nvSpPr>
          <p:cNvPr id="11"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000000"/>
                </a:solidFill>
                <a:latin typeface="Arial" pitchFamily="34" charset="0"/>
                <a:ea typeface="Arial" pitchFamily="34" charset="-122"/>
                <a:cs typeface="Arial" pitchFamily="34" charset="-120"/>
              </a:rPr>
              <a:t>Russian science, space and inventions
</a:t>
            </a:r>
            <a:endParaRPr lang="en-US" sz="2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3169" y="1797883"/>
            <a:ext cx="4356600" cy="178748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16869" y="1671911"/>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Таблица показывает известные природные и исторические места, которые часто называют, говоря о России.
</a:t>
            </a:r>
            <a:endParaRPr lang="en-US" sz="1400" dirty="0"/>
          </a:p>
        </p:txBody>
      </p:sp>
      <p:sp>
        <p:nvSpPr>
          <p:cNvPr id="9" name="Text 1"/>
          <p:cNvSpPr txBox="1"/>
          <p:nvPr/>
        </p:nvSpPr>
        <p:spPr>
          <a:xfrm>
            <a:off x="5616869" y="2759207"/>
            <a:ext cx="3287400" cy="966300"/>
          </a:xfrm>
          <a:prstGeom prst="rect">
            <a:avLst/>
          </a:prstGeom>
          <a:noFill/>
          <a:ln/>
        </p:spPr>
        <p:txBody>
          <a:bodyPr wrap="square" lIns="0" tIns="0" rIns="0" bIns="0" rtlCol="0" anchor="ctr"/>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Россия известна не одним типом достопримечательностей: здесь есть и природные чудеса, и исторические города, и горные районы.
</a:t>
            </a:r>
            <a:endParaRPr lang="en-US" sz="1400" dirty="0"/>
          </a:p>
        </p:txBody>
      </p:sp>
      <p:sp>
        <p:nvSpPr>
          <p:cNvPr id="10" name="Text 2"/>
          <p:cNvSpPr txBox="1"/>
          <p:nvPr/>
        </p:nvSpPr>
        <p:spPr>
          <a:xfrm>
            <a:off x="736092" y="4174875"/>
            <a:ext cx="4284000" cy="212400"/>
          </a:xfrm>
          <a:prstGeom prst="rect">
            <a:avLst/>
          </a:prstGeom>
          <a:noFill/>
          <a:ln/>
        </p:spPr>
        <p:txBody>
          <a:bodyPr wrap="square" lIns="0" tIns="0" rIns="0" bIns="0" rtlCol="0" anchor="ctr"/>
          <a:lstStyle/>
          <a:p>
            <a:pPr algn="l" indent="0" marL="0">
              <a:lnSpc>
                <a:spcPct val="100000"/>
              </a:lnSpc>
              <a:buNone/>
            </a:pPr>
            <a:r>
              <a:rPr lang="en-US" sz="835" dirty="0">
                <a:solidFill>
                  <a:srgbClr val="F1E5D5"/>
                </a:solidFill>
                <a:latin typeface="Arial" pitchFamily="34" charset="0"/>
                <a:ea typeface="Arial" pitchFamily="34" charset="-122"/>
                <a:cs typeface="Arial" pitchFamily="34" charset="-120"/>
              </a:rPr>
              <a:t>Общеизвестные географические и культурные сведения, используемые в школьных курсах.
</a:t>
            </a:r>
            <a:endParaRPr lang="en-US" sz="835" dirty="0"/>
          </a:p>
        </p:txBody>
      </p:sp>
      <p:sp>
        <p:nvSpPr>
          <p:cNvPr id="11" name="Text 3"/>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18</a:t>
            </a:r>
            <a:endParaRPr lang="en-US" sz="1000" dirty="0"/>
          </a:p>
        </p:txBody>
      </p:sp>
      <p:sp>
        <p:nvSpPr>
          <p:cNvPr id="12" name="Text 4"/>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Famous places often connected with Russia
</a:t>
            </a:r>
            <a:endParaRPr lang="en-US" sz="2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723575" y="1329931"/>
            <a:ext cx="3495000" cy="283968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521494" y="519113"/>
            <a:ext cx="8101200" cy="576600"/>
          </a:xfrm>
          <a:prstGeom prst="rect">
            <a:avLst/>
          </a:prstGeom>
          <a:noFill/>
          <a:ln/>
        </p:spPr>
        <p:txBody>
          <a:bodyPr wrap="square" lIns="0" tIns="0" rIns="0" bIns="0" rtlCol="0" anchor="ctr"/>
          <a:lstStyle/>
          <a:p>
            <a:pPr algn="ctr" indent="0" marL="0">
              <a:lnSpc>
                <a:spcPct val="100000"/>
              </a:lnSpc>
              <a:buNone/>
            </a:pPr>
            <a:r>
              <a:rPr lang="en-US" sz="2700" dirty="0">
                <a:solidFill>
                  <a:srgbClr val="F1E5D5"/>
                </a:solidFill>
                <a:latin typeface="Arial" pitchFamily="34" charset="0"/>
                <a:ea typeface="Arial" pitchFamily="34" charset="-122"/>
                <a:cs typeface="Arial" pitchFamily="34" charset="-120"/>
              </a:rPr>
              <a:t>Russia today: school, technology and the future
</a:t>
            </a:r>
            <a:endParaRPr lang="en-US" sz="2700" dirty="0"/>
          </a:p>
        </p:txBody>
      </p:sp>
      <p:sp>
        <p:nvSpPr>
          <p:cNvPr id="12" name="Text 1"/>
          <p:cNvSpPr txBox="1"/>
          <p:nvPr/>
        </p:nvSpPr>
        <p:spPr>
          <a:xfrm>
            <a:off x="4443021" y="4638425"/>
            <a:ext cx="257700" cy="273600"/>
          </a:xfrm>
          <a:prstGeom prst="rect">
            <a:avLst/>
          </a:prstGeom>
          <a:noFill/>
          <a:ln/>
        </p:spPr>
        <p:txBody>
          <a:bodyPr wrap="square" lIns="0" tIns="0" rIns="0" bIns="0" rtlCol="0" anchor="ctr"/>
          <a:lstStyle/>
          <a:p>
            <a:pPr algn="ctr" indent="0" marL="0">
              <a:lnSpc>
                <a:spcPct val="100000"/>
              </a:lnSpc>
              <a:buNone/>
            </a:pPr>
            <a:r>
              <a:rPr lang="en-US" sz="1000" dirty="0">
                <a:solidFill>
                  <a:srgbClr val="F1E5D5"/>
                </a:solidFill>
                <a:latin typeface="Arial" pitchFamily="34" charset="0"/>
                <a:ea typeface="Arial" pitchFamily="34" charset="-122"/>
                <a:cs typeface="Arial" pitchFamily="34" charset="-120"/>
              </a:rPr>
              <a:t>19</a:t>
            </a:r>
            <a:endParaRPr lang="en-US" sz="1000" dirty="0"/>
          </a:p>
        </p:txBody>
      </p:sp>
      <p:sp>
        <p:nvSpPr>
          <p:cNvPr id="13" name="Text 2"/>
          <p:cNvSpPr txBox="1"/>
          <p:nvPr/>
        </p:nvSpPr>
        <p:spPr>
          <a:xfrm>
            <a:off x="4802625" y="1428600"/>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Сегодня страна развивает дороги, железные магистрали, авиацию и городскую мобильность. Хороший транспорт помогает связывать большие расстояния и делает поездки между регионами быстрее и удобнее.
</a:t>
            </a:r>
            <a:endParaRPr lang="en-US" sz="800" dirty="0"/>
          </a:p>
        </p:txBody>
      </p:sp>
      <p:sp>
        <p:nvSpPr>
          <p:cNvPr id="14" name="Text 3"/>
          <p:cNvSpPr txBox="1"/>
          <p:nvPr/>
        </p:nvSpPr>
        <p:spPr>
          <a:xfrm>
            <a:off x="4802625" y="1242900"/>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Современный транспорт
</a:t>
            </a:r>
            <a:endParaRPr lang="en-US" sz="1000" dirty="0"/>
          </a:p>
        </p:txBody>
      </p:sp>
      <p:sp>
        <p:nvSpPr>
          <p:cNvPr id="15" name="Text 4"/>
          <p:cNvSpPr txBox="1"/>
          <p:nvPr/>
        </p:nvSpPr>
        <p:spPr>
          <a:xfrm>
            <a:off x="4802625" y="3854150"/>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Развитие России связано и с заботой о природе, и с поддержкой регионов. Современные города, природные ландшафты и школьники вместе показывают, какой может быть страна завтра.
</a:t>
            </a:r>
            <a:endParaRPr lang="en-US" sz="800" dirty="0"/>
          </a:p>
        </p:txBody>
      </p:sp>
      <p:sp>
        <p:nvSpPr>
          <p:cNvPr id="16" name="Text 5"/>
          <p:cNvSpPr txBox="1"/>
          <p:nvPr/>
        </p:nvSpPr>
        <p:spPr>
          <a:xfrm>
            <a:off x="4802625" y="3668450"/>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Природа и регионы
</a:t>
            </a:r>
            <a:endParaRPr lang="en-US" sz="1000" dirty="0"/>
          </a:p>
        </p:txBody>
      </p:sp>
      <p:sp>
        <p:nvSpPr>
          <p:cNvPr id="17" name="Text 6"/>
          <p:cNvSpPr txBox="1"/>
          <p:nvPr/>
        </p:nvSpPr>
        <p:spPr>
          <a:xfrm>
            <a:off x="4802625" y="3045633"/>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Школа остаётся важной частью будущего страны, потому что именно здесь появляются будущие инженеры, врачи, учёные и программисты. Образование помогает открывать новые возможности.
</a:t>
            </a:r>
            <a:endParaRPr lang="en-US" sz="800" dirty="0"/>
          </a:p>
        </p:txBody>
      </p:sp>
      <p:sp>
        <p:nvSpPr>
          <p:cNvPr id="18" name="Text 7"/>
          <p:cNvSpPr txBox="1"/>
          <p:nvPr/>
        </p:nvSpPr>
        <p:spPr>
          <a:xfrm>
            <a:off x="4802625" y="2859933"/>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Образование и профессии
</a:t>
            </a:r>
            <a:endParaRPr lang="en-US" sz="1000" dirty="0"/>
          </a:p>
        </p:txBody>
      </p:sp>
      <p:sp>
        <p:nvSpPr>
          <p:cNvPr id="19" name="Text 8"/>
          <p:cNvSpPr txBox="1"/>
          <p:nvPr/>
        </p:nvSpPr>
        <p:spPr>
          <a:xfrm>
            <a:off x="4802625" y="2237117"/>
            <a:ext cx="3732300" cy="421500"/>
          </a:xfrm>
          <a:prstGeom prst="rect">
            <a:avLst/>
          </a:prstGeom>
          <a:noFill/>
          <a:ln/>
        </p:spPr>
        <p:txBody>
          <a:bodyPr wrap="square" lIns="0" tIns="0" rIns="0" bIns="0" rtlCol="0" anchor="ctr"/>
          <a:lstStyle/>
          <a:p>
            <a:pPr algn="l" indent="0" marL="0">
              <a:lnSpc>
                <a:spcPct val="100000"/>
              </a:lnSpc>
              <a:buNone/>
            </a:pPr>
            <a:r>
              <a:rPr lang="en-US" sz="800" dirty="0">
                <a:solidFill>
                  <a:srgbClr val="000000"/>
                </a:solidFill>
                <a:latin typeface="Arial" pitchFamily="34" charset="0"/>
                <a:ea typeface="Arial" pitchFamily="34" charset="-122"/>
                <a:cs typeface="Arial" pitchFamily="34" charset="-120"/>
              </a:rPr>
              <a:t>Цифровые сервисы упрощают обучение, работу и повседневные дела. Для школьников эта тема особенно близка, потому что она показывает, как технологии меняют общение и доступ к информации.
</a:t>
            </a:r>
            <a:endParaRPr lang="en-US" sz="800" dirty="0"/>
          </a:p>
        </p:txBody>
      </p:sp>
      <p:sp>
        <p:nvSpPr>
          <p:cNvPr id="20" name="Text 9"/>
          <p:cNvSpPr txBox="1"/>
          <p:nvPr/>
        </p:nvSpPr>
        <p:spPr>
          <a:xfrm>
            <a:off x="4802625" y="2051417"/>
            <a:ext cx="3577200" cy="185700"/>
          </a:xfrm>
          <a:prstGeom prst="rect">
            <a:avLst/>
          </a:prstGeom>
          <a:noFill/>
          <a:ln/>
        </p:spPr>
        <p:txBody>
          <a:bodyPr wrap="square" lIns="0" tIns="0" rIns="0" bIns="0" rtlCol="0" anchor="ctr"/>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Цифровые технологии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332186" y="2128156"/>
            <a:ext cx="6479700" cy="663000"/>
          </a:xfrm>
          <a:prstGeom prst="rect">
            <a:avLst/>
          </a:prstGeom>
          <a:noFill/>
          <a:ln/>
        </p:spPr>
        <p:txBody>
          <a:bodyPr wrap="square" lIns="0" tIns="0" rIns="0" bIns="0" rtlCol="0" anchor="b"/>
          <a:lstStyle/>
          <a:p>
            <a:pPr algn="ctr" indent="0" marL="0">
              <a:lnSpc>
                <a:spcPct val="100000"/>
              </a:lnSpc>
              <a:buNone/>
            </a:pPr>
            <a:r>
              <a:rPr lang="en-US" sz="3097" dirty="0">
                <a:solidFill>
                  <a:srgbClr val="F1E5D5"/>
                </a:solidFill>
                <a:latin typeface="Arial" pitchFamily="34" charset="0"/>
                <a:ea typeface="Arial" pitchFamily="34" charset="-122"/>
                <a:cs typeface="Arial" pitchFamily="34" charset="-120"/>
              </a:rPr>
              <a:t>Russia as a topic for English learning
</a:t>
            </a:r>
            <a:endParaRPr lang="en-US" sz="3097" dirty="0"/>
          </a:p>
        </p:txBody>
      </p:sp>
      <p:sp>
        <p:nvSpPr>
          <p:cNvPr id="5" name="Text 1"/>
          <p:cNvSpPr txBox="1"/>
          <p:nvPr/>
        </p:nvSpPr>
        <p:spPr>
          <a:xfrm>
            <a:off x="1481270" y="2864575"/>
            <a:ext cx="6172800" cy="663000"/>
          </a:xfrm>
          <a:prstGeom prst="rect">
            <a:avLst/>
          </a:prstGeom>
          <a:noFill/>
          <a:ln/>
        </p:spPr>
        <p:txBody>
          <a:bodyPr wrap="square" lIns="0" tIns="0" rIns="0" bIns="0" rtlCol="0" anchor="t"/>
          <a:lstStyle/>
          <a:p>
            <a:pPr algn="ctr" indent="0" marL="0">
              <a:lnSpc>
                <a:spcPct val="100000"/>
              </a:lnSpc>
              <a:buNone/>
            </a:pPr>
            <a:r>
              <a:rPr lang="en-US" sz="1400" dirty="0">
                <a:solidFill>
                  <a:srgbClr val="F1E5D5"/>
                </a:solidFill>
                <a:latin typeface="Arial" pitchFamily="34" charset="0"/>
                <a:ea typeface="Arial" pitchFamily="34" charset="-122"/>
                <a:cs typeface="Arial" pitchFamily="34" charset="-120"/>
              </a:rPr>
              <a:t>Россия помогает говорить по-английски о природе, городах, людях и истории простыми фразами. Это делает тему понятной, живой и полезной для восьмого класса.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2026-05-31T06:45:42Z</dcterms:created>
  <dcterms:modified xsi:type="dcterms:W3CDTF">2026-05-31T06:45:42Z</dcterms:modified>
</cp:coreProperties>
</file>