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3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— наставник и друг
</a:t>
            </a:r>
            <a:pPr algn="l" indent="0" marL="0">
              <a:lnSpc>
                <a:spcPct val="90000"/>
              </a:lnSpc>
              <a:buNone/>
            </a:pPr>
            <a:r>
              <a:rPr lang="en-US" sz="233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помогает сделать первые шаги в школьной жизни с заботой и поддержкой.
</a:t>
            </a:r>
            <a:endParaRPr lang="en-US" sz="2336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первом классе всё новое: режим, правила, уроки и люди рядом. Когда учитель встречает ребёнка спокойно и доброжелательно, школьный день становится понятнее, а учиться хочется смелее и с интересом.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начинается с доверия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помогает узнавать новое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20350" y="1626725"/>
            <a:ext cx="3537900" cy="7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9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и цифры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знакомит детей с буквами, цифрами и простыми правилами письма и счёта. Он объясняет так, чтобы каждому было понятно, и терпеливо повторяет, если тема пока кажется сложной.
</a:t>
            </a:r>
            <a:endParaRPr lang="en-US" sz="989" dirty="0"/>
          </a:p>
        </p:txBody>
      </p:sp>
      <p:sp>
        <p:nvSpPr>
          <p:cNvPr id="11" name="Text 3"/>
          <p:cNvSpPr txBox="1"/>
          <p:nvPr/>
        </p:nvSpPr>
        <p:spPr>
          <a:xfrm>
            <a:off x="720350" y="2916349"/>
            <a:ext cx="3537900" cy="7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9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вокруг нас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уроки дети узнают о природе, людях, школе и безопасном поведении. Учитель связывает новые знания с тем, что ребёнок видит каждый день, поэтому учиться становится легче и интереснее.
</a:t>
            </a:r>
            <a:endParaRPr lang="en-US" sz="989" dirty="0"/>
          </a:p>
        </p:txBody>
      </p:sp>
      <p:sp>
        <p:nvSpPr>
          <p:cNvPr id="12" name="Text 4"/>
          <p:cNvSpPr txBox="1"/>
          <p:nvPr/>
        </p:nvSpPr>
        <p:spPr>
          <a:xfrm>
            <a:off x="4850000" y="2916349"/>
            <a:ext cx="3537900" cy="7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9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 аккуратности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Аккуратная работа помогает лучше запоминать материал и видеть результат. Учитель мягко напоминает о порядке в тетради, о старании и о том, что ошибка — это повод попробовать ещё раз.
</a:t>
            </a:r>
            <a:endParaRPr lang="en-US" sz="989" dirty="0"/>
          </a:p>
        </p:txBody>
      </p:sp>
      <p:sp>
        <p:nvSpPr>
          <p:cNvPr id="13" name="Text 5"/>
          <p:cNvSpPr txBox="1"/>
          <p:nvPr/>
        </p:nvSpPr>
        <p:spPr>
          <a:xfrm>
            <a:off x="4850000" y="1626725"/>
            <a:ext cx="3537900" cy="7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9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объяснения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важны короткие и ясные слова. Учитель показывает образец задания, вместе с классом разбирает шаги выполнения и помогает не теряться, когда нужно работать самостоятельно.
</a:t>
            </a:r>
            <a:endParaRPr lang="en-US" sz="989" dirty="0"/>
          </a:p>
        </p:txBody>
      </p:sp>
      <p:sp>
        <p:nvSpPr>
          <p:cNvPr id="14" name="Text 6"/>
          <p:cNvSpPr txBox="1"/>
          <p:nvPr/>
        </p:nvSpPr>
        <p:spPr>
          <a:xfrm>
            <a:off x="720350" y="4205975"/>
            <a:ext cx="7692600" cy="3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8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 и повторение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Первокласснику нужно время, чтобы привыкнуть к заданиям и уверенно отвечать. Учитель не торопит, а спокойно возвращается к важным шагам, пока знания не становятся привычными.
</a:t>
            </a:r>
            <a:endParaRPr lang="en-US" sz="87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5600" y="1755867"/>
            <a:ext cx="1912800" cy="18156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ведёт по школьной дорожке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68900" y="1604375"/>
            <a:ext cx="26499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ребёнок слушает объяснение и знакомится с заданием. Учитель будто показывает начало дорожки, чтобы первоклассник не боялся сделать свой первый шаг в учебе.
</a:t>
            </a:r>
            <a:endParaRPr lang="en-US" sz="948" dirty="0"/>
          </a:p>
        </p:txBody>
      </p:sp>
      <p:sp>
        <p:nvSpPr>
          <p:cNvPr id="10" name="Text 3"/>
          <p:cNvSpPr txBox="1"/>
          <p:nvPr/>
        </p:nvSpPr>
        <p:spPr>
          <a:xfrm>
            <a:off x="6005175" y="1609736"/>
            <a:ext cx="25713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успеха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задание получилось, даже маленький успех становится важным. Учитель помогает заметить этот момент, и ребёнок с удовольствием идёт дальше, словно поднимается по лестнице знаний.
</a:t>
            </a:r>
            <a:endParaRPr lang="en-US" sz="948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2803475"/>
            <a:ext cx="26499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6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за шагом
</a:t>
            </a:r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ученик пробует выполнить работу сам, опираясь на подсказку и пример. Так каждый следующий шаг становится понятнее, а дорога к знанию — короче и увереннее.
</a:t>
            </a:r>
            <a:endParaRPr lang="en-US" sz="97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умеет быть добрым и внимательным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672750" y="1369450"/>
            <a:ext cx="77913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Замечает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учитель видит, когда ребёнок устал, волнуется или растерялся. Он не проходит мимо, а помогает спокойно собраться и продолжить работу без лишнего страха.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72750" y="3942474"/>
            <a:ext cx="77913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Создаёт спокойствие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взрослый говорит спокойно и доброжелательно, в классе становится тише и уютнее. Тогда легче слушать, отвечать и не бояться, что за ошибку тебя кто-то осудит.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72750" y="2212221"/>
            <a:ext cx="77913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Хвалит за старание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 только получить правильный ответ, но и приложить усилие. Учитель поддерживает детей за старание, и от такой похвалы хочется стараться ещё больше.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72750" y="3077344"/>
            <a:ext cx="77913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обижает словами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учитель не смеётся над ошибками и не сравнивает детей неприятными словами. Поэтому даже стеснительный ученик чувствует себя безопасно и может задать вопрос.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доверия в классе: от первого приветствия до уверенности ребёнка в себе.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доверие к учителю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4550" y="164850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учитель объясняет, как вести себя на уроке и на перемене. Когда правила известны заранее, детям легче не спорить и чувствовать себя уверенно.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32850" y="164850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Честная оценка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оценивает работу внимательно и одинаково уважительно к каждому ученику. Он замечает не только результат, но и старание, поэтому ребёнок видит, что его труд не остаётся без внимания.
</a:t>
            </a:r>
            <a:endParaRPr lang="en-US" sz="1079" dirty="0"/>
          </a:p>
        </p:txBody>
      </p:sp>
      <p:sp>
        <p:nvSpPr>
          <p:cNvPr id="8" name="Text 2"/>
          <p:cNvSpPr txBox="1"/>
          <p:nvPr/>
        </p:nvSpPr>
        <p:spPr>
          <a:xfrm>
            <a:off x="534675" y="326145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уважение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Справедливый учитель не выделяет любимчиков и не обижает сравнениями. Благодаря этому в классе появляется чувство защищённости, а каждый ученик понимает: к нему относятся честно.
</a:t>
            </a:r>
            <a:endParaRPr lang="en-US" sz="1088" dirty="0"/>
          </a:p>
        </p:txBody>
      </p:sp>
      <p:sp>
        <p:nvSpPr>
          <p:cNvPr id="9" name="Text 3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Справедливость в классе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поддерживает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Похвала за старание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Маша долго выводила буквы, и строчка получилась ровной, как дорожка после уборки. Учитель улыбнулся и сказал, что старание видно сразу. От этих слов девочка расправила плечи и решила написать ещё одну строчку аккуратно.
</a:t>
            </a:r>
            <a:endParaRPr lang="en-US" sz="909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открытка класса
</a:t>
            </a:r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трудной недели ребята сделали для учителя открытку с солнечным кругом и маленьким сердечком. Внутри они написали простое спасибо за терпение и доброту. Открытка получилась совсем не громкой, зато очень тёплой, как летний привет.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сказать вслух
</a:t>
            </a:r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Саша долго молчал у доски, потому что боялся ошибиться. Учитель спокойно подбодрил его, и мальчик всё-таки ответил. Одно доброе слово оказалось сильнее страха, а в конце урока Саша уже улыбался, как маленький герой.
</a:t>
            </a:r>
            <a:endParaRPr lang="en-US" sz="9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4125" y="1291100"/>
            <a:ext cx="300900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92925" y="1295870"/>
            <a:ext cx="364200" cy="291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09425" y="1291100"/>
            <a:ext cx="300900" cy="300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2475" y="3059858"/>
            <a:ext cx="364200" cy="2913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82250" y="3055087"/>
            <a:ext cx="300900" cy="300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учитель помогает дружить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702475" y="1819300"/>
            <a:ext cx="23514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напоминает, что говорить нужно не все сразу, а по очереди. Тогда каждого слышат, а спор превращается в обычный разговор, который легче решить спокойно.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169725" y="1289775"/>
            <a:ext cx="1884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по очереди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392925" y="1819300"/>
            <a:ext cx="23514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 соседа нет карандаша или линейки, учитель учит не жадничать. Взаимная помощь делает класс дружнее и показывает, что вместе справляться проще.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860175" y="1289775"/>
            <a:ext cx="1884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Делиться и помогать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077775" y="1819300"/>
            <a:ext cx="23514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«пожалуйста», «спасибо» и «извини» звучат очень просто, но делают общение добрым. Учитель помогает детям использовать их на уроке, дома и во время игры.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545025" y="1289775"/>
            <a:ext cx="1884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вежливо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1169725" y="3036775"/>
            <a:ext cx="31917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Договариваться словами
</a:t>
            </a:r>
            <a:endParaRPr lang="en-US" sz="1300" dirty="0"/>
          </a:p>
        </p:txBody>
      </p:sp>
      <p:sp>
        <p:nvSpPr>
          <p:cNvPr id="18" name="Text 9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возникает спор, учитель предлагает не ссориться, а договариваться. Так дети учатся искать решение без крика и понимают, что мирный разговор работает лучше.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в классе держится на уважении и внимании друг к другу. Учитель показывает, как поддержать товарища, чтобы всем было спокойно, уютно и приятно учиться вместе.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отношения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на уроке: как ошибка превращается в новый опыт и уверенность.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ошибки к успеху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2061025"/>
            <a:ext cx="17982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разговор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знакомится с родителями и рассказывает, как ребёнок чувствует себя в классе, что даётся легко, а где нужна поддержка. Так появляется общее понимание школьного пути.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2495875" y="2061025"/>
            <a:ext cx="18165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Совместный режим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 в школе стараются соблюдать похожий распорядок: вовремя вставать, собирать портфель и не забывать про отдых. Ребёнку легче привыкать к урокам и правилам.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511425" y="2061025"/>
            <a:ext cx="17982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 трудностях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что-то не получается, учитель и семья вместе ищут спокойное решение. Один совет, одно напоминание и немного терпения часто помогают больше, чем долгие разговоры.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526975" y="2061025"/>
            <a:ext cx="17982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Уверенный ученик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взрослые действуют сообща, ребёнок чувствует опору. Он спокойнее идёт в школу, охотнее выполняет задания и верит, что рядом всегда есть помощь.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480000"/>
            <a:ext cx="82062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и семья работают вместе
</a:t>
            </a:r>
            <a:endParaRPr lang="en-US" sz="2600" dirty="0"/>
          </a:p>
        </p:txBody>
      </p:sp>
      <p:sp>
        <p:nvSpPr>
          <p:cNvPr id="12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5600" y="1755867"/>
            <a:ext cx="1912800" cy="18156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подаёт пример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68900" y="1604375"/>
            <a:ext cx="26499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речь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быстро замечают, говорит ли учитель спокойно, уважительно и понятно. Вежливые слова и доброжелательный тон учат общению лучше длинных объяснений и сухих замечаний.
</a:t>
            </a:r>
            <a:endParaRPr lang="en-US" sz="948" dirty="0"/>
          </a:p>
        </p:txBody>
      </p:sp>
      <p:sp>
        <p:nvSpPr>
          <p:cNvPr id="11" name="Text 3"/>
          <p:cNvSpPr txBox="1"/>
          <p:nvPr/>
        </p:nvSpPr>
        <p:spPr>
          <a:xfrm>
            <a:off x="6005175" y="1609736"/>
            <a:ext cx="25713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относятся к делу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Аккуратность, собранность и ответственность видны в каждом уроке: в тетрадях, заданиях и обещаниях. Ребёнок запоминает это и постепенно сам старается работать так же.
</a:t>
            </a:r>
            <a:endParaRPr lang="en-US" sz="948" dirty="0"/>
          </a:p>
        </p:txBody>
      </p:sp>
      <p:sp>
        <p:nvSpPr>
          <p:cNvPr id="12" name="Text 4"/>
          <p:cNvSpPr txBox="1"/>
          <p:nvPr/>
        </p:nvSpPr>
        <p:spPr>
          <a:xfrm>
            <a:off x="468900" y="2803475"/>
            <a:ext cx="26499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слушают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учитель внимательно выслушивает вопрос, он показывает, что мнение ребёнка важно. Такой пример помогает не перебивать, а учиться слышать друг друга до конца.
</a:t>
            </a:r>
            <a:endParaRPr lang="en-US" sz="963" dirty="0"/>
          </a:p>
        </p:txBody>
      </p:sp>
      <p:sp>
        <p:nvSpPr>
          <p:cNvPr id="13" name="Text 5"/>
          <p:cNvSpPr txBox="1"/>
          <p:nvPr/>
        </p:nvSpPr>
        <p:spPr>
          <a:xfrm>
            <a:off x="6005175" y="2834636"/>
            <a:ext cx="25713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держат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учитель выполняет обещание, дети учатся доверять и отвечать за свои поступки. Честность в мелочах становится для них понятным и очень нужным правилом.
</a:t>
            </a:r>
            <a:endParaRPr lang="en-US" sz="95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575" y="1857025"/>
            <a:ext cx="44100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09650" y="2842100"/>
            <a:ext cx="44100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слово учителя может помочь ребёнку решиться попробовать ещё раз.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3375" y="3858150"/>
            <a:ext cx="45435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формулировка по теме слайда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442850" y="1857025"/>
            <a:ext cx="3161100" cy="178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взрослого снимает страх ошибки и делает первый шаг смелее. Для застенчивого ученика это часто важнее любой длинной похвалы.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урока помогает первокласснику чувствовать себя спокойно и понимать, что будет дальше.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обычный урок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3562" y="1471725"/>
            <a:ext cx="168600" cy="168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61650" y="1473492"/>
            <a:ext cx="185700" cy="1650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72834" y="3301887"/>
            <a:ext cx="163331" cy="168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3550" y="3301887"/>
            <a:ext cx="168600" cy="168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68900" y="480000"/>
            <a:ext cx="8206200" cy="66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поступки, которые делают школу тёплой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60030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Замечает старание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видит аккуратный рисунок, ровную строчку или честную попытку решить задачу. Такая внимательность показывает ребёнку, что труд тоже заслуживает похвалы.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495475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в мелочах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ручка упала или задание показалось трудным, учитель не спешит проходить мимо. Небольшая помощь снимает напряжение и делает урок спокойнее.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954750" y="3686375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Хвалит по-доброму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слова за старание, вежливость и смелость создают в классе хорошее настроение. После такой похвалы хочется стараться ещё больше, почти как супергерою без плаща.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98125" y="3686375"/>
            <a:ext cx="35292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Даёт время подумать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ребёнку нужна всего одна лишняя минута, чтобы собраться с мыслями. Терпеливое ожидание помогает ответить увереннее и не бояться спешки.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4003" y="1158347"/>
            <a:ext cx="2681700" cy="25298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8347"/>
            <a:ext cx="2681700" cy="2529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1750" y="1158347"/>
            <a:ext cx="2681700" cy="252980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первого учителя помнят долго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254000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ступенька к знаниям
</a:t>
            </a:r>
            <a:pPr algn="l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первоклассника учитель словно первая ступенька лестницы: на неё можно опереться и сделать следующий шаг. Сначала помогают слова, потом пример, а затем приходит уверенность. Так маленькие успехи складываются в большой путь.
</a:t>
            </a:r>
            <a:endParaRPr lang="en-US" sz="896" dirty="0"/>
          </a:p>
        </p:txBody>
      </p:sp>
      <p:sp>
        <p:nvSpPr>
          <p:cNvPr id="12" name="Text 3"/>
          <p:cNvSpPr txBox="1"/>
          <p:nvPr/>
        </p:nvSpPr>
        <p:spPr>
          <a:xfrm>
            <a:off x="6016225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Голос, который поддержал
</a:t>
            </a:r>
            <a:pPr algn="l" indent="0" marL="0">
              <a:lnSpc>
                <a:spcPct val="115000"/>
              </a:lnSpc>
              <a:buNone/>
            </a:pPr>
            <a:r>
              <a:rPr lang="en-US" sz="56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ребёнок помнит не только урок, но и спокойный голос учителя, который сказал: «У тебя получится». Такое обращение согревает, снимает страх и остаётся в памяти как знак доброты и настоящей поддержки.
</a:t>
            </a:r>
            <a:endParaRPr lang="en-US" sz="913" dirty="0"/>
          </a:p>
        </p:txBody>
      </p:sp>
      <p:sp>
        <p:nvSpPr>
          <p:cNvPr id="13" name="Text 4"/>
          <p:cNvSpPr txBox="1"/>
          <p:nvPr/>
        </p:nvSpPr>
        <p:spPr>
          <a:xfrm>
            <a:off x="491775" y="3893828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дверь в школу
</a:t>
            </a:r>
            <a:pPr algn="l" indent="0" marL="0">
              <a:lnSpc>
                <a:spcPct val="115000"/>
              </a:lnSpc>
              <a:buNone/>
            </a:pPr>
            <a:r>
              <a:rPr lang="en-US" sz="56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учитель встречает ребёнка так, будто открывает перед ним дверь в новый мир. За этой дверью — парты, тетради, правила и первые победы. Именно поэтому начало школьного пути запоминается особенно ясно и надолго.
</a:t>
            </a:r>
            <a:endParaRPr lang="en-US" sz="91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Дружный класс рождается из простых ежедневных действий, которые учитель помогает повторять на уроках и переменах.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класс дружнее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9370" y="1309125"/>
            <a:ext cx="2380061" cy="335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видит не только оценки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20350" y="1626725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Старание важнее цифры
</a:t>
            </a:r>
            <a:pPr algn="l" indent="0" marL="0">
              <a:lnSpc>
                <a:spcPct val="115000"/>
              </a:lnSpc>
              <a:buNone/>
            </a:pPr>
            <a:r>
              <a:rPr lang="en-US" sz="113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замечает, как ребёнок старается, даже если результат пока не идеален. Такое внимание помогает понять: ценится не только правильный ответ, но и честная работа.
</a:t>
            </a:r>
            <a:endParaRPr lang="en-US" sz="1130" dirty="0"/>
          </a:p>
        </p:txBody>
      </p:sp>
      <p:sp>
        <p:nvSpPr>
          <p:cNvPr id="11" name="Text 3"/>
          <p:cNvSpPr txBox="1"/>
          <p:nvPr/>
        </p:nvSpPr>
        <p:spPr>
          <a:xfrm>
            <a:off x="720350" y="3386413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поступки запоминаются
</a:t>
            </a:r>
            <a:pPr algn="l" indent="0" marL="0">
              <a:lnSpc>
                <a:spcPct val="115000"/>
              </a:lnSpc>
              <a:buNone/>
            </a:pPr>
            <a:r>
              <a:rPr lang="en-US" sz="113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однокласснику, вежливое слово или аккуратность на парте — всё это учитель тоже замечает. Так ребёнок понимает, что хорошее поведение имеет значение каждый день.
</a:t>
            </a:r>
            <a:endParaRPr lang="en-US" sz="1130" dirty="0"/>
          </a:p>
        </p:txBody>
      </p:sp>
      <p:sp>
        <p:nvSpPr>
          <p:cNvPr id="12" name="Text 4"/>
          <p:cNvSpPr txBox="1"/>
          <p:nvPr/>
        </p:nvSpPr>
        <p:spPr>
          <a:xfrm>
            <a:off x="6043250" y="3386413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рождается в заботе
</a:t>
            </a:r>
            <a:pPr algn="l" indent="0" marL="0">
              <a:lnSpc>
                <a:spcPct val="115000"/>
              </a:lnSpc>
              <a:buNone/>
            </a:pPr>
            <a:r>
              <a:rPr lang="en-US" sz="113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взрослый смотрит на ребёнка внимательно и без насмешки, ему легче открыться. Тогда учитель становится тем человеком, которому можно рассказать о трудности без страха.
</a:t>
            </a:r>
            <a:endParaRPr lang="en-US" sz="1130" dirty="0"/>
          </a:p>
        </p:txBody>
      </p:sp>
      <p:sp>
        <p:nvSpPr>
          <p:cNvPr id="13" name="Text 5"/>
          <p:cNvSpPr txBox="1"/>
          <p:nvPr/>
        </p:nvSpPr>
        <p:spPr>
          <a:xfrm>
            <a:off x="6043250" y="1626725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тоже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113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ученик устал, расстроен или растерян, учитель это видит по взгляду и поведению. Он может предложить паузу, объяснить ещё раз или просто поддержать спокойным словом.
</a:t>
            </a:r>
            <a:endParaRPr lang="en-US" sz="113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75" y="1159279"/>
            <a:ext cx="4042500" cy="1772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5544" y="1159279"/>
            <a:ext cx="4042500" cy="177254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775" y="3445725"/>
            <a:ext cx="39183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Открытка от всего класса
</a:t>
            </a:r>
            <a:pPr algn="l" indent="0" marL="0">
              <a:lnSpc>
                <a:spcPct val="115000"/>
              </a:lnSpc>
              <a:buNone/>
            </a:pPr>
            <a:r>
              <a:rPr lang="en-US" sz="110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цветной открытке дети пишут простые, но очень тёплые слова: спасибо за терпение, заботу и интересные уроки. Рядом появляются сердечки и смешные рисунки, потому что благодарность от детей всегда получается самой искренней.
</a:t>
            </a:r>
            <a:endParaRPr lang="en-US" sz="1032" dirty="0"/>
          </a:p>
        </p:txBody>
      </p:sp>
      <p:sp>
        <p:nvSpPr>
          <p:cNvPr id="6" name="Text 1"/>
          <p:cNvSpPr txBox="1"/>
          <p:nvPr/>
        </p:nvSpPr>
        <p:spPr>
          <a:xfrm>
            <a:off x="4605275" y="3445725"/>
            <a:ext cx="39648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Букет и тёплая подпись
</a:t>
            </a:r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благодарность передают через букет, маленькое сердечко или короткую подпись в дневнике. Несколько добрых слов способны сказать очень много: учитель становится тем, кого хочется поблагодарить не только в праздник, но и просто от души.
</a:t>
            </a:r>
            <a:endParaRPr lang="en-US" sz="971" dirty="0"/>
          </a:p>
        </p:txBody>
      </p:sp>
      <p:sp>
        <p:nvSpPr>
          <p:cNvPr id="7" name="Text 2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благодарности учителю
</a:t>
            </a:r>
            <a:endParaRPr lang="en-US" sz="2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8033" y="655050"/>
            <a:ext cx="3629106" cy="3799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2038875"/>
            <a:ext cx="41499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остаётся рядом в начале пути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учитель помогает ребёнку не бояться школы, замечать добро и верить в свои силы. Он становится опорой, примером и другом, которого помнят с теплом долгие годы.
</a:t>
            </a:r>
            <a:endParaRPr lang="en-US" sz="2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2026-05-25T18:35:36Z</dcterms:created>
  <dcterms:modified xsi:type="dcterms:W3CDTF">2026-05-25T18:35:36Z</dcterms:modified>
</cp:coreProperties>
</file>