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684218"/>
            <a:ext cx="9144000" cy="2455664"/>
          </a:xfrm>
          <a:prstGeom prst="rect">
            <a:avLst/>
          </a:prstGeom>
        </p:spPr>
      </p:pic>
      <p:sp>
        <p:nvSpPr>
          <p:cNvPr id="3" name="Text 0"/>
          <p:cNvSpPr txBox="1"/>
          <p:nvPr/>
        </p:nvSpPr>
        <p:spPr>
          <a:xfrm>
            <a:off x="261600" y="578625"/>
            <a:ext cx="6468300" cy="8181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Nature Reserves: тема урока английского языка
</a:t>
            </a:r>
            <a:endParaRPr lang="en-US" sz="2212" dirty="0"/>
          </a:p>
        </p:txBody>
      </p:sp>
      <p:sp>
        <p:nvSpPr>
          <p:cNvPr id="4" name="Text 1"/>
          <p:cNvSpPr txBox="1"/>
          <p:nvPr/>
        </p:nvSpPr>
        <p:spPr>
          <a:xfrm>
            <a:off x="261600" y="1789455"/>
            <a:ext cx="4638600" cy="531300"/>
          </a:xfrm>
          <a:prstGeom prst="rect">
            <a:avLst/>
          </a:prstGeom>
          <a:noFill/>
          <a:ln/>
        </p:spPr>
        <p:txBody>
          <a:bodyPr wrap="square" lIns="0" tIns="0" rIns="0" bIns="0" rtlCol="0" anchor="b"/>
          <a:lstStyle/>
          <a:p>
            <a:pPr algn="l" indent="0" marL="0">
              <a:lnSpc>
                <a:spcPct val="115000"/>
              </a:lnSpc>
              <a:buNone/>
            </a:pPr>
            <a:r>
              <a:rPr lang="en-US" sz="886" dirty="0">
                <a:solidFill>
                  <a:srgbClr val="000000"/>
                </a:solidFill>
                <a:latin typeface="Arial" pitchFamily="34" charset="0"/>
                <a:ea typeface="Arial" pitchFamily="34" charset="-122"/>
                <a:cs typeface="Arial" pitchFamily="34" charset="-120"/>
              </a:rPr>
              <a:t>Познакомимся с заповедниками и их обитателями.
</a:t>
            </a:r>
            <a:endParaRPr lang="en-US" sz="886" dirty="0"/>
          </a:p>
        </p:txBody>
      </p:sp>
      <p:sp>
        <p:nvSpPr>
          <p:cNvPr id="5" name="Text 2"/>
          <p:cNvSpPr txBox="1"/>
          <p:nvPr/>
        </p:nvSpPr>
        <p:spPr>
          <a:xfrm>
            <a:off x="261600" y="258888"/>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000000"/>
                </a:solidFill>
                <a:latin typeface="Arial" pitchFamily="34" charset="0"/>
                <a:ea typeface="Arial" pitchFamily="34" charset="-122"/>
                <a:cs typeface="Arial" pitchFamily="34" charset="-120"/>
              </a:rPr>
              <a:t>
</a:t>
            </a:r>
            <a:endParaRPr lang="en-US" sz="74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78091" y="75"/>
            <a:ext cx="4063566" cy="5143500"/>
          </a:xfrm>
          <a:prstGeom prst="rect">
            <a:avLst/>
          </a:prstGeom>
        </p:spPr>
      </p:pic>
      <p:sp>
        <p:nvSpPr>
          <p:cNvPr id="3" name="Text 0"/>
          <p:cNvSpPr txBox="1"/>
          <p:nvPr/>
        </p:nvSpPr>
        <p:spPr>
          <a:xfrm>
            <a:off x="261600" y="258900"/>
            <a:ext cx="4562400" cy="12984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Почему эта тема важна в 7 классе
</a:t>
            </a:r>
            <a:endParaRPr lang="en-US" sz="2212" dirty="0"/>
          </a:p>
        </p:txBody>
      </p:sp>
      <p:sp>
        <p:nvSpPr>
          <p:cNvPr id="4" name="Text 1"/>
          <p:cNvSpPr txBox="1"/>
          <p:nvPr/>
        </p:nvSpPr>
        <p:spPr>
          <a:xfrm>
            <a:off x="261600" y="1824550"/>
            <a:ext cx="3509100" cy="1965600"/>
          </a:xfrm>
          <a:prstGeom prst="rect">
            <a:avLst/>
          </a:prstGeom>
          <a:noFill/>
          <a:ln/>
        </p:spPr>
        <p:txBody>
          <a:bodyPr wrap="square" lIns="0" tIns="0" rIns="0" bIns="0" rtlCol="0" anchor="ctr"/>
          <a:lstStyle/>
          <a:p>
            <a:pPr algn="l" indent="0" marL="0">
              <a:lnSpc>
                <a:spcPct val="115000"/>
              </a:lnSpc>
              <a:buNone/>
            </a:pPr>
            <a:r>
              <a:rPr lang="en-US" sz="986" dirty="0">
                <a:solidFill>
                  <a:srgbClr val="000000"/>
                </a:solidFill>
                <a:latin typeface="Arial" pitchFamily="34" charset="0"/>
                <a:ea typeface="Arial" pitchFamily="34" charset="-122"/>
                <a:cs typeface="Arial" pitchFamily="34" charset="-120"/>
              </a:rPr>
              <a:t>Лес, парк, река и животные знакомы каждому школьнику. Тема помогает говорить о природе короткими фразами, учить полезную лексику и описывать реальные примеры: national parks, nature reserves, wildlife sanctuaries.
</a:t>
            </a:r>
            <a:endParaRPr lang="en-US" sz="986" dirty="0"/>
          </a:p>
        </p:txBody>
      </p:sp>
      <p:sp>
        <p:nvSpPr>
          <p:cNvPr id="5"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6725" y="1789450"/>
            <a:ext cx="239400" cy="239400"/>
          </a:xfrm>
          <a:prstGeom prst="rect">
            <a:avLst/>
          </a:prstGeom>
        </p:spPr>
      </p:pic>
      <p:pic>
        <p:nvPicPr>
          <p:cNvPr id="3" name="Image 1" descr="preencoded.png">    </p:cNvPr>
          <p:cNvPicPr>
            <a:picLocks noChangeAspect="1"/>
          </p:cNvPicPr>
          <p:nvPr/>
        </p:nvPicPr>
        <p:blipFill>
          <a:blip r:embed="rId2"/>
          <a:stretch>
            <a:fillRect/>
          </a:stretch>
        </p:blipFill>
        <p:spPr>
          <a:xfrm>
            <a:off x="2007848" y="1789450"/>
            <a:ext cx="239400" cy="239400"/>
          </a:xfrm>
          <a:prstGeom prst="rect">
            <a:avLst/>
          </a:prstGeom>
        </p:spPr>
      </p:pic>
      <p:pic>
        <p:nvPicPr>
          <p:cNvPr id="4" name="Image 2" descr="preencoded.png">    </p:cNvPr>
          <p:cNvPicPr>
            <a:picLocks noChangeAspect="1"/>
          </p:cNvPicPr>
          <p:nvPr/>
        </p:nvPicPr>
        <p:blipFill>
          <a:blip r:embed="rId3"/>
          <a:stretch>
            <a:fillRect/>
          </a:stretch>
        </p:blipFill>
        <p:spPr>
          <a:xfrm>
            <a:off x="3763933" y="1789450"/>
            <a:ext cx="209475" cy="239400"/>
          </a:xfrm>
          <a:prstGeom prst="rect">
            <a:avLst/>
          </a:prstGeom>
        </p:spPr>
      </p:pic>
      <p:pic>
        <p:nvPicPr>
          <p:cNvPr id="5" name="Image 3" descr="preencoded.png">    </p:cNvPr>
          <p:cNvPicPr>
            <a:picLocks noChangeAspect="1"/>
          </p:cNvPicPr>
          <p:nvPr/>
        </p:nvPicPr>
        <p:blipFill>
          <a:blip r:embed="rId4"/>
          <a:stretch>
            <a:fillRect/>
          </a:stretch>
        </p:blipFill>
        <p:spPr>
          <a:xfrm>
            <a:off x="5490093" y="1789450"/>
            <a:ext cx="239400" cy="239400"/>
          </a:xfrm>
          <a:prstGeom prst="rect">
            <a:avLst/>
          </a:prstGeom>
        </p:spPr>
      </p:pic>
      <p:pic>
        <p:nvPicPr>
          <p:cNvPr id="6" name="Image 4" descr="preencoded.png">    </p:cNvPr>
          <p:cNvPicPr>
            <a:picLocks noChangeAspect="1"/>
          </p:cNvPicPr>
          <p:nvPr/>
        </p:nvPicPr>
        <p:blipFill>
          <a:blip r:embed="rId5"/>
          <a:stretch>
            <a:fillRect/>
          </a:stretch>
        </p:blipFill>
        <p:spPr>
          <a:xfrm>
            <a:off x="7231218" y="1789450"/>
            <a:ext cx="239400" cy="2394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3</a:t>
            </a:r>
            <a:endParaRPr lang="en-US" sz="622" dirty="0"/>
          </a:p>
        </p:txBody>
      </p:sp>
      <p:sp>
        <p:nvSpPr>
          <p:cNvPr id="8" name="Text 1"/>
          <p:cNvSpPr txBox="1"/>
          <p:nvPr/>
        </p:nvSpPr>
        <p:spPr>
          <a:xfrm>
            <a:off x="261625" y="258900"/>
            <a:ext cx="8620800" cy="541800"/>
          </a:xfrm>
          <a:prstGeom prst="rect">
            <a:avLst/>
          </a:prstGeom>
          <a:noFill/>
          <a:ln/>
        </p:spPr>
        <p:txBody>
          <a:bodyPr wrap="square" lIns="0" tIns="0" rIns="0" bIns="0" rtlCol="0" anchor="t"/>
          <a:lstStyle/>
          <a:p>
            <a:pPr algn="l" indent="0" marL="0">
              <a:lnSpc>
                <a:spcPct val="100000"/>
              </a:lnSpc>
              <a:buNone/>
            </a:pPr>
            <a:r>
              <a:rPr lang="en-US" sz="2012" b="1" dirty="0">
                <a:solidFill>
                  <a:srgbClr val="000000"/>
                </a:solidFill>
                <a:latin typeface="Arial" pitchFamily="34" charset="0"/>
                <a:ea typeface="Arial" pitchFamily="34" charset="-122"/>
                <a:cs typeface="Arial" pitchFamily="34" charset="-120"/>
              </a:rPr>
              <a:t>Ключевая лексика по теме Nature Reserves
</a:t>
            </a:r>
            <a:endParaRPr lang="en-US" sz="2012" dirty="0"/>
          </a:p>
        </p:txBody>
      </p:sp>
      <p:sp>
        <p:nvSpPr>
          <p:cNvPr id="9" name="Text 2"/>
          <p:cNvSpPr txBox="1"/>
          <p:nvPr/>
        </p:nvSpPr>
        <p:spPr>
          <a:xfrm>
            <a:off x="261625"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000000"/>
                </a:solidFill>
                <a:latin typeface="Arial" pitchFamily="34" charset="0"/>
                <a:ea typeface="Arial" pitchFamily="34" charset="-122"/>
                <a:cs typeface="Arial" pitchFamily="34" charset="-120"/>
              </a:rPr>
              <a:t>Nature reserve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Nature reserve — это заповедник, место, где природа находится под защитой человека. Здесь сохраняют редкие виды, спокойную среду и условия для жизни животных и растений.
</a:t>
            </a:r>
            <a:endParaRPr lang="en-US" sz="900" dirty="0"/>
          </a:p>
        </p:txBody>
      </p:sp>
      <p:sp>
        <p:nvSpPr>
          <p:cNvPr id="10" name="Text 3"/>
          <p:cNvSpPr txBox="1"/>
          <p:nvPr/>
        </p:nvSpPr>
        <p:spPr>
          <a:xfrm>
            <a:off x="2002750"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000000"/>
                </a:solidFill>
                <a:latin typeface="Arial" pitchFamily="34" charset="0"/>
                <a:ea typeface="Arial" pitchFamily="34" charset="-122"/>
                <a:cs typeface="Arial" pitchFamily="34" charset="-120"/>
              </a:rPr>
              <a:t>Wildlife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Wildlife — это дикие животные и всё живое в природе. Пример: People must protect wildlife. Такое слово помогает говорить о животных, которые живут без помощи человека.
</a:t>
            </a:r>
            <a:endParaRPr lang="en-US" sz="900" dirty="0"/>
          </a:p>
        </p:txBody>
      </p:sp>
      <p:sp>
        <p:nvSpPr>
          <p:cNvPr id="11" name="Text 4"/>
          <p:cNvSpPr txBox="1"/>
          <p:nvPr/>
        </p:nvSpPr>
        <p:spPr>
          <a:xfrm>
            <a:off x="3743875"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000000"/>
                </a:solidFill>
                <a:latin typeface="Arial" pitchFamily="34" charset="0"/>
                <a:ea typeface="Arial" pitchFamily="34" charset="-122"/>
                <a:cs typeface="Arial" pitchFamily="34" charset="-120"/>
              </a:rPr>
              <a:t>Habitat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Habitat — среда обитания, то есть место, где живут определённые животные или растения. Например: Animals live in their habitat. A river is a habitat for fish.
</a:t>
            </a:r>
            <a:endParaRPr lang="en-US" sz="900" dirty="0"/>
          </a:p>
        </p:txBody>
      </p:sp>
      <p:sp>
        <p:nvSpPr>
          <p:cNvPr id="12" name="Text 5"/>
          <p:cNvSpPr txBox="1"/>
          <p:nvPr/>
        </p:nvSpPr>
        <p:spPr>
          <a:xfrm>
            <a:off x="5484999"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000000"/>
                </a:solidFill>
                <a:latin typeface="Arial" pitchFamily="34" charset="0"/>
                <a:ea typeface="Arial" pitchFamily="34" charset="-122"/>
                <a:cs typeface="Arial" pitchFamily="34" charset="-120"/>
              </a:rPr>
              <a:t>Endangered species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Endangered species — исчезающие виды, которым угрожает исчезновение. Важно уметь назвать их по-английски и объяснить, почему люди должны беречь такие растения и животных.
</a:t>
            </a:r>
            <a:endParaRPr lang="en-US" sz="900" dirty="0"/>
          </a:p>
        </p:txBody>
      </p:sp>
      <p:sp>
        <p:nvSpPr>
          <p:cNvPr id="13" name="Text 6"/>
          <p:cNvSpPr txBox="1"/>
          <p:nvPr/>
        </p:nvSpPr>
        <p:spPr>
          <a:xfrm>
            <a:off x="7226134"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000000"/>
                </a:solidFill>
                <a:latin typeface="Arial" pitchFamily="34" charset="0"/>
                <a:ea typeface="Arial" pitchFamily="34" charset="-122"/>
                <a:cs typeface="Arial" pitchFamily="34" charset="-120"/>
              </a:rPr>
              <a:t>Protect and preserve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To protect и to preserve означают защищать и сохранять. Эти глаголы часто встречаются в теме природы: We should protect nature. This reserve helps preserve rare birds.
</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08875" y="2045151"/>
            <a:ext cx="4873500" cy="1376047"/>
          </a:xfrm>
          <a:prstGeom prst="rect">
            <a:avLst/>
          </a:prstGeom>
        </p:spPr>
      </p:pic>
      <p:sp>
        <p:nvSpPr>
          <p:cNvPr id="3" name="Text 0"/>
          <p:cNvSpPr txBox="1"/>
          <p:nvPr/>
        </p:nvSpPr>
        <p:spPr>
          <a:xfrm>
            <a:off x="265800"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Сравнение слов: reserve, park, forest, habitat
</a:t>
            </a:r>
            <a:endParaRPr lang="en-US" sz="2212" dirty="0"/>
          </a:p>
        </p:txBody>
      </p:sp>
      <p:sp>
        <p:nvSpPr>
          <p:cNvPr id="4"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4</a:t>
            </a:r>
            <a:endParaRPr lang="en-US" sz="622" dirty="0"/>
          </a:p>
        </p:txBody>
      </p:sp>
      <p:sp>
        <p:nvSpPr>
          <p:cNvPr id="5" name="Text 2"/>
          <p:cNvSpPr txBox="1"/>
          <p:nvPr/>
        </p:nvSpPr>
        <p:spPr>
          <a:xfrm>
            <a:off x="261600" y="1324825"/>
            <a:ext cx="3465000" cy="13287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Эти слова связаны с природой, но обозначают разные понятия и используются в разных ситуациях.
</a:t>
            </a:r>
            <a:endParaRPr lang="en-US" sz="1022" dirty="0"/>
          </a:p>
        </p:txBody>
      </p:sp>
      <p:sp>
        <p:nvSpPr>
          <p:cNvPr id="6" name="Text 3"/>
          <p:cNvSpPr txBox="1"/>
          <p:nvPr/>
        </p:nvSpPr>
        <p:spPr>
          <a:xfrm>
            <a:off x="261600" y="2812936"/>
            <a:ext cx="3465000" cy="13287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Слова похожи по теме, но обозначают разные объекты: территорию, место отдыха, природный массив и среду обитания.
</a:t>
            </a:r>
            <a:endParaRPr lang="en-US" sz="1022" dirty="0"/>
          </a:p>
        </p:txBody>
      </p:sp>
      <p:sp>
        <p:nvSpPr>
          <p:cNvPr id="7" name="Text 4"/>
          <p:cNvSpPr txBox="1"/>
          <p:nvPr/>
        </p:nvSpPr>
        <p:spPr>
          <a:xfrm>
            <a:off x="4008875" y="4268400"/>
            <a:ext cx="48735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Учебная лексика по теме природы и охраны окружающей среды.
</a:t>
            </a:r>
            <a:endParaRPr lang="en-US" sz="72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070" y="62"/>
            <a:ext cx="3651684"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940575" y="258900"/>
            <a:ext cx="4941900" cy="12984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Что можно увидеть в заповеднике
</a:t>
            </a:r>
            <a:endParaRPr lang="en-US" sz="2212" dirty="0"/>
          </a:p>
        </p:txBody>
      </p:sp>
      <p:sp>
        <p:nvSpPr>
          <p:cNvPr id="8"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5</a:t>
            </a:r>
            <a:endParaRPr lang="en-US" sz="622" dirty="0"/>
          </a:p>
        </p:txBody>
      </p:sp>
      <p:sp>
        <p:nvSpPr>
          <p:cNvPr id="9" name="Text 2"/>
          <p:cNvSpPr txBox="1"/>
          <p:nvPr/>
        </p:nvSpPr>
        <p:spPr>
          <a:xfrm>
            <a:off x="3940575" y="1681600"/>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Редкие животные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заповеднике часто живут deer, fox, bear, owl и eagle. Такие животные чувствуют себя безопаснее, потому что люди стараются не нарушать их спокойствие и не разрушать среду обитания.
</a:t>
            </a:r>
            <a:endParaRPr lang="en-US" sz="1200" dirty="0"/>
          </a:p>
        </p:txBody>
      </p:sp>
      <p:sp>
        <p:nvSpPr>
          <p:cNvPr id="10" name="Text 3"/>
          <p:cNvSpPr txBox="1"/>
          <p:nvPr/>
        </p:nvSpPr>
        <p:spPr>
          <a:xfrm>
            <a:off x="3940575" y="2502426"/>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Растения природы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Здесь можно увидеть pine trees и wildflowers. Растения тоже нуждаются в защите, потому что они поддерживают жизнь животных, очищают воздух и делают территорию зелёной и красивой.
</a:t>
            </a:r>
            <a:endParaRPr lang="en-US" sz="1200" dirty="0"/>
          </a:p>
        </p:txBody>
      </p:sp>
      <p:sp>
        <p:nvSpPr>
          <p:cNvPr id="11" name="Text 4"/>
          <p:cNvSpPr txBox="1"/>
          <p:nvPr/>
        </p:nvSpPr>
        <p:spPr>
          <a:xfrm>
            <a:off x="3940575" y="3323251"/>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Тихая территория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Many animals are safe here. The area stays clean and quiet, because visitors follow the rules. Это помогает сохранить природный баланс и не тревожить птиц и зверей.
</a:t>
            </a:r>
            <a:endParaRPr lang="en-US" sz="1200" dirty="0"/>
          </a:p>
        </p:txBody>
      </p:sp>
      <p:sp>
        <p:nvSpPr>
          <p:cNvPr id="12" name="Text 5"/>
          <p:cNvSpPr txBox="1"/>
          <p:nvPr/>
        </p:nvSpPr>
        <p:spPr>
          <a:xfrm>
            <a:off x="3940575" y="4144075"/>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Изображение и атмосфера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Для иллюстрации подойдут лес, река, птицы и знак охраны природы. Такая картинка помогает быстро понять, что заповедник — это спокойное и охраняемое место.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2030" y="1258050"/>
            <a:ext cx="4408541" cy="2816700"/>
          </a:xfrm>
          <a:prstGeom prst="rect">
            <a:avLst/>
          </a:prstGeom>
        </p:spPr>
      </p:pic>
      <p:sp>
        <p:nvSpPr>
          <p:cNvPr id="3"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Какие объекты природы чаще всего охраняют
</a:t>
            </a:r>
            <a:endParaRPr lang="en-US" sz="2212" dirty="0"/>
          </a:p>
        </p:txBody>
      </p:sp>
      <p:sp>
        <p:nvSpPr>
          <p:cNvPr id="4"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6</a:t>
            </a:r>
            <a:endParaRPr lang="en-US" sz="622" dirty="0"/>
          </a:p>
        </p:txBody>
      </p:sp>
      <p:sp>
        <p:nvSpPr>
          <p:cNvPr id="5"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Заповедные территории бывают разными: от лесов и болот до гор, рек и озёр. Это расширяет тему и показывает, что природу охраняют в разных ландшафтах.
</a:t>
            </a:r>
            <a:endParaRPr lang="en-US" sz="1022" dirty="0"/>
          </a:p>
        </p:txBody>
      </p:sp>
      <p:sp>
        <p:nvSpPr>
          <p:cNvPr id="6"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Самыми заметными остаются forests и wetlands: именно там особенно много птиц, животных и редких растений.
</a:t>
            </a:r>
            <a:endParaRPr lang="en-US" sz="1022" dirty="0"/>
          </a:p>
        </p:txBody>
      </p:sp>
      <p:sp>
        <p:nvSpPr>
          <p:cNvPr id="7"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Учебная схема для урока английского языка; значения условные, для сравнения типов природных территорий.
</a:t>
            </a:r>
            <a:endParaRPr lang="en-US" sz="72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1600" y="258900"/>
            <a:ext cx="8620800" cy="615000"/>
          </a:xfrm>
          <a:prstGeom prst="rect">
            <a:avLst/>
          </a:prstGeom>
          <a:noFill/>
          <a:ln/>
        </p:spPr>
        <p:txBody>
          <a:bodyPr wrap="square" lIns="0" tIns="0" rIns="0" bIns="0" rtlCol="0" anchor="t"/>
          <a:lstStyle/>
          <a:p>
            <a:pPr algn="l" indent="0" marL="0">
              <a:lnSpc>
                <a:spcPct val="100000"/>
              </a:lnSpc>
              <a:buNone/>
            </a:pPr>
            <a:r>
              <a:rPr lang="en-US" sz="2012" b="1" dirty="0">
                <a:solidFill>
                  <a:srgbClr val="000000"/>
                </a:solidFill>
                <a:latin typeface="Arial" pitchFamily="34" charset="0"/>
                <a:ea typeface="Arial" pitchFamily="34" charset="-122"/>
                <a:cs typeface="Arial" pitchFamily="34" charset="-120"/>
              </a:rPr>
              <a:t>Простые предложения на английском о заповедниках
</a:t>
            </a:r>
            <a:endParaRPr lang="en-US" sz="2012" dirty="0"/>
          </a:p>
        </p:txBody>
      </p:sp>
      <p:sp>
        <p:nvSpPr>
          <p:cNvPr id="8"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7</a:t>
            </a:r>
            <a:endParaRPr lang="en-US" sz="622" dirty="0"/>
          </a:p>
        </p:txBody>
      </p:sp>
      <p:sp>
        <p:nvSpPr>
          <p:cNvPr id="9" name="Text 2"/>
          <p:cNvSpPr txBox="1"/>
          <p:nvPr/>
        </p:nvSpPr>
        <p:spPr>
          <a:xfrm>
            <a:off x="559275" y="1232225"/>
            <a:ext cx="4785600" cy="679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Охрана природы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A nature reserve protects wildlife. Это простое предложение помогает назвать главную функцию заповедника и использовать Present Simple в теме природы.
</a:t>
            </a:r>
            <a:endParaRPr lang="en-US" sz="1300" dirty="0"/>
          </a:p>
        </p:txBody>
      </p:sp>
      <p:sp>
        <p:nvSpPr>
          <p:cNvPr id="10" name="Text 3"/>
          <p:cNvSpPr txBox="1"/>
          <p:nvPr/>
        </p:nvSpPr>
        <p:spPr>
          <a:xfrm>
            <a:off x="559275" y="1975341"/>
            <a:ext cx="4785600" cy="679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Животные в заповеднике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Many rare animals live there. Такое высказывание удобно для описания места и показывает, как говорить о животных коротко и понятно.
</a:t>
            </a:r>
            <a:endParaRPr lang="en-US" sz="1300" dirty="0"/>
          </a:p>
        </p:txBody>
      </p:sp>
      <p:sp>
        <p:nvSpPr>
          <p:cNvPr id="11" name="Text 4"/>
          <p:cNvSpPr txBox="1"/>
          <p:nvPr/>
        </p:nvSpPr>
        <p:spPr>
          <a:xfrm>
            <a:off x="559275" y="2718453"/>
            <a:ext cx="4785600" cy="679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Правила поведения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People cannot cut trees or make noise. Эта модель помогает связать тему с правилами поведения и с отрицательными формами в английском языке.
</a:t>
            </a:r>
            <a:endParaRPr lang="en-US" sz="1300" dirty="0"/>
          </a:p>
        </p:txBody>
      </p:sp>
      <p:sp>
        <p:nvSpPr>
          <p:cNvPr id="12" name="Text 5"/>
          <p:cNvSpPr txBox="1"/>
          <p:nvPr/>
        </p:nvSpPr>
        <p:spPr>
          <a:xfrm>
            <a:off x="559275" y="3461565"/>
            <a:ext cx="4785600" cy="679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Работа учёных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Scientists study plants and animals in the reserve. Предложение показывает, что заповедник важен не только для отдыха, но и для наблюдения и изучения природы.
</a:t>
            </a:r>
            <a:endParaRPr lang="en-US" sz="1300" dirty="0"/>
          </a:p>
        </p:txBody>
      </p:sp>
      <p:sp>
        <p:nvSpPr>
          <p:cNvPr id="13" name="Text 6"/>
          <p:cNvSpPr txBox="1"/>
          <p:nvPr/>
        </p:nvSpPr>
        <p:spPr>
          <a:xfrm>
            <a:off x="559275" y="4204699"/>
            <a:ext cx="4785600" cy="6798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Для устной речи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Такие фразы легко менять под своё место: This reserve… There are… We should… Они подходят для чтения, письма и короткого ответа на уроке.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1550" y="1481832"/>
            <a:ext cx="8612400" cy="3401136"/>
          </a:xfrm>
          <a:prstGeom prst="rect">
            <a:avLst/>
          </a:prstGeom>
        </p:spPr>
      </p:pic>
      <p:sp>
        <p:nvSpPr>
          <p:cNvPr id="3" name="Text 0"/>
          <p:cNvSpPr txBox="1"/>
          <p:nvPr/>
        </p:nvSpPr>
        <p:spPr>
          <a:xfrm>
            <a:off x="261550" y="2589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Как выглядит текст по теме Nature Reserves
</a:t>
            </a:r>
            <a:endParaRPr lang="en-US" sz="2212" dirty="0"/>
          </a:p>
        </p:txBody>
      </p:sp>
      <p:sp>
        <p:nvSpPr>
          <p:cNvPr id="4"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8</a:t>
            </a:r>
            <a:endParaRPr lang="en-US" sz="622" dirty="0"/>
          </a:p>
        </p:txBody>
      </p:sp>
      <p:sp>
        <p:nvSpPr>
          <p:cNvPr id="5" name="Text 2"/>
          <p:cNvSpPr txBox="1"/>
          <p:nvPr/>
        </p:nvSpPr>
        <p:spPr>
          <a:xfrm>
            <a:off x="261550" y="7104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000000"/>
                </a:solidFill>
                <a:latin typeface="Arial" pitchFamily="34" charset="0"/>
                <a:ea typeface="Arial" pitchFamily="34" charset="-122"/>
                <a:cs typeface="Arial" pitchFamily="34" charset="-120"/>
              </a:rPr>
              <a:t>Последовательность помогает построить короткий учебный текст и использовать связки and, but, because, also.
</a:t>
            </a:r>
            <a:endParaRPr lang="en-US" sz="111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901160" y="1097437"/>
            <a:ext cx="4981200" cy="1186927"/>
          </a:xfrm>
          <a:prstGeom prst="rect">
            <a:avLst/>
          </a:prstGeom>
        </p:spPr>
      </p:pic>
      <p:pic>
        <p:nvPicPr>
          <p:cNvPr id="3" name="Image 1" descr="preencoded.png">    </p:cNvPr>
          <p:cNvPicPr>
            <a:picLocks noChangeAspect="1"/>
          </p:cNvPicPr>
          <p:nvPr/>
        </p:nvPicPr>
        <p:blipFill>
          <a:blip r:embed="rId2"/>
          <a:stretch>
            <a:fillRect/>
          </a:stretch>
        </p:blipFill>
        <p:spPr>
          <a:xfrm>
            <a:off x="3901198" y="2396601"/>
            <a:ext cx="4981200" cy="1186927"/>
          </a:xfrm>
          <a:prstGeom prst="rect">
            <a:avLst/>
          </a:prstGeom>
        </p:spPr>
      </p:pic>
      <p:pic>
        <p:nvPicPr>
          <p:cNvPr id="4" name="Image 2" descr="preencoded.png">    </p:cNvPr>
          <p:cNvPicPr>
            <a:picLocks noChangeAspect="1"/>
          </p:cNvPicPr>
          <p:nvPr/>
        </p:nvPicPr>
        <p:blipFill>
          <a:blip r:embed="rId3"/>
          <a:stretch>
            <a:fillRect/>
          </a:stretch>
        </p:blipFill>
        <p:spPr>
          <a:xfrm>
            <a:off x="3901173" y="3695752"/>
            <a:ext cx="4981200" cy="1186927"/>
          </a:xfrm>
          <a:prstGeom prst="rect">
            <a:avLst/>
          </a:prstGeom>
        </p:spPr>
      </p:pic>
      <p:sp>
        <p:nvSpPr>
          <p:cNvPr id="5" name="Text 0"/>
          <p:cNvSpPr txBox="1"/>
          <p:nvPr/>
        </p:nvSpPr>
        <p:spPr>
          <a:xfrm>
            <a:off x="261600" y="258900"/>
            <a:ext cx="8620800" cy="525600"/>
          </a:xfrm>
          <a:prstGeom prst="rect">
            <a:avLst/>
          </a:prstGeom>
          <a:noFill/>
          <a:ln/>
        </p:spPr>
        <p:txBody>
          <a:bodyPr wrap="square" lIns="0" tIns="0" rIns="0" bIns="0" rtlCol="0" anchor="t"/>
          <a:lstStyle/>
          <a:p>
            <a:pPr algn="l" indent="0" marL="0">
              <a:lnSpc>
                <a:spcPct val="100000"/>
              </a:lnSpc>
              <a:buNone/>
            </a:pPr>
            <a:r>
              <a:rPr lang="en-US" sz="2012" b="1" dirty="0">
                <a:solidFill>
                  <a:srgbClr val="000000"/>
                </a:solidFill>
                <a:latin typeface="Arial" pitchFamily="34" charset="0"/>
                <a:ea typeface="Arial" pitchFamily="34" charset="-122"/>
                <a:cs typeface="Arial" pitchFamily="34" charset="-120"/>
              </a:rPr>
              <a:t>Reading text: короткое описание заповедника
</a:t>
            </a:r>
            <a:endParaRPr lang="en-US" sz="2012" dirty="0"/>
          </a:p>
        </p:txBody>
      </p:sp>
      <p:sp>
        <p:nvSpPr>
          <p:cNvPr id="6"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9</a:t>
            </a:r>
            <a:endParaRPr lang="en-US" sz="622" dirty="0"/>
          </a:p>
        </p:txBody>
      </p:sp>
      <p:sp>
        <p:nvSpPr>
          <p:cNvPr id="7" name="Text 2"/>
          <p:cNvSpPr txBox="1"/>
          <p:nvPr/>
        </p:nvSpPr>
        <p:spPr>
          <a:xfrm>
            <a:off x="261600" y="1095400"/>
            <a:ext cx="3493200" cy="1191000"/>
          </a:xfrm>
          <a:prstGeom prst="rect">
            <a:avLst/>
          </a:prstGeom>
          <a:noFill/>
          <a:ln/>
        </p:spPr>
        <p:txBody>
          <a:bodyPr wrap="square" lIns="0" tIns="0" rIns="0" bIns="0" rtlCol="0" anchor="ctr"/>
          <a:lstStyle/>
          <a:p>
            <a:pPr algn="l" indent="0" marL="0">
              <a:lnSpc>
                <a:spcPct val="115000"/>
              </a:lnSpc>
              <a:buNone/>
            </a:pPr>
            <a:r>
              <a:rPr lang="en-US" sz="1002" b="1" dirty="0">
                <a:solidFill>
                  <a:srgbClr val="000000"/>
                </a:solidFill>
                <a:latin typeface="Arial" pitchFamily="34" charset="0"/>
                <a:ea typeface="Arial" pitchFamily="34" charset="-122"/>
                <a:cs typeface="Arial" pitchFamily="34" charset="-120"/>
              </a:rPr>
              <a:t>Тихое место у реки
</a:t>
            </a:r>
            <a:pPr algn="l" indent="0" marL="0">
              <a:lnSpc>
                <a:spcPct val="115000"/>
              </a:lnSpc>
              <a:buNone/>
            </a:pPr>
            <a:r>
              <a:rPr lang="en-US" sz="60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48" dirty="0">
                <a:solidFill>
                  <a:srgbClr val="000000"/>
                </a:solidFill>
                <a:latin typeface="Arial" pitchFamily="34" charset="0"/>
                <a:ea typeface="Arial" pitchFamily="34" charset="-122"/>
                <a:cs typeface="Arial" pitchFamily="34" charset="-120"/>
              </a:rPr>
              <a:t>This nature reserve is a quiet place near a small river. It has forests, birds and clean paths for visitors. Rare animals live here because the habitat is safe. Rangers protect the area every day, so nature stays calm and healthy.
</a:t>
            </a:r>
            <a:endParaRPr lang="en-US" sz="1002" dirty="0"/>
          </a:p>
        </p:txBody>
      </p:sp>
      <p:sp>
        <p:nvSpPr>
          <p:cNvPr id="8" name="Text 3"/>
          <p:cNvSpPr txBox="1"/>
          <p:nvPr/>
        </p:nvSpPr>
        <p:spPr>
          <a:xfrm>
            <a:off x="261638" y="2394564"/>
            <a:ext cx="3493200" cy="1191000"/>
          </a:xfrm>
          <a:prstGeom prst="rect">
            <a:avLst/>
          </a:prstGeom>
          <a:noFill/>
          <a:ln/>
        </p:spPr>
        <p:txBody>
          <a:bodyPr wrap="square" lIns="0" tIns="0" rIns="0" bIns="0" rtlCol="0" anchor="ctr"/>
          <a:lstStyle/>
          <a:p>
            <a:pPr algn="l" indent="0" marL="0">
              <a:lnSpc>
                <a:spcPct val="115000"/>
              </a:lnSpc>
              <a:buNone/>
            </a:pPr>
            <a:r>
              <a:rPr lang="en-US" sz="1002" b="1" dirty="0">
                <a:solidFill>
                  <a:srgbClr val="000000"/>
                </a:solidFill>
                <a:latin typeface="Arial" pitchFamily="34" charset="0"/>
                <a:ea typeface="Arial" pitchFamily="34" charset="-122"/>
                <a:cs typeface="Arial" pitchFamily="34" charset="-120"/>
              </a:rPr>
              <a:t>Лес и птицы
</a:t>
            </a:r>
            <a:pPr algn="l" indent="0" marL="0">
              <a:lnSpc>
                <a:spcPct val="115000"/>
              </a:lnSpc>
              <a:buNone/>
            </a:pPr>
            <a:r>
              <a:rPr lang="en-US" sz="60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48" dirty="0">
                <a:solidFill>
                  <a:srgbClr val="000000"/>
                </a:solidFill>
                <a:latin typeface="Arial" pitchFamily="34" charset="0"/>
                <a:ea typeface="Arial" pitchFamily="34" charset="-122"/>
                <a:cs typeface="Arial" pitchFamily="34" charset="-120"/>
              </a:rPr>
              <a:t>In this reserve, tall trees grow near a wide forest trail. Many birds live in the trees and sing in spring. Visitors can read signs and follow the rules. The place is peaceful, and the clean air makes it pleasant to visit.
</a:t>
            </a:r>
            <a:endParaRPr lang="en-US" sz="1002" dirty="0"/>
          </a:p>
        </p:txBody>
      </p:sp>
      <p:sp>
        <p:nvSpPr>
          <p:cNvPr id="9" name="Text 4"/>
          <p:cNvSpPr txBox="1"/>
          <p:nvPr/>
        </p:nvSpPr>
        <p:spPr>
          <a:xfrm>
            <a:off x="261613" y="3693715"/>
            <a:ext cx="3493200" cy="1191000"/>
          </a:xfrm>
          <a:prstGeom prst="rect">
            <a:avLst/>
          </a:prstGeom>
          <a:noFill/>
          <a:ln/>
        </p:spPr>
        <p:txBody>
          <a:bodyPr wrap="square" lIns="0" tIns="0" rIns="0" bIns="0" rtlCol="0" anchor="ctr"/>
          <a:lstStyle/>
          <a:p>
            <a:pPr algn="l" indent="0" marL="0">
              <a:lnSpc>
                <a:spcPct val="115000"/>
              </a:lnSpc>
              <a:buNone/>
            </a:pPr>
            <a:r>
              <a:rPr lang="en-US" sz="1002" b="1" dirty="0">
                <a:solidFill>
                  <a:srgbClr val="000000"/>
                </a:solidFill>
                <a:latin typeface="Arial" pitchFamily="34" charset="0"/>
                <a:ea typeface="Arial" pitchFamily="34" charset="-122"/>
                <a:cs typeface="Arial" pitchFamily="34" charset="-120"/>
              </a:rPr>
              <a:t>Почему его берегут
</a:t>
            </a:r>
            <a:pPr algn="l" indent="0" marL="0">
              <a:lnSpc>
                <a:spcPct val="115000"/>
              </a:lnSpc>
              <a:buNone/>
            </a:pPr>
            <a:r>
              <a:rPr lang="en-US" sz="60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48" dirty="0">
                <a:solidFill>
                  <a:srgbClr val="000000"/>
                </a:solidFill>
                <a:latin typeface="Arial" pitchFamily="34" charset="0"/>
                <a:ea typeface="Arial" pitchFamily="34" charset="-122"/>
                <a:cs typeface="Arial" pitchFamily="34" charset="-120"/>
              </a:rPr>
              <a:t>People come to this reserve to observe nature, not to disturb it. The area has water, grass and protected plants. Rangers watch the trails and help visitors stay safe. This simple place shows why protected areas are important for the future.
</a:t>
            </a:r>
            <a:endParaRPr lang="en-US" sz="100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2030" y="1258050"/>
            <a:ext cx="4408541" cy="2816700"/>
          </a:xfrm>
          <a:prstGeom prst="rect">
            <a:avLst/>
          </a:prstGeom>
        </p:spPr>
      </p:pic>
      <p:sp>
        <p:nvSpPr>
          <p:cNvPr id="3"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Какие грамматические формы встречаются в теме
</a:t>
            </a:r>
            <a:endParaRPr lang="en-US" sz="2212" dirty="0"/>
          </a:p>
        </p:txBody>
      </p:sp>
      <p:sp>
        <p:nvSpPr>
          <p:cNvPr id="4"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10</a:t>
            </a:r>
            <a:endParaRPr lang="en-US" sz="622" dirty="0"/>
          </a:p>
        </p:txBody>
      </p:sp>
      <p:sp>
        <p:nvSpPr>
          <p:cNvPr id="5"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Тема природы удобно соединяется с описанием места, правилами и повседневными действиями. Поэтому здесь часто встречаются короткие, понятные структуры.
</a:t>
            </a:r>
            <a:endParaRPr lang="en-US" sz="1022" dirty="0"/>
          </a:p>
        </p:txBody>
      </p:sp>
      <p:sp>
        <p:nvSpPr>
          <p:cNvPr id="6"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Наиболее полезны Present Simple и модальные глаголы: они помогают описывать местность, правила и поведение людей в заповеднике.
</a:t>
            </a:r>
            <a:endParaRPr lang="en-US" sz="1022" dirty="0"/>
          </a:p>
        </p:txBody>
      </p:sp>
      <p:sp>
        <p:nvSpPr>
          <p:cNvPr id="7"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Схема для урока английского языка по теме Nature Reserves; данные условные, для учебного сравнения.
</a:t>
            </a:r>
            <a:endParaRPr lang="en-US" sz="72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4231" y="1405400"/>
            <a:ext cx="128438" cy="205500"/>
          </a:xfrm>
          <a:prstGeom prst="rect">
            <a:avLst/>
          </a:prstGeom>
        </p:spPr>
      </p:pic>
      <p:pic>
        <p:nvPicPr>
          <p:cNvPr id="3" name="Image 1" descr="preencoded.png">    </p:cNvPr>
          <p:cNvPicPr>
            <a:picLocks noChangeAspect="1"/>
          </p:cNvPicPr>
          <p:nvPr/>
        </p:nvPicPr>
        <p:blipFill>
          <a:blip r:embed="rId2"/>
          <a:stretch>
            <a:fillRect/>
          </a:stretch>
        </p:blipFill>
        <p:spPr>
          <a:xfrm>
            <a:off x="275700" y="3057275"/>
            <a:ext cx="205500" cy="205500"/>
          </a:xfrm>
          <a:prstGeom prst="rect">
            <a:avLst/>
          </a:prstGeom>
        </p:spPr>
      </p:pic>
      <p:pic>
        <p:nvPicPr>
          <p:cNvPr id="4" name="Image 2" descr="preencoded.png">    </p:cNvPr>
          <p:cNvPicPr>
            <a:picLocks noChangeAspect="1"/>
          </p:cNvPicPr>
          <p:nvPr/>
        </p:nvPicPr>
        <p:blipFill>
          <a:blip r:embed="rId3"/>
          <a:stretch>
            <a:fillRect/>
          </a:stretch>
        </p:blipFill>
        <p:spPr>
          <a:xfrm>
            <a:off x="3203544" y="1405550"/>
            <a:ext cx="179813" cy="205500"/>
          </a:xfrm>
          <a:prstGeom prst="rect">
            <a:avLst/>
          </a:prstGeom>
        </p:spPr>
      </p:pic>
      <p:pic>
        <p:nvPicPr>
          <p:cNvPr id="5" name="Image 3" descr="preencoded.png">    </p:cNvPr>
          <p:cNvPicPr>
            <a:picLocks noChangeAspect="1"/>
          </p:cNvPicPr>
          <p:nvPr/>
        </p:nvPicPr>
        <p:blipFill>
          <a:blip r:embed="rId4"/>
          <a:stretch>
            <a:fillRect/>
          </a:stretch>
        </p:blipFill>
        <p:spPr>
          <a:xfrm>
            <a:off x="3190700" y="3057425"/>
            <a:ext cx="205500" cy="205500"/>
          </a:xfrm>
          <a:prstGeom prst="rect">
            <a:avLst/>
          </a:prstGeom>
        </p:spPr>
      </p:pic>
      <p:pic>
        <p:nvPicPr>
          <p:cNvPr id="6" name="Image 4" descr="preencoded.png">    </p:cNvPr>
          <p:cNvPicPr>
            <a:picLocks noChangeAspect="1"/>
          </p:cNvPicPr>
          <p:nvPr/>
        </p:nvPicPr>
        <p:blipFill>
          <a:blip r:embed="rId5"/>
          <a:stretch>
            <a:fillRect/>
          </a:stretch>
        </p:blipFill>
        <p:spPr>
          <a:xfrm>
            <a:off x="6105700" y="1405550"/>
            <a:ext cx="205500" cy="205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11</a:t>
            </a:r>
            <a:endParaRPr lang="en-US" sz="622" dirty="0"/>
          </a:p>
        </p:txBody>
      </p:sp>
      <p:sp>
        <p:nvSpPr>
          <p:cNvPr id="8" name="Text 1"/>
          <p:cNvSpPr txBox="1"/>
          <p:nvPr/>
        </p:nvSpPr>
        <p:spPr>
          <a:xfrm>
            <a:off x="261600" y="258900"/>
            <a:ext cx="8620800" cy="525600"/>
          </a:xfrm>
          <a:prstGeom prst="rect">
            <a:avLst/>
          </a:prstGeom>
          <a:noFill/>
          <a:ln/>
        </p:spPr>
        <p:txBody>
          <a:bodyPr wrap="square" lIns="0" tIns="0" rIns="0" bIns="0" rtlCol="0" anchor="t"/>
          <a:lstStyle/>
          <a:p>
            <a:pPr algn="l" indent="0" marL="0">
              <a:lnSpc>
                <a:spcPct val="100000"/>
              </a:lnSpc>
              <a:buNone/>
            </a:pPr>
            <a:r>
              <a:rPr lang="en-US" sz="2012" b="1" dirty="0">
                <a:solidFill>
                  <a:srgbClr val="000000"/>
                </a:solidFill>
                <a:latin typeface="Arial" pitchFamily="34" charset="0"/>
                <a:ea typeface="Arial" pitchFamily="34" charset="-122"/>
                <a:cs typeface="Arial" pitchFamily="34" charset="-120"/>
              </a:rPr>
              <a:t>Правила поведения в заповеднике на английском
</a:t>
            </a:r>
            <a:endParaRPr lang="en-US" sz="2012" dirty="0"/>
          </a:p>
        </p:txBody>
      </p:sp>
      <p:sp>
        <p:nvSpPr>
          <p:cNvPr id="9" name="Text 2"/>
          <p:cNvSpPr txBox="1"/>
          <p:nvPr/>
        </p:nvSpPr>
        <p:spPr>
          <a:xfrm>
            <a:off x="660800" y="1405250"/>
            <a:ext cx="2391600" cy="1478100"/>
          </a:xfrm>
          <a:prstGeom prst="rect">
            <a:avLst/>
          </a:prstGeom>
          <a:noFill/>
          <a:ln/>
        </p:spPr>
        <p:txBody>
          <a:bodyPr wrap="square" lIns="0" tIns="0" rIns="0" bIns="0" rtlCol="0" anchor="t"/>
          <a:lstStyle/>
          <a:p>
            <a:pPr algn="l" indent="0" marL="0">
              <a:lnSpc>
                <a:spcPct val="115000"/>
              </a:lnSpc>
              <a:buNone/>
            </a:pPr>
            <a:r>
              <a:rPr lang="en-US" sz="1037" b="1" dirty="0">
                <a:solidFill>
                  <a:srgbClr val="000000"/>
                </a:solidFill>
                <a:latin typeface="Arial" pitchFamily="34" charset="0"/>
                <a:ea typeface="Arial" pitchFamily="34" charset="-122"/>
                <a:cs typeface="Arial" pitchFamily="34" charset="-120"/>
              </a:rPr>
              <a:t>Keep quiet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Тихое поведение помогает не тревожить птиц и зверей. Фраза Keep quiet часто встречается на табличках и легко запоминается как правило для любого природного парка.
</a:t>
            </a:r>
            <a:endParaRPr lang="en-US" sz="1037" dirty="0"/>
          </a:p>
        </p:txBody>
      </p:sp>
      <p:sp>
        <p:nvSpPr>
          <p:cNvPr id="10" name="Text 3"/>
          <p:cNvSpPr txBox="1"/>
          <p:nvPr/>
        </p:nvSpPr>
        <p:spPr>
          <a:xfrm>
            <a:off x="660800" y="3057125"/>
            <a:ext cx="2391600" cy="1478100"/>
          </a:xfrm>
          <a:prstGeom prst="rect">
            <a:avLst/>
          </a:prstGeom>
          <a:noFill/>
          <a:ln/>
        </p:spPr>
        <p:txBody>
          <a:bodyPr wrap="square" lIns="0" tIns="0" rIns="0" bIns="0" rtlCol="0" anchor="t"/>
          <a:lstStyle/>
          <a:p>
            <a:pPr algn="l" indent="0" marL="0">
              <a:lnSpc>
                <a:spcPct val="115000"/>
              </a:lnSpc>
              <a:buNone/>
            </a:pPr>
            <a:r>
              <a:rPr lang="en-US" sz="1037" b="1" dirty="0">
                <a:solidFill>
                  <a:srgbClr val="000000"/>
                </a:solidFill>
                <a:latin typeface="Arial" pitchFamily="34" charset="0"/>
                <a:ea typeface="Arial" pitchFamily="34" charset="-122"/>
                <a:cs typeface="Arial" pitchFamily="34" charset="-120"/>
              </a:rPr>
              <a:t>Do not pick flowers
</a:t>
            </a:r>
            <a:pPr algn="l" indent="0" marL="0">
              <a:lnSpc>
                <a:spcPct val="115000"/>
              </a:lnSpc>
              <a:buNone/>
            </a:pPr>
            <a:r>
              <a:rPr lang="en-US" sz="4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Запрет Do not pick flowers особенно важен там, где растут редкие растения. Он помогает сохранить природное разнообразие и делает территорию безопаснее для будущих посетителей.
</a:t>
            </a:r>
            <a:endParaRPr lang="en-US" sz="1037" dirty="0"/>
          </a:p>
        </p:txBody>
      </p:sp>
      <p:sp>
        <p:nvSpPr>
          <p:cNvPr id="11" name="Text 4"/>
          <p:cNvSpPr txBox="1"/>
          <p:nvPr/>
        </p:nvSpPr>
        <p:spPr>
          <a:xfrm>
            <a:off x="3575800" y="1405400"/>
            <a:ext cx="2391600" cy="1478100"/>
          </a:xfrm>
          <a:prstGeom prst="rect">
            <a:avLst/>
          </a:prstGeom>
          <a:noFill/>
          <a:ln/>
        </p:spPr>
        <p:txBody>
          <a:bodyPr wrap="square" lIns="0" tIns="0" rIns="0" bIns="0" rtlCol="0" anchor="t"/>
          <a:lstStyle/>
          <a:p>
            <a:pPr algn="l" indent="0" marL="0">
              <a:lnSpc>
                <a:spcPct val="115000"/>
              </a:lnSpc>
              <a:buNone/>
            </a:pPr>
            <a:r>
              <a:rPr lang="en-US" sz="1037" b="1" dirty="0">
                <a:solidFill>
                  <a:srgbClr val="000000"/>
                </a:solidFill>
                <a:latin typeface="Arial" pitchFamily="34" charset="0"/>
                <a:ea typeface="Arial" pitchFamily="34" charset="-122"/>
                <a:cs typeface="Arial" pitchFamily="34" charset="-120"/>
              </a:rPr>
              <a:t>Do not litter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Выражение Do not litter напоминает, что мусор нельзя оставлять на тропах и у воды. Это одно из самых полезных правил для школьников на прогулке.
</a:t>
            </a:r>
            <a:endParaRPr lang="en-US" sz="1037" dirty="0"/>
          </a:p>
        </p:txBody>
      </p:sp>
      <p:sp>
        <p:nvSpPr>
          <p:cNvPr id="12" name="Text 5"/>
          <p:cNvSpPr txBox="1"/>
          <p:nvPr/>
        </p:nvSpPr>
        <p:spPr>
          <a:xfrm>
            <a:off x="3575800" y="3057275"/>
            <a:ext cx="2391600" cy="1478100"/>
          </a:xfrm>
          <a:prstGeom prst="rect">
            <a:avLst/>
          </a:prstGeom>
          <a:noFill/>
          <a:ln/>
        </p:spPr>
        <p:txBody>
          <a:bodyPr wrap="square" lIns="0" tIns="0" rIns="0" bIns="0" rtlCol="0" anchor="t"/>
          <a:lstStyle/>
          <a:p>
            <a:pPr algn="l" indent="0" marL="0">
              <a:lnSpc>
                <a:spcPct val="115000"/>
              </a:lnSpc>
              <a:buNone/>
            </a:pPr>
            <a:r>
              <a:rPr lang="en-US" sz="1037" b="1" dirty="0">
                <a:solidFill>
                  <a:srgbClr val="000000"/>
                </a:solidFill>
                <a:latin typeface="Arial" pitchFamily="34" charset="0"/>
                <a:ea typeface="Arial" pitchFamily="34" charset="-122"/>
                <a:cs typeface="Arial" pitchFamily="34" charset="-120"/>
              </a:rPr>
              <a:t>Do not feed animals
</a:t>
            </a:r>
            <a:pPr algn="l" indent="0" marL="0">
              <a:lnSpc>
                <a:spcPct val="115000"/>
              </a:lnSpc>
              <a:buNone/>
            </a:pPr>
            <a:r>
              <a:rPr lang="en-US" sz="4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Правило Do not feed animals защищает зверей от вредной еды и лишнего контакта с людьми. В заповедниках его часто пишут рядом с изображением животных.
</a:t>
            </a:r>
            <a:endParaRPr lang="en-US" sz="1037" dirty="0"/>
          </a:p>
        </p:txBody>
      </p:sp>
      <p:sp>
        <p:nvSpPr>
          <p:cNvPr id="13" name="Text 6"/>
          <p:cNvSpPr txBox="1"/>
          <p:nvPr/>
        </p:nvSpPr>
        <p:spPr>
          <a:xfrm>
            <a:off x="6490800" y="1405400"/>
            <a:ext cx="2391600" cy="1478100"/>
          </a:xfrm>
          <a:prstGeom prst="rect">
            <a:avLst/>
          </a:prstGeom>
          <a:noFill/>
          <a:ln/>
        </p:spPr>
        <p:txBody>
          <a:bodyPr wrap="square" lIns="0" tIns="0" rIns="0" bIns="0" rtlCol="0" anchor="t"/>
          <a:lstStyle/>
          <a:p>
            <a:pPr algn="l" indent="0" marL="0">
              <a:lnSpc>
                <a:spcPct val="115000"/>
              </a:lnSpc>
              <a:buNone/>
            </a:pPr>
            <a:r>
              <a:rPr lang="en-US" sz="1037" b="1" dirty="0">
                <a:solidFill>
                  <a:srgbClr val="000000"/>
                </a:solidFill>
                <a:latin typeface="Arial" pitchFamily="34" charset="0"/>
                <a:ea typeface="Arial" pitchFamily="34" charset="-122"/>
                <a:cs typeface="Arial" pitchFamily="34" charset="-120"/>
              </a:rPr>
              <a:t>Stay on the path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Фраза Stay on the path учит ходить только по отмеченным дорожкам. Так сохраняются растения, а посетители не мешают животным и не портят почву.
</a:t>
            </a:r>
            <a:endParaRPr lang="en-US" sz="1037"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9525" y="1042040"/>
            <a:ext cx="8625000" cy="2435294"/>
          </a:xfrm>
          <a:prstGeom prst="rect">
            <a:avLst/>
          </a:prstGeom>
        </p:spPr>
      </p:pic>
      <p:sp>
        <p:nvSpPr>
          <p:cNvPr id="3"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Английские знаки и надписи в заповеднике
</a:t>
            </a:r>
            <a:endParaRPr lang="en-US" sz="2212" dirty="0"/>
          </a:p>
        </p:txBody>
      </p:sp>
      <p:sp>
        <p:nvSpPr>
          <p:cNvPr id="4"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12</a:t>
            </a:r>
            <a:endParaRPr lang="en-US" sz="622" dirty="0"/>
          </a:p>
        </p:txBody>
      </p:sp>
      <p:sp>
        <p:nvSpPr>
          <p:cNvPr id="5" name="Text 2"/>
          <p:cNvSpPr txBox="1"/>
          <p:nvPr/>
        </p:nvSpPr>
        <p:spPr>
          <a:xfrm>
            <a:off x="265825" y="400050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Короткие надписи помогают быстро понять правила и не нарушать их во время прогулки.
</a:t>
            </a:r>
            <a:endParaRPr lang="en-US" sz="1022" dirty="0"/>
          </a:p>
        </p:txBody>
      </p:sp>
      <p:sp>
        <p:nvSpPr>
          <p:cNvPr id="6" name="Text 3"/>
          <p:cNvSpPr txBox="1"/>
          <p:nvPr/>
        </p:nvSpPr>
        <p:spPr>
          <a:xfrm>
            <a:off x="4689510" y="400050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Все фразы короткие и понятные; они сразу показывают, где можно находиться и как вести себя безопасно.
</a:t>
            </a:r>
            <a:endParaRPr lang="en-US" sz="1022" dirty="0"/>
          </a:p>
        </p:txBody>
      </p:sp>
      <p:sp>
        <p:nvSpPr>
          <p:cNvPr id="7" name="Text 4"/>
          <p:cNvSpPr txBox="1"/>
          <p:nvPr/>
        </p:nvSpPr>
        <p:spPr>
          <a:xfrm>
            <a:off x="259525" y="3715950"/>
            <a:ext cx="4405200" cy="1623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Учебная лексика по теме Nature Reserves
</a:t>
            </a:r>
            <a:endParaRPr lang="en-US" sz="72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1600" y="2634491"/>
            <a:ext cx="2832900" cy="2249168"/>
          </a:xfrm>
          <a:prstGeom prst="rect">
            <a:avLst/>
          </a:prstGeom>
        </p:spPr>
      </p:pic>
      <p:pic>
        <p:nvPicPr>
          <p:cNvPr id="3" name="Image 1" descr="preencoded.png">    </p:cNvPr>
          <p:cNvPicPr>
            <a:picLocks noChangeAspect="1"/>
          </p:cNvPicPr>
          <p:nvPr/>
        </p:nvPicPr>
        <p:blipFill>
          <a:blip r:embed="rId2"/>
          <a:stretch>
            <a:fillRect/>
          </a:stretch>
        </p:blipFill>
        <p:spPr>
          <a:xfrm>
            <a:off x="3155574" y="2634491"/>
            <a:ext cx="2832900" cy="2249168"/>
          </a:xfrm>
          <a:prstGeom prst="rect">
            <a:avLst/>
          </a:prstGeom>
        </p:spPr>
      </p:pic>
      <p:pic>
        <p:nvPicPr>
          <p:cNvPr id="4" name="Image 2" descr="preencoded.png">    </p:cNvPr>
          <p:cNvPicPr>
            <a:picLocks noChangeAspect="1"/>
          </p:cNvPicPr>
          <p:nvPr/>
        </p:nvPicPr>
        <p:blipFill>
          <a:blip r:embed="rId3"/>
          <a:stretch>
            <a:fillRect/>
          </a:stretch>
        </p:blipFill>
        <p:spPr>
          <a:xfrm>
            <a:off x="6049548" y="2634491"/>
            <a:ext cx="2832900" cy="2249168"/>
          </a:xfrm>
          <a:prstGeom prst="rect">
            <a:avLst/>
          </a:prstGeom>
        </p:spPr>
      </p:pic>
      <p:sp>
        <p:nvSpPr>
          <p:cNvPr id="5" name="Text 0"/>
          <p:cNvSpPr txBox="1"/>
          <p:nvPr/>
        </p:nvSpPr>
        <p:spPr>
          <a:xfrm>
            <a:off x="261600" y="258900"/>
            <a:ext cx="8620800" cy="541800"/>
          </a:xfrm>
          <a:prstGeom prst="rect">
            <a:avLst/>
          </a:prstGeom>
          <a:noFill/>
          <a:ln/>
        </p:spPr>
        <p:txBody>
          <a:bodyPr wrap="square" lIns="0" tIns="0" rIns="0" bIns="0" rtlCol="0" anchor="t"/>
          <a:lstStyle/>
          <a:p>
            <a:pPr algn="l" indent="0" marL="0">
              <a:lnSpc>
                <a:spcPct val="100000"/>
              </a:lnSpc>
              <a:buNone/>
            </a:pPr>
            <a:r>
              <a:rPr lang="en-US" sz="2012" b="1" dirty="0">
                <a:solidFill>
                  <a:srgbClr val="000000"/>
                </a:solidFill>
                <a:latin typeface="Arial" pitchFamily="34" charset="0"/>
                <a:ea typeface="Arial" pitchFamily="34" charset="-122"/>
                <a:cs typeface="Arial" pitchFamily="34" charset="-120"/>
              </a:rPr>
              <a:t>Роль людей в заповеднике
</a:t>
            </a:r>
            <a:endParaRPr lang="en-US" sz="2012" dirty="0"/>
          </a:p>
        </p:txBody>
      </p:sp>
      <p:sp>
        <p:nvSpPr>
          <p:cNvPr id="6"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13</a:t>
            </a:r>
            <a:endParaRPr lang="en-US" sz="622" dirty="0"/>
          </a:p>
        </p:txBody>
      </p:sp>
      <p:sp>
        <p:nvSpPr>
          <p:cNvPr id="7" name="Text 2"/>
          <p:cNvSpPr txBox="1"/>
          <p:nvPr/>
        </p:nvSpPr>
        <p:spPr>
          <a:xfrm>
            <a:off x="261600" y="1095400"/>
            <a:ext cx="2243700" cy="1397700"/>
          </a:xfrm>
          <a:prstGeom prst="rect">
            <a:avLst/>
          </a:prstGeom>
          <a:noFill/>
          <a:ln/>
        </p:spPr>
        <p:txBody>
          <a:bodyPr wrap="square" lIns="0" tIns="0" rIns="0" bIns="0" rtlCol="0" anchor="t"/>
          <a:lstStyle/>
          <a:p>
            <a:pPr algn="l" indent="0" marL="0">
              <a:lnSpc>
                <a:spcPct val="115000"/>
              </a:lnSpc>
              <a:buNone/>
            </a:pPr>
            <a:r>
              <a:rPr lang="en-US" sz="1002" b="1" dirty="0">
                <a:solidFill>
                  <a:srgbClr val="000000"/>
                </a:solidFill>
                <a:latin typeface="Arial" pitchFamily="34" charset="0"/>
                <a:ea typeface="Arial" pitchFamily="34" charset="-122"/>
                <a:cs typeface="Arial" pitchFamily="34" charset="-120"/>
              </a:rPr>
              <a:t>Смотритель следит за порядком
</a:t>
            </a:r>
            <a:pPr algn="l" indent="0" marL="0">
              <a:lnSpc>
                <a:spcPct val="115000"/>
              </a:lnSpc>
              <a:buNone/>
            </a:pPr>
            <a:r>
              <a:rPr lang="en-US" sz="60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48" dirty="0">
                <a:solidFill>
                  <a:srgbClr val="000000"/>
                </a:solidFill>
                <a:latin typeface="Arial" pitchFamily="34" charset="0"/>
                <a:ea typeface="Arial" pitchFamily="34" charset="-122"/>
                <a:cs typeface="Arial" pitchFamily="34" charset="-120"/>
              </a:rPr>
              <a:t>Rangers работают на тропах, у щитов и возле редких мест обитания. Они наблюдают за территорией, объясняют правила посетителям и помогают сохранять природу в чистоте и безопасности.
</a:t>
            </a:r>
            <a:endParaRPr lang="en-US" sz="1002" dirty="0"/>
          </a:p>
        </p:txBody>
      </p:sp>
      <p:sp>
        <p:nvSpPr>
          <p:cNvPr id="8" name="Text 3"/>
          <p:cNvSpPr txBox="1"/>
          <p:nvPr/>
        </p:nvSpPr>
        <p:spPr>
          <a:xfrm>
            <a:off x="3155574" y="1095400"/>
            <a:ext cx="2243700" cy="1397700"/>
          </a:xfrm>
          <a:prstGeom prst="rect">
            <a:avLst/>
          </a:prstGeom>
          <a:noFill/>
          <a:ln/>
        </p:spPr>
        <p:txBody>
          <a:bodyPr wrap="square" lIns="0" tIns="0" rIns="0" bIns="0" rtlCol="0" anchor="t"/>
          <a:lstStyle/>
          <a:p>
            <a:pPr algn="l" indent="0" marL="0">
              <a:lnSpc>
                <a:spcPct val="115000"/>
              </a:lnSpc>
              <a:buNone/>
            </a:pPr>
            <a:r>
              <a:rPr lang="en-US" sz="1002" b="1" dirty="0">
                <a:solidFill>
                  <a:srgbClr val="000000"/>
                </a:solidFill>
                <a:latin typeface="Arial" pitchFamily="34" charset="0"/>
                <a:ea typeface="Arial" pitchFamily="34" charset="-122"/>
                <a:cs typeface="Arial" pitchFamily="34" charset="-120"/>
              </a:rPr>
              <a:t>Учёные изучают живой мир
</a:t>
            </a:r>
            <a:pPr algn="l" indent="0" marL="0">
              <a:lnSpc>
                <a:spcPct val="115000"/>
              </a:lnSpc>
              <a:buNone/>
            </a:pPr>
            <a:r>
              <a:rPr lang="en-US" sz="60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48" dirty="0">
                <a:solidFill>
                  <a:srgbClr val="000000"/>
                </a:solidFill>
                <a:latin typeface="Arial" pitchFamily="34" charset="0"/>
                <a:ea typeface="Arial" pitchFamily="34" charset="-122"/>
                <a:cs typeface="Arial" pitchFamily="34" charset="-120"/>
              </a:rPr>
              <a:t>Scientists записывают наблюдения, считают птиц и изучают растения. Их работа показывает, какие виды нуждаются в защите и как меняется природа в разные сезоны.
</a:t>
            </a:r>
            <a:endParaRPr lang="en-US" sz="1002" dirty="0"/>
          </a:p>
        </p:txBody>
      </p:sp>
      <p:sp>
        <p:nvSpPr>
          <p:cNvPr id="9" name="Text 4"/>
          <p:cNvSpPr txBox="1"/>
          <p:nvPr/>
        </p:nvSpPr>
        <p:spPr>
          <a:xfrm>
            <a:off x="6049548" y="1095400"/>
            <a:ext cx="2243700" cy="1397700"/>
          </a:xfrm>
          <a:prstGeom prst="rect">
            <a:avLst/>
          </a:prstGeom>
          <a:noFill/>
          <a:ln/>
        </p:spPr>
        <p:txBody>
          <a:bodyPr wrap="square" lIns="0" tIns="0" rIns="0" bIns="0" rtlCol="0" anchor="t"/>
          <a:lstStyle/>
          <a:p>
            <a:pPr algn="l" indent="0" marL="0">
              <a:lnSpc>
                <a:spcPct val="115000"/>
              </a:lnSpc>
              <a:buNone/>
            </a:pPr>
            <a:r>
              <a:rPr lang="en-US" sz="1002" b="1" dirty="0">
                <a:solidFill>
                  <a:srgbClr val="000000"/>
                </a:solidFill>
                <a:latin typeface="Arial" pitchFamily="34" charset="0"/>
                <a:ea typeface="Arial" pitchFamily="34" charset="-122"/>
                <a:cs typeface="Arial" pitchFamily="34" charset="-120"/>
              </a:rPr>
              <a:t>Посетители соблюдают правила
</a:t>
            </a:r>
            <a:pPr algn="l" indent="0" marL="0">
              <a:lnSpc>
                <a:spcPct val="115000"/>
              </a:lnSpc>
              <a:buNone/>
            </a:pPr>
            <a:r>
              <a:rPr lang="en-US" sz="60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48" dirty="0">
                <a:solidFill>
                  <a:srgbClr val="000000"/>
                </a:solidFill>
                <a:latin typeface="Arial" pitchFamily="34" charset="0"/>
                <a:ea typeface="Arial" pitchFamily="34" charset="-122"/>
                <a:cs typeface="Arial" pitchFamily="34" charset="-120"/>
              </a:rPr>
              <a:t>Visitors приходят в заповедник, чтобы увидеть природу, но не мешать ей. Они идут по тропе, не шумят и уносят мусор с собой, уважая труд сотрудников.
</a:t>
            </a:r>
            <a:endParaRPr lang="en-US" sz="100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1550" y="1481832"/>
            <a:ext cx="8612400" cy="3401136"/>
          </a:xfrm>
          <a:prstGeom prst="rect">
            <a:avLst/>
          </a:prstGeom>
        </p:spPr>
      </p:pic>
      <p:sp>
        <p:nvSpPr>
          <p:cNvPr id="3" name="Text 0"/>
          <p:cNvSpPr txBox="1"/>
          <p:nvPr/>
        </p:nvSpPr>
        <p:spPr>
          <a:xfrm>
            <a:off x="261550" y="2589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Мини-диалог по теме Nature Reserves
</a:t>
            </a:r>
            <a:endParaRPr lang="en-US" sz="2212" dirty="0"/>
          </a:p>
        </p:txBody>
      </p:sp>
      <p:sp>
        <p:nvSpPr>
          <p:cNvPr id="4"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14</a:t>
            </a:r>
            <a:endParaRPr lang="en-US" sz="622" dirty="0"/>
          </a:p>
        </p:txBody>
      </p:sp>
      <p:sp>
        <p:nvSpPr>
          <p:cNvPr id="5" name="Text 2"/>
          <p:cNvSpPr txBox="1"/>
          <p:nvPr/>
        </p:nvSpPr>
        <p:spPr>
          <a:xfrm>
            <a:off x="261550" y="7104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000000"/>
                </a:solidFill>
                <a:latin typeface="Arial" pitchFamily="34" charset="0"/>
                <a:ea typeface="Arial" pitchFamily="34" charset="-122"/>
                <a:cs typeface="Arial" pitchFamily="34" charset="-120"/>
              </a:rPr>
              <a:t>Схема показывает типичный разговор для парной работы на уроке.
</a:t>
            </a:r>
            <a:endParaRPr lang="en-US" sz="111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2030" y="1258050"/>
            <a:ext cx="4408541" cy="2816700"/>
          </a:xfrm>
          <a:prstGeom prst="rect">
            <a:avLst/>
          </a:prstGeom>
        </p:spPr>
      </p:pic>
      <p:sp>
        <p:nvSpPr>
          <p:cNvPr id="3"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Глаголы действия по теме природы
</a:t>
            </a:r>
            <a:endParaRPr lang="en-US" sz="2212" dirty="0"/>
          </a:p>
        </p:txBody>
      </p:sp>
      <p:sp>
        <p:nvSpPr>
          <p:cNvPr id="4"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15</a:t>
            </a:r>
            <a:endParaRPr lang="en-US" sz="622" dirty="0"/>
          </a:p>
        </p:txBody>
      </p:sp>
      <p:sp>
        <p:nvSpPr>
          <p:cNvPr id="5"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Эти глаголы часто сочетаются с существительными из темы урока и помогают строить короткие, понятные фразы о природе и защите окружающей среды.
</a:t>
            </a:r>
            <a:endParaRPr lang="en-US" sz="1022" dirty="0"/>
          </a:p>
        </p:txBody>
      </p:sp>
      <p:sp>
        <p:nvSpPr>
          <p:cNvPr id="6"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Наиболее универсальны protect, save и observe: они подходят и для описания правил, и для коротких высказываний о заповедниках.
</a:t>
            </a:r>
            <a:endParaRPr lang="en-US" sz="1022" dirty="0"/>
          </a:p>
        </p:txBody>
      </p:sp>
      <p:sp>
        <p:nvSpPr>
          <p:cNvPr id="7"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Учебный словарь по теме Nature Reserves
</a:t>
            </a:r>
            <a:endParaRPr lang="en-US" sz="72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16</a:t>
            </a:r>
            <a:endParaRPr lang="en-US" sz="622" dirty="0"/>
          </a:p>
        </p:txBody>
      </p:sp>
      <p:sp>
        <p:nvSpPr>
          <p:cNvPr id="8" name="Text 1"/>
          <p:cNvSpPr txBox="1"/>
          <p:nvPr/>
        </p:nvSpPr>
        <p:spPr>
          <a:xfrm>
            <a:off x="261600" y="258900"/>
            <a:ext cx="8620800" cy="6549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Мини-словарь по теме экологии и природы
</a:t>
            </a:r>
            <a:endParaRPr lang="en-US" sz="2212" dirty="0"/>
          </a:p>
        </p:txBody>
      </p:sp>
      <p:sp>
        <p:nvSpPr>
          <p:cNvPr id="9" name="Text 2"/>
          <p:cNvSpPr txBox="1"/>
          <p:nvPr/>
        </p:nvSpPr>
        <p:spPr>
          <a:xfrm>
            <a:off x="261600" y="1928650"/>
            <a:ext cx="1650600" cy="1659600"/>
          </a:xfrm>
          <a:prstGeom prst="rect">
            <a:avLst/>
          </a:prstGeom>
          <a:noFill/>
          <a:ln/>
        </p:spPr>
        <p:txBody>
          <a:bodyPr wrap="square" lIns="0" tIns="0" rIns="0" bIns="0" rtlCol="0" anchor="t"/>
          <a:lstStyle/>
          <a:p>
            <a:pPr algn="l" indent="0" marL="0">
              <a:lnSpc>
                <a:spcPct val="115000"/>
              </a:lnSpc>
              <a:buNone/>
            </a:pPr>
            <a:r>
              <a:rPr lang="en-US" sz="1242" b="1" dirty="0">
                <a:solidFill>
                  <a:srgbClr val="000000"/>
                </a:solidFill>
                <a:latin typeface="Arial" pitchFamily="34" charset="0"/>
                <a:ea typeface="Arial" pitchFamily="34" charset="-122"/>
                <a:cs typeface="Arial" pitchFamily="34" charset="-120"/>
              </a:rPr>
              <a:t>Environment и pollution
</a:t>
            </a:r>
            <a:pPr algn="l" indent="0" marL="0">
              <a:lnSpc>
                <a:spcPct val="115000"/>
              </a:lnSpc>
              <a:buNone/>
            </a:pPr>
            <a:r>
              <a:rPr lang="en-US" sz="50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37" dirty="0">
                <a:solidFill>
                  <a:srgbClr val="000000"/>
                </a:solidFill>
                <a:latin typeface="Arial" pitchFamily="34" charset="0"/>
                <a:ea typeface="Arial" pitchFamily="34" charset="-122"/>
                <a:cs typeface="Arial" pitchFamily="34" charset="-120"/>
              </a:rPr>
              <a:t>Слово environment означает окружающую среду, а pollution — загрязнение. Вместе они помогают говорить о чистом воздухе, воде и необходимости беречь природные территории.
</a:t>
            </a:r>
            <a:endParaRPr lang="en-US" sz="1242" dirty="0"/>
          </a:p>
        </p:txBody>
      </p:sp>
      <p:sp>
        <p:nvSpPr>
          <p:cNvPr id="10" name="Text 3"/>
          <p:cNvSpPr txBox="1"/>
          <p:nvPr/>
        </p:nvSpPr>
        <p:spPr>
          <a:xfrm>
            <a:off x="2004171" y="1928650"/>
            <a:ext cx="1650600" cy="1659600"/>
          </a:xfrm>
          <a:prstGeom prst="rect">
            <a:avLst/>
          </a:prstGeom>
          <a:noFill/>
          <a:ln/>
        </p:spPr>
        <p:txBody>
          <a:bodyPr wrap="square" lIns="0" tIns="0" rIns="0" bIns="0" rtlCol="0" anchor="t"/>
          <a:lstStyle/>
          <a:p>
            <a:pPr algn="l" indent="0" marL="0">
              <a:lnSpc>
                <a:spcPct val="115000"/>
              </a:lnSpc>
              <a:buNone/>
            </a:pPr>
            <a:r>
              <a:rPr lang="en-US" sz="1242" b="1" dirty="0">
                <a:solidFill>
                  <a:srgbClr val="000000"/>
                </a:solidFill>
                <a:latin typeface="Arial" pitchFamily="34" charset="0"/>
                <a:ea typeface="Arial" pitchFamily="34" charset="-122"/>
                <a:cs typeface="Arial" pitchFamily="34" charset="-120"/>
              </a:rPr>
              <a:t>Litter и clean air
</a:t>
            </a:r>
            <a:pPr algn="l" indent="0" marL="0">
              <a:lnSpc>
                <a:spcPct val="115000"/>
              </a:lnSpc>
              <a:buNone/>
            </a:pPr>
            <a:r>
              <a:rPr lang="en-US" sz="50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37" dirty="0">
                <a:solidFill>
                  <a:srgbClr val="000000"/>
                </a:solidFill>
                <a:latin typeface="Arial" pitchFamily="34" charset="0"/>
                <a:ea typeface="Arial" pitchFamily="34" charset="-122"/>
                <a:cs typeface="Arial" pitchFamily="34" charset="-120"/>
              </a:rPr>
              <a:t>Litter — это мусор, который портит тропы и берега. Выражение clean air удобно использовать, когда говорят о свежем воздухе в лесу или в парке.
</a:t>
            </a:r>
            <a:endParaRPr lang="en-US" sz="1242" dirty="0"/>
          </a:p>
        </p:txBody>
      </p:sp>
      <p:sp>
        <p:nvSpPr>
          <p:cNvPr id="11" name="Text 4"/>
          <p:cNvSpPr txBox="1"/>
          <p:nvPr/>
        </p:nvSpPr>
        <p:spPr>
          <a:xfrm>
            <a:off x="3746749" y="1928650"/>
            <a:ext cx="1650600" cy="1659600"/>
          </a:xfrm>
          <a:prstGeom prst="rect">
            <a:avLst/>
          </a:prstGeom>
          <a:noFill/>
          <a:ln/>
        </p:spPr>
        <p:txBody>
          <a:bodyPr wrap="square" lIns="0" tIns="0" rIns="0" bIns="0" rtlCol="0" anchor="t"/>
          <a:lstStyle/>
          <a:p>
            <a:pPr algn="l" indent="0" marL="0">
              <a:lnSpc>
                <a:spcPct val="115000"/>
              </a:lnSpc>
              <a:buNone/>
            </a:pPr>
            <a:r>
              <a:rPr lang="en-US" sz="1242" b="1" dirty="0">
                <a:solidFill>
                  <a:srgbClr val="000000"/>
                </a:solidFill>
                <a:latin typeface="Arial" pitchFamily="34" charset="0"/>
                <a:ea typeface="Arial" pitchFamily="34" charset="-122"/>
                <a:cs typeface="Arial" pitchFamily="34" charset="-120"/>
              </a:rPr>
              <a:t>Fresh water и safe habitat
</a:t>
            </a:r>
            <a:pPr algn="l" indent="0" marL="0">
              <a:lnSpc>
                <a:spcPct val="115000"/>
              </a:lnSpc>
              <a:buNone/>
            </a:pPr>
            <a:r>
              <a:rPr lang="en-US" sz="50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37" dirty="0">
                <a:solidFill>
                  <a:srgbClr val="000000"/>
                </a:solidFill>
                <a:latin typeface="Arial" pitchFamily="34" charset="0"/>
                <a:ea typeface="Arial" pitchFamily="34" charset="-122"/>
                <a:cs typeface="Arial" pitchFamily="34" charset="-120"/>
              </a:rPr>
              <a:t>Fresh water — пресная вода, а safe habitat — безопасная среда обитания. Эти сочетания особенно полезны при описании рек, озёр и мест, где живут животные.
</a:t>
            </a:r>
            <a:endParaRPr lang="en-US" sz="1242" dirty="0"/>
          </a:p>
        </p:txBody>
      </p:sp>
      <p:sp>
        <p:nvSpPr>
          <p:cNvPr id="12" name="Text 5"/>
          <p:cNvSpPr txBox="1"/>
          <p:nvPr/>
        </p:nvSpPr>
        <p:spPr>
          <a:xfrm>
            <a:off x="5489336" y="1928650"/>
            <a:ext cx="1650600" cy="1659600"/>
          </a:xfrm>
          <a:prstGeom prst="rect">
            <a:avLst/>
          </a:prstGeom>
          <a:noFill/>
          <a:ln/>
        </p:spPr>
        <p:txBody>
          <a:bodyPr wrap="square" lIns="0" tIns="0" rIns="0" bIns="0" rtlCol="0" anchor="t"/>
          <a:lstStyle/>
          <a:p>
            <a:pPr algn="l" indent="0" marL="0">
              <a:lnSpc>
                <a:spcPct val="115000"/>
              </a:lnSpc>
              <a:buNone/>
            </a:pPr>
            <a:r>
              <a:rPr lang="en-US" sz="1242" b="1" dirty="0">
                <a:solidFill>
                  <a:srgbClr val="000000"/>
                </a:solidFill>
                <a:latin typeface="Arial" pitchFamily="34" charset="0"/>
                <a:ea typeface="Arial" pitchFamily="34" charset="-122"/>
                <a:cs typeface="Arial" pitchFamily="34" charset="-120"/>
              </a:rPr>
              <a:t>Endangered и natural
</a:t>
            </a:r>
            <a:pPr algn="l" indent="0" marL="0">
              <a:lnSpc>
                <a:spcPct val="115000"/>
              </a:lnSpc>
              <a:buNone/>
            </a:pPr>
            <a:r>
              <a:rPr lang="en-US" sz="50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37" dirty="0">
                <a:solidFill>
                  <a:srgbClr val="000000"/>
                </a:solidFill>
                <a:latin typeface="Arial" pitchFamily="34" charset="0"/>
                <a:ea typeface="Arial" pitchFamily="34" charset="-122"/>
                <a:cs typeface="Arial" pitchFamily="34" charset="-120"/>
              </a:rPr>
              <a:t>Endangered употребляют о редких и исчезающих видах, а natural — о том, что создано природой. Эти слова делают описание заповедника точнее и богаче.
</a:t>
            </a:r>
            <a:endParaRPr lang="en-US" sz="1242" dirty="0"/>
          </a:p>
        </p:txBody>
      </p:sp>
      <p:sp>
        <p:nvSpPr>
          <p:cNvPr id="13" name="Text 6"/>
          <p:cNvSpPr txBox="1"/>
          <p:nvPr/>
        </p:nvSpPr>
        <p:spPr>
          <a:xfrm>
            <a:off x="7231942" y="1928650"/>
            <a:ext cx="1650600" cy="1659600"/>
          </a:xfrm>
          <a:prstGeom prst="rect">
            <a:avLst/>
          </a:prstGeom>
          <a:noFill/>
          <a:ln/>
        </p:spPr>
        <p:txBody>
          <a:bodyPr wrap="square" lIns="0" tIns="0" rIns="0" bIns="0" rtlCol="0" anchor="t"/>
          <a:lstStyle/>
          <a:p>
            <a:pPr algn="l" indent="0" marL="0">
              <a:lnSpc>
                <a:spcPct val="115000"/>
              </a:lnSpc>
              <a:buNone/>
            </a:pPr>
            <a:r>
              <a:rPr lang="en-US" sz="1242" b="1" dirty="0">
                <a:solidFill>
                  <a:srgbClr val="000000"/>
                </a:solidFill>
                <a:latin typeface="Arial" pitchFamily="34" charset="0"/>
                <a:ea typeface="Arial" pitchFamily="34" charset="-122"/>
                <a:cs typeface="Arial" pitchFamily="34" charset="-120"/>
              </a:rPr>
              <a:t>Peaceful и safe
</a:t>
            </a:r>
            <a:pPr algn="l" indent="0" marL="0">
              <a:lnSpc>
                <a:spcPct val="115000"/>
              </a:lnSpc>
              <a:buNone/>
            </a:pPr>
            <a:r>
              <a:rPr lang="en-US" sz="50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37" dirty="0">
                <a:solidFill>
                  <a:srgbClr val="000000"/>
                </a:solidFill>
                <a:latin typeface="Arial" pitchFamily="34" charset="0"/>
                <a:ea typeface="Arial" pitchFamily="34" charset="-122"/>
                <a:cs typeface="Arial" pitchFamily="34" charset="-120"/>
              </a:rPr>
              <a:t>Peaceful подходит для тихих мест, а safe — для безопасных. В заповеднике эти прилагательные часто помогают описать атмосферу и условия для животных.
</a:t>
            </a:r>
            <a:endParaRPr lang="en-US" sz="124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08875" y="2045151"/>
            <a:ext cx="4873500" cy="1376047"/>
          </a:xfrm>
          <a:prstGeom prst="rect">
            <a:avLst/>
          </a:prstGeom>
        </p:spPr>
      </p:pic>
      <p:sp>
        <p:nvSpPr>
          <p:cNvPr id="3" name="Text 0"/>
          <p:cNvSpPr txBox="1"/>
          <p:nvPr/>
        </p:nvSpPr>
        <p:spPr>
          <a:xfrm>
            <a:off x="265800"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Задание на сопоставление слов и переводов
</a:t>
            </a:r>
            <a:endParaRPr lang="en-US" sz="2212" dirty="0"/>
          </a:p>
        </p:txBody>
      </p:sp>
      <p:sp>
        <p:nvSpPr>
          <p:cNvPr id="4"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17</a:t>
            </a:r>
            <a:endParaRPr lang="en-US" sz="622" dirty="0"/>
          </a:p>
        </p:txBody>
      </p:sp>
      <p:sp>
        <p:nvSpPr>
          <p:cNvPr id="5" name="Text 2"/>
          <p:cNvSpPr txBox="1"/>
          <p:nvPr/>
        </p:nvSpPr>
        <p:spPr>
          <a:xfrm>
            <a:off x="261600" y="1324825"/>
            <a:ext cx="3465000" cy="13287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Сопоставь английские слова с переводами и проверь, как быстро ты узнаёшь лексику темы.
</a:t>
            </a:r>
            <a:endParaRPr lang="en-US" sz="1022" dirty="0"/>
          </a:p>
        </p:txBody>
      </p:sp>
      <p:sp>
        <p:nvSpPr>
          <p:cNvPr id="6" name="Text 3"/>
          <p:cNvSpPr txBox="1"/>
          <p:nvPr/>
        </p:nvSpPr>
        <p:spPr>
          <a:xfrm>
            <a:off x="261600" y="2812936"/>
            <a:ext cx="3465000" cy="13287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Слова легко группируются по частям речи и смыслу, поэтому их удобно учить блоками, а не по одному.
</a:t>
            </a:r>
            <a:endParaRPr lang="en-US" sz="1022" dirty="0"/>
          </a:p>
        </p:txBody>
      </p:sp>
      <p:sp>
        <p:nvSpPr>
          <p:cNvPr id="7" name="Text 4"/>
          <p:cNvSpPr txBox="1"/>
          <p:nvPr/>
        </p:nvSpPr>
        <p:spPr>
          <a:xfrm>
            <a:off x="4008875" y="4268400"/>
            <a:ext cx="48735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Тематический словарь урока английского языка
</a:t>
            </a:r>
            <a:endParaRPr lang="en-US" sz="72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2030" y="1258050"/>
            <a:ext cx="4408541" cy="2816700"/>
          </a:xfrm>
          <a:prstGeom prst="rect">
            <a:avLst/>
          </a:prstGeom>
        </p:spPr>
      </p:pic>
      <p:sp>
        <p:nvSpPr>
          <p:cNvPr id="3"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Что школьники могут сказать о заповеднике
</a:t>
            </a:r>
            <a:endParaRPr lang="en-US" sz="2212" dirty="0"/>
          </a:p>
        </p:txBody>
      </p:sp>
      <p:sp>
        <p:nvSpPr>
          <p:cNvPr id="4"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18</a:t>
            </a:r>
            <a:endParaRPr lang="en-US" sz="622" dirty="0"/>
          </a:p>
        </p:txBody>
      </p:sp>
      <p:sp>
        <p:nvSpPr>
          <p:cNvPr id="5"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Короткие оценки и простые причины помогают выразить мнение даже при небольшом словарном запасе. Такие фразы легко использовать устно и в письменной работе.
</a:t>
            </a:r>
            <a:endParaRPr lang="en-US" sz="1022" dirty="0"/>
          </a:p>
        </p:txBody>
      </p:sp>
      <p:sp>
        <p:nvSpPr>
          <p:cNvPr id="6"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Наиболее естественные ответы связаны с красотой, тишиной и защитой природы; это показывает, что ученики понимают ценность заповедника.
</a:t>
            </a:r>
            <a:endParaRPr lang="en-US" sz="1022" dirty="0"/>
          </a:p>
        </p:txBody>
      </p:sp>
      <p:sp>
        <p:nvSpPr>
          <p:cNvPr id="7"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Типичные учебные ответы по теме Nature Reserves
</a:t>
            </a:r>
            <a:endParaRPr lang="en-US" sz="722"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Итоги изучения темы на уроке английского
</a:t>
            </a:r>
            <a:endParaRPr lang="en-US" sz="2212" dirty="0"/>
          </a:p>
        </p:txBody>
      </p:sp>
      <p:sp>
        <p:nvSpPr>
          <p:cNvPr id="8"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00000"/>
                </a:solidFill>
                <a:latin typeface="Arial" pitchFamily="34" charset="0"/>
                <a:ea typeface="Arial" pitchFamily="34" charset="-122"/>
                <a:cs typeface="Arial" pitchFamily="34" charset="-120"/>
              </a:rPr>
              <a:t>19</a:t>
            </a:r>
            <a:endParaRPr lang="en-US" sz="622" dirty="0"/>
          </a:p>
        </p:txBody>
      </p:sp>
      <p:sp>
        <p:nvSpPr>
          <p:cNvPr id="9" name="Text 2"/>
          <p:cNvSpPr txBox="1"/>
          <p:nvPr/>
        </p:nvSpPr>
        <p:spPr>
          <a:xfrm>
            <a:off x="265850" y="1491950"/>
            <a:ext cx="2015400" cy="1573500"/>
          </a:xfrm>
          <a:prstGeom prst="rect">
            <a:avLst/>
          </a:prstGeom>
          <a:noFill/>
          <a:ln/>
        </p:spPr>
        <p:txBody>
          <a:bodyPr wrap="square" lIns="0" tIns="0" rIns="0" bIns="0" rtlCol="0" anchor="b"/>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1. Новая лексика
</a:t>
            </a:r>
            <a:pPr algn="ctr"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Учащиеся знакомятся с ключевыми словами по теме и учатся связывать их с природой, животными и правилами поведения.
</a:t>
            </a:r>
            <a:endParaRPr lang="en-US" sz="1000" dirty="0"/>
          </a:p>
        </p:txBody>
      </p:sp>
      <p:sp>
        <p:nvSpPr>
          <p:cNvPr id="10" name="Text 3"/>
          <p:cNvSpPr txBox="1"/>
          <p:nvPr/>
        </p:nvSpPr>
        <p:spPr>
          <a:xfrm>
            <a:off x="4672025" y="1491950"/>
            <a:ext cx="2015400" cy="1573500"/>
          </a:xfrm>
          <a:prstGeom prst="rect">
            <a:avLst/>
          </a:prstGeom>
          <a:noFill/>
          <a:ln/>
        </p:spPr>
        <p:txBody>
          <a:bodyPr wrap="square" lIns="0" tIns="0" rIns="0" bIns="0" rtlCol="0" anchor="b"/>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3. Устная речь
</a:t>
            </a:r>
            <a:pPr algn="ctr"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После чтения ученики составляют собственные предложения: There are… Animals live… We must not…
</a:t>
            </a:r>
            <a:endParaRPr lang="en-US" sz="1000" dirty="0"/>
          </a:p>
        </p:txBody>
      </p:sp>
      <p:sp>
        <p:nvSpPr>
          <p:cNvPr id="11" name="Text 4"/>
          <p:cNvSpPr txBox="1"/>
          <p:nvPr/>
        </p:nvSpPr>
        <p:spPr>
          <a:xfrm>
            <a:off x="2468947" y="1491950"/>
            <a:ext cx="2015400" cy="1573500"/>
          </a:xfrm>
          <a:prstGeom prst="rect">
            <a:avLst/>
          </a:prstGeom>
          <a:noFill/>
          <a:ln/>
        </p:spPr>
        <p:txBody>
          <a:bodyPr wrap="square" lIns="0" tIns="0" rIns="0" bIns="0" rtlCol="0" anchor="b"/>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2. Чтение текста
</a:t>
            </a:r>
            <a:pPr algn="ctr"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Затем школьники читают короткое описание заповедника и находят знакомые слова, простые факты и важные детали.
</a:t>
            </a:r>
            <a:endParaRPr lang="en-US" sz="1000" dirty="0"/>
          </a:p>
        </p:txBody>
      </p:sp>
      <p:sp>
        <p:nvSpPr>
          <p:cNvPr id="12" name="Text 5"/>
          <p:cNvSpPr txBox="1"/>
          <p:nvPr/>
        </p:nvSpPr>
        <p:spPr>
          <a:xfrm>
            <a:off x="6875113" y="1491950"/>
            <a:ext cx="2015400" cy="1573500"/>
          </a:xfrm>
          <a:prstGeom prst="rect">
            <a:avLst/>
          </a:prstGeom>
          <a:noFill/>
          <a:ln/>
        </p:spPr>
        <p:txBody>
          <a:bodyPr wrap="square" lIns="0" tIns="0" rIns="0" bIns="0" rtlCol="0" anchor="b"/>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4. Итог урока
</a:t>
            </a:r>
            <a:pPr algn="ctr"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В конце они объединяют лексику, чтение и правила поведения, чтобы кратко рассказать, почему заповедники важны.
</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261600" y="1100350"/>
            <a:ext cx="6155400" cy="1298400"/>
          </a:xfrm>
          <a:prstGeom prst="rect">
            <a:avLst/>
          </a:prstGeom>
          <a:noFill/>
          <a:ln/>
        </p:spPr>
        <p:txBody>
          <a:bodyPr wrap="square" lIns="0" tIns="0" rIns="0" bIns="0" rtlCol="0" anchor="b"/>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Природа и английский — вместе
</a:t>
            </a:r>
            <a:endParaRPr lang="en-US" sz="2412" dirty="0"/>
          </a:p>
        </p:txBody>
      </p:sp>
      <p:sp>
        <p:nvSpPr>
          <p:cNvPr id="3" name="Text 1"/>
          <p:cNvSpPr txBox="1"/>
          <p:nvPr/>
        </p:nvSpPr>
        <p:spPr>
          <a:xfrm>
            <a:off x="261600" y="2615925"/>
            <a:ext cx="4551300" cy="1188300"/>
          </a:xfrm>
          <a:prstGeom prst="rect">
            <a:avLst/>
          </a:prstGeom>
          <a:noFill/>
          <a:ln/>
        </p:spPr>
        <p:txBody>
          <a:bodyPr wrap="square" lIns="0" tIns="0" rIns="0" bIns="0" rtlCol="0" anchor="t"/>
          <a:lstStyle/>
          <a:p>
            <a:pPr algn="l" indent="0" marL="0">
              <a:lnSpc>
                <a:spcPct val="115000"/>
              </a:lnSpc>
              <a:buNone/>
            </a:pPr>
            <a:r>
              <a:rPr lang="en-US" sz="986" dirty="0">
                <a:solidFill>
                  <a:srgbClr val="000000"/>
                </a:solidFill>
                <a:latin typeface="Arial" pitchFamily="34" charset="0"/>
                <a:ea typeface="Arial" pitchFamily="34" charset="-122"/>
                <a:cs typeface="Arial" pitchFamily="34" charset="-120"/>
              </a:rPr>
              <a:t>Nature reserves teach us new English words and remind us to respect wildlife, habitats and quiet natural places. Это тема, где язык помогает лучше понять природу и правила её сохранения.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2026-05-30T22:30:52Z</dcterms:created>
  <dcterms:modified xsi:type="dcterms:W3CDTF">2026-05-30T22:30:52Z</dcterms:modified>
</cp:coreProperties>
</file>