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jpe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slideLayout" Target="../slideLayouts/slideLayout1.xml"/><Relationship Id="rId1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slideLayout" Target="../slideLayouts/slideLayout1.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jpeg"/><Relationship Id="rId4" Type="http://schemas.openxmlformats.org/officeDocument/2006/relationships/image" Target="../media/image-16-4.jpeg"/><Relationship Id="rId5" Type="http://schemas.openxmlformats.org/officeDocument/2006/relationships/image" Target="../media/image-16-5.jpe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6975" y="1727300"/>
            <a:ext cx="4326000" cy="2969900"/>
          </a:xfrm>
          <a:prstGeom prst="rect">
            <a:avLst/>
          </a:prstGeom>
        </p:spPr>
      </p:pic>
      <p:sp>
        <p:nvSpPr>
          <p:cNvPr id="4" name="Text 0"/>
          <p:cNvSpPr txBox="1"/>
          <p:nvPr/>
        </p:nvSpPr>
        <p:spPr>
          <a:xfrm>
            <a:off x="406975" y="606975"/>
            <a:ext cx="8352600" cy="830100"/>
          </a:xfrm>
          <a:prstGeom prst="rect">
            <a:avLst/>
          </a:prstGeom>
          <a:noFill/>
          <a:ln/>
        </p:spPr>
        <p:txBody>
          <a:bodyPr wrap="square" lIns="0" tIns="0" rIns="0" bIns="0" rtlCol="0" anchor="t"/>
          <a:lstStyle/>
          <a:p>
            <a:pPr algn="l" indent="0" marL="0">
              <a:lnSpc>
                <a:spcPct val="100000"/>
              </a:lnSpc>
              <a:buNone/>
            </a:pPr>
            <a:r>
              <a:rPr lang="en-US" sz="2500" dirty="0">
                <a:solidFill>
                  <a:srgbClr val="E7F9FF"/>
                </a:solidFill>
                <a:latin typeface="Arial" pitchFamily="34" charset="0"/>
                <a:ea typeface="Arial" pitchFamily="34" charset="-122"/>
                <a:cs typeface="Arial" pitchFamily="34" charset="-120"/>
              </a:rPr>
              <a:t>США и Западная Европа после Второй мировой войны
</a:t>
            </a:r>
            <a:endParaRPr lang="en-US" sz="2500" dirty="0"/>
          </a:p>
        </p:txBody>
      </p:sp>
      <p:sp>
        <p:nvSpPr>
          <p:cNvPr id="5" name="Text 1"/>
          <p:cNvSpPr txBox="1"/>
          <p:nvPr/>
        </p:nvSpPr>
        <p:spPr>
          <a:xfrm>
            <a:off x="5134950" y="1725900"/>
            <a:ext cx="3624300" cy="2972700"/>
          </a:xfrm>
          <a:prstGeom prst="rect">
            <a:avLst/>
          </a:prstGeom>
          <a:noFill/>
          <a:ln/>
        </p:spPr>
        <p:txBody>
          <a:bodyPr wrap="square" lIns="0" tIns="0" rIns="0" bIns="0" rtlCol="0" anchor="t"/>
          <a:lstStyle/>
          <a:p>
            <a:pPr algn="l" indent="0" marL="0">
              <a:lnSpc>
                <a:spcPct val="100000"/>
              </a:lnSpc>
              <a:buNone/>
            </a:pPr>
            <a:r>
              <a:rPr lang="en-US" sz="1400" dirty="0">
                <a:solidFill>
                  <a:srgbClr val="8EB0AF"/>
                </a:solidFill>
                <a:latin typeface="Arial" pitchFamily="34" charset="0"/>
                <a:ea typeface="Arial" pitchFamily="34" charset="-122"/>
                <a:cs typeface="Arial" pitchFamily="34" charset="-120"/>
              </a:rPr>
              <a:t>Как США и Западная Европа создали новый порядок после войны?
</a:t>
            </a:r>
            <a:pPr algn="l" indent="0" marL="0">
              <a:lnSpc>
                <a:spcPct val="100000"/>
              </a:lnSpc>
              <a:buNone/>
            </a:pPr>
            <a:r>
              <a:rPr lang="en-US" sz="1400" dirty="0">
                <a:solidFill>
                  <a:srgbClr val="8EB0AF"/>
                </a:solidFill>
                <a:latin typeface="Arial" pitchFamily="34" charset="0"/>
                <a:ea typeface="Arial" pitchFamily="34" charset="-122"/>
                <a:cs typeface="Arial" pitchFamily="34" charset="-120"/>
              </a:rPr>
              <a:t>
</a:t>
            </a:r>
            <a:pPr algn="l" indent="0" marL="0">
              <a:lnSpc>
                <a:spcPct val="100000"/>
              </a:lnSpc>
              <a:buNone/>
            </a:pPr>
            <a:r>
              <a:rPr lang="en-US" sz="1400" i="1" dirty="0">
                <a:solidFill>
                  <a:srgbClr val="8EB0AF"/>
                </a:solidFill>
                <a:latin typeface="Arial" pitchFamily="34" charset="0"/>
                <a:ea typeface="Arial" pitchFamily="34" charset="-122"/>
                <a:cs typeface="Arial" pitchFamily="34" charset="-120"/>
              </a:rPr>
              <a:t>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1200" y="2514555"/>
            <a:ext cx="8421600" cy="194914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61200" y="1308338"/>
            <a:ext cx="8421600" cy="861600"/>
          </a:xfrm>
          <a:prstGeom prst="rect">
            <a:avLst/>
          </a:prstGeom>
          <a:noFill/>
          <a:ln/>
        </p:spPr>
        <p:txBody>
          <a:bodyPr wrap="square" lIns="0" tIns="0" rIns="0" bIns="0" rtlCol="0" anchor="ctr"/>
          <a:lstStyle/>
          <a:p>
            <a:pPr algn="l" indent="0" marL="0">
              <a:lnSpc>
                <a:spcPct val="115000"/>
              </a:lnSpc>
              <a:buNone/>
            </a:pPr>
            <a:r>
              <a:rPr lang="en-US" sz="1600" dirty="0">
                <a:solidFill>
                  <a:srgbClr val="042826"/>
                </a:solidFill>
                <a:latin typeface="Arial" pitchFamily="34" charset="0"/>
                <a:ea typeface="Arial" pitchFamily="34" charset="-122"/>
                <a:cs typeface="Arial" pitchFamily="34" charset="-120"/>
              </a:rPr>
              <a:t>1945–начало 1970-х годов — это время восстановления, холодной войны и формирования западного блока. В него входили США и разные по опыту страны Западной Европы, но их развитие все теснее связывалось.
</a:t>
            </a:r>
            <a:endParaRPr lang="en-US" sz="1600" dirty="0"/>
          </a:p>
        </p:txBody>
      </p:sp>
      <p:sp>
        <p:nvSpPr>
          <p:cNvPr id="5" name="Text 1"/>
          <p:cNvSpPr txBox="1"/>
          <p:nvPr/>
        </p:nvSpPr>
        <p:spPr>
          <a:xfrm>
            <a:off x="361200" y="365375"/>
            <a:ext cx="8421600" cy="6012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Послевоенный Запад: время перемен
</a:t>
            </a:r>
            <a:endParaRPr lang="en-US" sz="2400" dirty="0"/>
          </a:p>
        </p:txBody>
      </p:sp>
      <p:sp>
        <p:nvSpPr>
          <p:cNvPr id="6" name="Text 2"/>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37925" y="2919586"/>
            <a:ext cx="8468100" cy="1844127"/>
          </a:xfrm>
          <a:prstGeom prst="rect">
            <a:avLst/>
          </a:prstGeom>
        </p:spPr>
      </p:pic>
      <p:sp>
        <p:nvSpPr>
          <p:cNvPr id="7"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3</a:t>
            </a:r>
            <a:endParaRPr lang="en-US" sz="1100" dirty="0"/>
          </a:p>
        </p:txBody>
      </p:sp>
      <p:sp>
        <p:nvSpPr>
          <p:cNvPr id="8" name="Text 1"/>
          <p:cNvSpPr txBox="1"/>
          <p:nvPr/>
        </p:nvSpPr>
        <p:spPr>
          <a:xfrm>
            <a:off x="772125" y="1062325"/>
            <a:ext cx="2293200" cy="17346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Разрушенная Европа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Европа завершила войну с разрушенной промышленностью, нехваткой продовольствия и огромными потоками беженцев. Восстановление требовало времени, ресурсов и внешней поддержки, которых в первые годы остро не хватало.
</a:t>
            </a:r>
            <a:endParaRPr lang="en-US" sz="1200" dirty="0"/>
          </a:p>
        </p:txBody>
      </p:sp>
      <p:sp>
        <p:nvSpPr>
          <p:cNvPr id="9" name="Text 2"/>
          <p:cNvSpPr txBox="1"/>
          <p:nvPr/>
        </p:nvSpPr>
        <p:spPr>
          <a:xfrm>
            <a:off x="3642500" y="1062325"/>
            <a:ext cx="2293200" cy="17346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Сильные США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США сохранили промышленную мощь, финансовые резервы и развернутую военную экономику. Они быстро стали главным кредитором, поставщиком товаров и центром принятия решений внутри западного мира.
</a:t>
            </a:r>
            <a:endParaRPr lang="en-US" sz="1200" dirty="0"/>
          </a:p>
        </p:txBody>
      </p:sp>
      <p:sp>
        <p:nvSpPr>
          <p:cNvPr id="10" name="Text 3"/>
          <p:cNvSpPr txBox="1"/>
          <p:nvPr/>
        </p:nvSpPr>
        <p:spPr>
          <a:xfrm>
            <a:off x="6512875" y="1062325"/>
            <a:ext cx="2293200" cy="17346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Новый баланс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Разный старт сразу определил расстановку сил: Европа нуждалась в помощи, а Америка — в устойчивых союзниках. Именно это неравенство стало основой лидерства США в западном блоке.
</a:t>
            </a:r>
            <a:endParaRPr lang="en-US" sz="1200" dirty="0"/>
          </a:p>
        </p:txBody>
      </p:sp>
      <p:sp>
        <p:nvSpPr>
          <p:cNvPr id="11" name="Text 4"/>
          <p:cNvSpPr txBox="1"/>
          <p:nvPr/>
        </p:nvSpPr>
        <p:spPr>
          <a:xfrm>
            <a:off x="337925" y="267500"/>
            <a:ext cx="8421600" cy="675300"/>
          </a:xfrm>
          <a:prstGeom prst="rect">
            <a:avLst/>
          </a:prstGeom>
          <a:noFill/>
          <a:ln/>
        </p:spPr>
        <p:txBody>
          <a:bodyPr wrap="square" lIns="0" tIns="0" rIns="0" bIns="0" rtlCol="0" anchor="t"/>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1945 год: разные стартовые условия
</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75231" y="1514361"/>
            <a:ext cx="218400" cy="19413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806056" y="1502228"/>
            <a:ext cx="218400" cy="2184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75231" y="3304875"/>
            <a:ext cx="218400" cy="218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806056" y="3326715"/>
            <a:ext cx="218400" cy="174720"/>
          </a:xfrm>
          <a:prstGeom prst="rect">
            <a:avLst/>
          </a:prstGeom>
        </p:spPr>
      </p:pic>
      <p:sp>
        <p:nvSpPr>
          <p:cNvPr id="11"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4</a:t>
            </a:r>
            <a:endParaRPr lang="en-US" sz="1100" dirty="0"/>
          </a:p>
        </p:txBody>
      </p:sp>
      <p:sp>
        <p:nvSpPr>
          <p:cNvPr id="12" name="Text 1"/>
          <p:cNvSpPr txBox="1"/>
          <p:nvPr/>
        </p:nvSpPr>
        <p:spPr>
          <a:xfrm>
            <a:off x="407025" y="324475"/>
            <a:ext cx="8369700" cy="7683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Что объединяло послевоенный Запад
</a:t>
            </a:r>
            <a:endParaRPr lang="en-US" sz="2400" dirty="0"/>
          </a:p>
        </p:txBody>
      </p:sp>
      <p:sp>
        <p:nvSpPr>
          <p:cNvPr id="13" name="Text 2"/>
          <p:cNvSpPr txBox="1"/>
          <p:nvPr/>
        </p:nvSpPr>
        <p:spPr>
          <a:xfrm>
            <a:off x="870138" y="1433978"/>
            <a:ext cx="3444600" cy="354900"/>
          </a:xfrm>
          <a:prstGeom prst="rect">
            <a:avLst/>
          </a:prstGeom>
          <a:noFill/>
          <a:ln/>
        </p:spPr>
        <p:txBody>
          <a:bodyPr wrap="square" lIns="0" tIns="0" rIns="0" bIns="0" rtlCol="0" anchor="ctr"/>
          <a:lstStyle/>
          <a:p>
            <a:pPr algn="l" indent="0" marL="0">
              <a:lnSpc>
                <a:spcPct val="115000"/>
              </a:lnSpc>
              <a:buNone/>
            </a:pPr>
            <a:r>
              <a:rPr lang="en-US" sz="1400" dirty="0">
                <a:solidFill>
                  <a:srgbClr val="042826"/>
                </a:solidFill>
                <a:latin typeface="Arial" pitchFamily="34" charset="0"/>
                <a:ea typeface="Arial" pitchFamily="34" charset="-122"/>
                <a:cs typeface="Arial" pitchFamily="34" charset="-120"/>
              </a:rPr>
              <a:t>Восстановление
</a:t>
            </a:r>
            <a:endParaRPr lang="en-US" sz="1400" dirty="0"/>
          </a:p>
        </p:txBody>
      </p:sp>
      <p:sp>
        <p:nvSpPr>
          <p:cNvPr id="14" name="Text 3"/>
          <p:cNvSpPr txBox="1"/>
          <p:nvPr/>
        </p:nvSpPr>
        <p:spPr>
          <a:xfrm>
            <a:off x="332475" y="1996275"/>
            <a:ext cx="3982200" cy="8895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Восстановление экономики и инфраструктуры стало первоочередной задачей. Для этого использовали государственные программы, внешнюю помощь и координацию между союзниками, чтобы быстрее вернуть производство и торговлю.
</a:t>
            </a:r>
            <a:endParaRPr lang="en-US" sz="1200" dirty="0"/>
          </a:p>
        </p:txBody>
      </p:sp>
      <p:sp>
        <p:nvSpPr>
          <p:cNvPr id="15" name="Text 4"/>
          <p:cNvSpPr txBox="1"/>
          <p:nvPr/>
        </p:nvSpPr>
        <p:spPr>
          <a:xfrm>
            <a:off x="5223708" y="1434029"/>
            <a:ext cx="3634754" cy="355397"/>
          </a:xfrm>
          <a:prstGeom prst="rect">
            <a:avLst/>
          </a:prstGeom>
          <a:noFill/>
          <a:ln/>
        </p:spPr>
        <p:txBody>
          <a:bodyPr wrap="square" lIns="0" tIns="0" rIns="0" bIns="0" rtlCol="0" anchor="ctr"/>
          <a:lstStyle/>
          <a:p>
            <a:pPr algn="l" indent="0" marL="0">
              <a:lnSpc>
                <a:spcPct val="115000"/>
              </a:lnSpc>
              <a:buNone/>
            </a:pPr>
            <a:r>
              <a:rPr lang="en-US" sz="1402" dirty="0">
                <a:solidFill>
                  <a:srgbClr val="042826"/>
                </a:solidFill>
                <a:latin typeface="Arial" pitchFamily="34" charset="0"/>
                <a:ea typeface="Arial" pitchFamily="34" charset="-122"/>
                <a:cs typeface="Arial" pitchFamily="34" charset="-120"/>
              </a:rPr>
              <a:t>Сдерживание
</a:t>
            </a:r>
            <a:endParaRPr lang="en-US" sz="1402" dirty="0"/>
          </a:p>
        </p:txBody>
      </p:sp>
      <p:sp>
        <p:nvSpPr>
          <p:cNvPr id="16" name="Text 5"/>
          <p:cNvSpPr txBox="1"/>
          <p:nvPr/>
        </p:nvSpPr>
        <p:spPr>
          <a:xfrm>
            <a:off x="4674603" y="1995139"/>
            <a:ext cx="4184165" cy="890745"/>
          </a:xfrm>
          <a:prstGeom prst="rect">
            <a:avLst/>
          </a:prstGeom>
          <a:noFill/>
          <a:ln/>
        </p:spPr>
        <p:txBody>
          <a:bodyPr wrap="square" lIns="0" tIns="0" rIns="0" bIns="0" rtlCol="0" anchor="t"/>
          <a:lstStyle/>
          <a:p>
            <a:pPr algn="l" indent="0" marL="0">
              <a:lnSpc>
                <a:spcPct val="115000"/>
              </a:lnSpc>
              <a:buNone/>
            </a:pPr>
            <a:r>
              <a:rPr lang="en-US" sz="1202" dirty="0">
                <a:solidFill>
                  <a:srgbClr val="042826"/>
                </a:solidFill>
                <a:latin typeface="Arial" pitchFamily="34" charset="0"/>
                <a:ea typeface="Arial" pitchFamily="34" charset="-122"/>
                <a:cs typeface="Arial" pitchFamily="34" charset="-120"/>
              </a:rPr>
              <a:t>Опасение усиления СССР подтолкнуло США и Западную Европу к военному союзу. Безопасность перестала быть только национальным делом и стала коллективной задачей западного лагеря.
</a:t>
            </a:r>
            <a:endParaRPr lang="en-US" sz="1202" dirty="0"/>
          </a:p>
        </p:txBody>
      </p:sp>
      <p:sp>
        <p:nvSpPr>
          <p:cNvPr id="17" name="Text 6"/>
          <p:cNvSpPr txBox="1"/>
          <p:nvPr/>
        </p:nvSpPr>
        <p:spPr>
          <a:xfrm>
            <a:off x="870138" y="3236625"/>
            <a:ext cx="3444600" cy="354900"/>
          </a:xfrm>
          <a:prstGeom prst="rect">
            <a:avLst/>
          </a:prstGeom>
          <a:noFill/>
          <a:ln/>
        </p:spPr>
        <p:txBody>
          <a:bodyPr wrap="square" lIns="0" tIns="0" rIns="0" bIns="0" rtlCol="0" anchor="ctr"/>
          <a:lstStyle/>
          <a:p>
            <a:pPr algn="l" indent="0" marL="0">
              <a:lnSpc>
                <a:spcPct val="115000"/>
              </a:lnSpc>
              <a:buNone/>
            </a:pPr>
            <a:r>
              <a:rPr lang="en-US" sz="1400" dirty="0">
                <a:solidFill>
                  <a:srgbClr val="042826"/>
                </a:solidFill>
                <a:latin typeface="Arial" pitchFamily="34" charset="0"/>
                <a:ea typeface="Arial" pitchFamily="34" charset="-122"/>
                <a:cs typeface="Arial" pitchFamily="34" charset="-120"/>
              </a:rPr>
              <a:t>Демократия
</a:t>
            </a:r>
            <a:endParaRPr lang="en-US" sz="1400" dirty="0"/>
          </a:p>
        </p:txBody>
      </p:sp>
      <p:sp>
        <p:nvSpPr>
          <p:cNvPr id="18" name="Text 7"/>
          <p:cNvSpPr txBox="1"/>
          <p:nvPr/>
        </p:nvSpPr>
        <p:spPr>
          <a:xfrm>
            <a:off x="332475" y="3773875"/>
            <a:ext cx="3982200" cy="8895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Демократия после войны рассматривалась как защита от новых диктатур. В политике усилился курс на стабильные институты, парламентские процедуры и широкую общественную поддержку власти.
</a:t>
            </a:r>
            <a:endParaRPr lang="en-US" sz="1200" dirty="0"/>
          </a:p>
        </p:txBody>
      </p:sp>
      <p:sp>
        <p:nvSpPr>
          <p:cNvPr id="19" name="Text 8"/>
          <p:cNvSpPr txBox="1"/>
          <p:nvPr/>
        </p:nvSpPr>
        <p:spPr>
          <a:xfrm>
            <a:off x="5217925" y="3236625"/>
            <a:ext cx="3558600" cy="354900"/>
          </a:xfrm>
          <a:prstGeom prst="rect">
            <a:avLst/>
          </a:prstGeom>
          <a:noFill/>
          <a:ln/>
        </p:spPr>
        <p:txBody>
          <a:bodyPr wrap="square" lIns="0" tIns="0" rIns="0" bIns="0" rtlCol="0" anchor="ctr"/>
          <a:lstStyle/>
          <a:p>
            <a:pPr algn="l" indent="0" marL="0">
              <a:lnSpc>
                <a:spcPct val="115000"/>
              </a:lnSpc>
              <a:buNone/>
            </a:pPr>
            <a:r>
              <a:rPr lang="en-US" sz="1400" dirty="0">
                <a:solidFill>
                  <a:srgbClr val="042826"/>
                </a:solidFill>
                <a:latin typeface="Arial" pitchFamily="34" charset="0"/>
                <a:ea typeface="Arial" pitchFamily="34" charset="-122"/>
                <a:cs typeface="Arial" pitchFamily="34" charset="-120"/>
              </a:rPr>
              <a:t>Связанные решения
</a:t>
            </a:r>
            <a:endParaRPr lang="en-US" sz="1400" dirty="0"/>
          </a:p>
        </p:txBody>
      </p:sp>
      <p:sp>
        <p:nvSpPr>
          <p:cNvPr id="20" name="Text 9"/>
          <p:cNvSpPr txBox="1"/>
          <p:nvPr/>
        </p:nvSpPr>
        <p:spPr>
          <a:xfrm>
            <a:off x="4680325" y="3771900"/>
            <a:ext cx="4096500" cy="8895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Экономика и политика все чаще развивались вместе. План Маршалла, НАТО и интеграционные проекты создавали единую систему, где процветание зависело от сотрудничества и безопасности.
</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6975" y="1299372"/>
            <a:ext cx="4158300" cy="316745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5</a:t>
            </a:r>
            <a:endParaRPr lang="en-US" sz="1100" dirty="0"/>
          </a:p>
        </p:txBody>
      </p:sp>
      <p:sp>
        <p:nvSpPr>
          <p:cNvPr id="9" name="Text 1"/>
          <p:cNvSpPr txBox="1"/>
          <p:nvPr/>
        </p:nvSpPr>
        <p:spPr>
          <a:xfrm>
            <a:off x="337925" y="365350"/>
            <a:ext cx="8438700" cy="723300"/>
          </a:xfrm>
          <a:prstGeom prst="rect">
            <a:avLst/>
          </a:prstGeom>
          <a:noFill/>
          <a:ln/>
        </p:spPr>
        <p:txBody>
          <a:bodyPr wrap="square" lIns="0" tIns="0" rIns="0" bIns="0" rtlCol="0" anchor="t"/>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Реконструкция и экономическая помощь
</a:t>
            </a:r>
            <a:endParaRPr lang="en-US" sz="2400" dirty="0"/>
          </a:p>
        </p:txBody>
      </p:sp>
      <p:sp>
        <p:nvSpPr>
          <p:cNvPr id="10" name="Text 2"/>
          <p:cNvSpPr txBox="1"/>
          <p:nvPr/>
        </p:nvSpPr>
        <p:spPr>
          <a:xfrm>
            <a:off x="5132625" y="1341420"/>
            <a:ext cx="3633900" cy="664500"/>
          </a:xfrm>
          <a:prstGeom prst="rect">
            <a:avLst/>
          </a:prstGeom>
          <a:noFill/>
          <a:ln/>
        </p:spPr>
        <p:txBody>
          <a:bodyPr wrap="square" lIns="0" tIns="0" rIns="0" bIns="0" rtlCol="0" anchor="t"/>
          <a:lstStyle/>
          <a:p>
            <a:pPr algn="l" indent="0" marL="0">
              <a:lnSpc>
                <a:spcPct val="115000"/>
              </a:lnSpc>
              <a:buNone/>
            </a:pPr>
            <a:r>
              <a:rPr lang="en-US" sz="1084" dirty="0">
                <a:solidFill>
                  <a:srgbClr val="E7F9FF"/>
                </a:solidFill>
                <a:latin typeface="Arial" pitchFamily="34" charset="0"/>
                <a:ea typeface="Arial" pitchFamily="34" charset="-122"/>
                <a:cs typeface="Arial" pitchFamily="34" charset="-120"/>
              </a:rPr>
              <a:t>Американская помощь
</a:t>
            </a:r>
            <a:pPr algn="l" indent="0" marL="0">
              <a:lnSpc>
                <a:spcPct val="115000"/>
              </a:lnSpc>
              <a:buNone/>
            </a:pPr>
            <a:r>
              <a:rPr lang="en-US" sz="632"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903" dirty="0">
                <a:solidFill>
                  <a:srgbClr val="8EB0AF"/>
                </a:solidFill>
                <a:latin typeface="Arial" pitchFamily="34" charset="0"/>
                <a:ea typeface="Arial" pitchFamily="34" charset="-122"/>
                <a:cs typeface="Arial" pitchFamily="34" charset="-120"/>
              </a:rPr>
              <a:t>План Маршалла с 1948 года стал важнейшим источником средств, оборудования и продовольствия. Он помог быстро запустить предприятия, восстановить транспорт и стабилизировать рынки.
</a:t>
            </a:r>
            <a:endParaRPr lang="en-US" sz="1084" dirty="0"/>
          </a:p>
        </p:txBody>
      </p:sp>
      <p:sp>
        <p:nvSpPr>
          <p:cNvPr id="11" name="Text 3"/>
          <p:cNvSpPr txBox="1"/>
          <p:nvPr/>
        </p:nvSpPr>
        <p:spPr>
          <a:xfrm>
            <a:off x="5132625" y="2303514"/>
            <a:ext cx="3633900" cy="664500"/>
          </a:xfrm>
          <a:prstGeom prst="rect">
            <a:avLst/>
          </a:prstGeom>
          <a:noFill/>
          <a:ln/>
        </p:spPr>
        <p:txBody>
          <a:bodyPr wrap="square" lIns="0" tIns="0" rIns="0" bIns="0" rtlCol="0" anchor="t"/>
          <a:lstStyle/>
          <a:p>
            <a:pPr algn="l" indent="0" marL="0">
              <a:lnSpc>
                <a:spcPct val="115000"/>
              </a:lnSpc>
              <a:buNone/>
            </a:pPr>
            <a:r>
              <a:rPr lang="en-US" sz="1069" dirty="0">
                <a:solidFill>
                  <a:srgbClr val="E7F9FF"/>
                </a:solidFill>
                <a:latin typeface="Arial" pitchFamily="34" charset="0"/>
                <a:ea typeface="Arial" pitchFamily="34" charset="-122"/>
                <a:cs typeface="Arial" pitchFamily="34" charset="-120"/>
              </a:rPr>
              <a:t>Модернизация производства
</a:t>
            </a:r>
            <a:pPr algn="l" indent="0" marL="0">
              <a:lnSpc>
                <a:spcPct val="115000"/>
              </a:lnSpc>
              <a:buNone/>
            </a:pPr>
            <a:r>
              <a:rPr lang="en-US" sz="623"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891" dirty="0">
                <a:solidFill>
                  <a:srgbClr val="8EB0AF"/>
                </a:solidFill>
                <a:latin typeface="Arial" pitchFamily="34" charset="0"/>
                <a:ea typeface="Arial" pitchFamily="34" charset="-122"/>
                <a:cs typeface="Arial" pitchFamily="34" charset="-120"/>
              </a:rPr>
              <a:t>Помощь не просто закрывала дефицит, а ускоряла модернизацию. Новые технологии, инвестиции и рост производительности сделали промышленность Западной Европы более конкурентоспособной.
</a:t>
            </a:r>
            <a:endParaRPr lang="en-US" sz="1069" dirty="0"/>
          </a:p>
        </p:txBody>
      </p:sp>
      <p:sp>
        <p:nvSpPr>
          <p:cNvPr id="12" name="Text 4"/>
          <p:cNvSpPr txBox="1"/>
          <p:nvPr/>
        </p:nvSpPr>
        <p:spPr>
          <a:xfrm>
            <a:off x="5132625" y="3265609"/>
            <a:ext cx="3633900" cy="664500"/>
          </a:xfrm>
          <a:prstGeom prst="rect">
            <a:avLst/>
          </a:prstGeom>
          <a:noFill/>
          <a:ln/>
        </p:spPr>
        <p:txBody>
          <a:bodyPr wrap="square" lIns="0" tIns="0" rIns="0" bIns="0" rtlCol="0" anchor="t"/>
          <a:lstStyle/>
          <a:p>
            <a:pPr algn="l" indent="0" marL="0">
              <a:lnSpc>
                <a:spcPct val="115000"/>
              </a:lnSpc>
              <a:buNone/>
            </a:pPr>
            <a:r>
              <a:rPr lang="en-US" sz="1085" dirty="0">
                <a:solidFill>
                  <a:srgbClr val="E7F9FF"/>
                </a:solidFill>
                <a:latin typeface="Arial" pitchFamily="34" charset="0"/>
                <a:ea typeface="Arial" pitchFamily="34" charset="-122"/>
                <a:cs typeface="Arial" pitchFamily="34" charset="-120"/>
              </a:rPr>
              <a:t>Быстрый подъем
</a:t>
            </a:r>
            <a:pPr algn="l" indent="0" marL="0">
              <a:lnSpc>
                <a:spcPct val="115000"/>
              </a:lnSpc>
              <a:buNone/>
            </a:pPr>
            <a:r>
              <a:rPr lang="en-US" sz="633"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904" dirty="0">
                <a:solidFill>
                  <a:srgbClr val="8EB0AF"/>
                </a:solidFill>
                <a:latin typeface="Arial" pitchFamily="34" charset="0"/>
                <a:ea typeface="Arial" pitchFamily="34" charset="-122"/>
                <a:cs typeface="Arial" pitchFamily="34" charset="-120"/>
              </a:rPr>
              <a:t>Во Франции и Италии восстановление сопровождалось ростом промышленности и потребления. В ФРГ этот процесс особенно заметно ускорился и получил название «экономическое чудо».
</a:t>
            </a:r>
            <a:endParaRPr lang="en-US" sz="1085" dirty="0"/>
          </a:p>
        </p:txBody>
      </p:sp>
      <p:sp>
        <p:nvSpPr>
          <p:cNvPr id="13" name="Text 5"/>
          <p:cNvSpPr txBox="1"/>
          <p:nvPr/>
        </p:nvSpPr>
        <p:spPr>
          <a:xfrm>
            <a:off x="5132625" y="4227703"/>
            <a:ext cx="3633900" cy="664500"/>
          </a:xfrm>
          <a:prstGeom prst="rect">
            <a:avLst/>
          </a:prstGeom>
          <a:noFill/>
          <a:ln/>
        </p:spPr>
        <p:txBody>
          <a:bodyPr wrap="square" lIns="0" tIns="0" rIns="0" bIns="0" rtlCol="0" anchor="t"/>
          <a:lstStyle/>
          <a:p>
            <a:pPr algn="l" indent="0" marL="0">
              <a:lnSpc>
                <a:spcPct val="115000"/>
              </a:lnSpc>
              <a:buNone/>
            </a:pPr>
            <a:r>
              <a:rPr lang="en-US" sz="1085" dirty="0">
                <a:solidFill>
                  <a:srgbClr val="E7F9FF"/>
                </a:solidFill>
                <a:latin typeface="Arial" pitchFamily="34" charset="0"/>
                <a:ea typeface="Arial" pitchFamily="34" charset="-122"/>
                <a:cs typeface="Arial" pitchFamily="34" charset="-120"/>
              </a:rPr>
              <a:t>Сотрудничество
</a:t>
            </a:r>
            <a:pPr algn="l" indent="0" marL="0">
              <a:lnSpc>
                <a:spcPct val="115000"/>
              </a:lnSpc>
              <a:buNone/>
            </a:pPr>
            <a:r>
              <a:rPr lang="en-US" sz="633"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904" dirty="0">
                <a:solidFill>
                  <a:srgbClr val="8EB0AF"/>
                </a:solidFill>
                <a:latin typeface="Arial" pitchFamily="34" charset="0"/>
                <a:ea typeface="Arial" pitchFamily="34" charset="-122"/>
                <a:cs typeface="Arial" pitchFamily="34" charset="-120"/>
              </a:rPr>
              <a:t>Экономическое сближение стран усиливало взаимную зависимость и подталкивало к интеграции. Совместные правила торговли и кооперация становились важнее прежней изоляции.
</a:t>
            </a:r>
            <a:endParaRPr lang="en-US" sz="108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091244" y="1062325"/>
            <a:ext cx="2704813" cy="27642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37925" y="267500"/>
            <a:ext cx="8459100" cy="675300"/>
          </a:xfrm>
          <a:prstGeom prst="rect">
            <a:avLst/>
          </a:prstGeom>
          <a:noFill/>
          <a:ln/>
        </p:spPr>
        <p:txBody>
          <a:bodyPr wrap="square" lIns="0" tIns="0" rIns="0" bIns="0" rtlCol="0" anchor="t"/>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План Маршалла как связующее звено
</a:t>
            </a:r>
            <a:endParaRPr lang="en-US" sz="2400" dirty="0"/>
          </a:p>
        </p:txBody>
      </p:sp>
      <p:sp>
        <p:nvSpPr>
          <p:cNvPr id="9"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6</a:t>
            </a:r>
            <a:endParaRPr lang="en-US" sz="1100" dirty="0"/>
          </a:p>
        </p:txBody>
      </p:sp>
      <p:sp>
        <p:nvSpPr>
          <p:cNvPr id="10" name="Text 2"/>
          <p:cNvSpPr txBox="1"/>
          <p:nvPr/>
        </p:nvSpPr>
        <p:spPr>
          <a:xfrm>
            <a:off x="809626" y="1159000"/>
            <a:ext cx="1445700" cy="27642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Форма поддержки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Американская помощь была направлена не только на восстановление, но и на укрепление союзников. Она включала кредиты, продовольствие, технику и поддержку ключевых отраслей экономики.
</a:t>
            </a:r>
            <a:endParaRPr lang="en-US" sz="1200" dirty="0"/>
          </a:p>
        </p:txBody>
      </p:sp>
      <p:sp>
        <p:nvSpPr>
          <p:cNvPr id="11" name="Text 3"/>
          <p:cNvSpPr txBox="1"/>
          <p:nvPr/>
        </p:nvSpPr>
        <p:spPr>
          <a:xfrm>
            <a:off x="2686180" y="1159000"/>
            <a:ext cx="1445700" cy="27642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Европейский эффект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Для Европы это означало ускоренную модернизацию и большую кооперацию между государствами. Совместное распределение ресурсов делало восстановление более согласованным и устойчивым.
</a:t>
            </a:r>
            <a:endParaRPr lang="en-US" sz="1200" dirty="0"/>
          </a:p>
        </p:txBody>
      </p:sp>
      <p:sp>
        <p:nvSpPr>
          <p:cNvPr id="12" name="Text 4"/>
          <p:cNvSpPr txBox="1"/>
          <p:nvPr/>
        </p:nvSpPr>
        <p:spPr>
          <a:xfrm>
            <a:off x="4562733" y="1159000"/>
            <a:ext cx="1445700" cy="27642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Общий результат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План Маршалла стал связующим звеном западного блока: через экономику укреплялись политические связи, а затем и общая стратегия безопасности в условиях холодной войны.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6975" y="1299508"/>
            <a:ext cx="4158300" cy="274838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124117" y="1877039"/>
            <a:ext cx="3502800" cy="820800"/>
          </a:xfrm>
          <a:prstGeom prst="rect">
            <a:avLst/>
          </a:prstGeom>
          <a:noFill/>
          <a:ln/>
        </p:spPr>
        <p:txBody>
          <a:bodyPr wrap="square" lIns="0" tIns="0" rIns="0" bIns="0" rtlCol="0" anchor="t"/>
          <a:lstStyle/>
          <a:p>
            <a:pPr algn="l" indent="0" marL="0">
              <a:lnSpc>
                <a:spcPct val="150000"/>
              </a:lnSpc>
              <a:buNone/>
            </a:pPr>
            <a:r>
              <a:rPr lang="en-US" sz="1077" dirty="0">
                <a:solidFill>
                  <a:srgbClr val="8EB0AF"/>
                </a:solidFill>
                <a:latin typeface="Arial" pitchFamily="34" charset="0"/>
                <a:ea typeface="Arial" pitchFamily="34" charset="-122"/>
                <a:cs typeface="Arial" pitchFamily="34" charset="-120"/>
              </a:rPr>
              <a:t>Рост был неравномерным, но устойчивым: в Европе он опирался на восстановление, а в США — на расширение массового потребления и кредитной экономики.
</a:t>
            </a:r>
            <a:endParaRPr lang="en-US" sz="1077" dirty="0"/>
          </a:p>
        </p:txBody>
      </p:sp>
      <p:sp>
        <p:nvSpPr>
          <p:cNvPr id="7" name="Text 1"/>
          <p:cNvSpPr txBox="1"/>
          <p:nvPr/>
        </p:nvSpPr>
        <p:spPr>
          <a:xfrm>
            <a:off x="406962" y="4149213"/>
            <a:ext cx="4158300" cy="261600"/>
          </a:xfrm>
          <a:prstGeom prst="rect">
            <a:avLst/>
          </a:prstGeom>
          <a:noFill/>
          <a:ln/>
        </p:spPr>
        <p:txBody>
          <a:bodyPr wrap="square" lIns="0" tIns="0" rIns="0" bIns="0" rtlCol="0" anchor="t"/>
          <a:lstStyle/>
          <a:p>
            <a:pPr algn="l" indent="0" marL="0">
              <a:lnSpc>
                <a:spcPct val="115000"/>
              </a:lnSpc>
              <a:buNone/>
            </a:pPr>
            <a:r>
              <a:rPr lang="en-US" sz="824" dirty="0">
                <a:solidFill>
                  <a:srgbClr val="8EB0AF"/>
                </a:solidFill>
                <a:latin typeface="Arial" pitchFamily="34" charset="0"/>
                <a:ea typeface="Arial" pitchFamily="34" charset="-122"/>
                <a:cs typeface="Arial" pitchFamily="34" charset="-120"/>
              </a:rPr>
              <a:t>Обобщение по данным экономической истории послевоенного периода; для ФРГ и США используются усредненные ориентиры темпов роста ВВП в 1950–1973 годах.
</a:t>
            </a:r>
            <a:endParaRPr lang="en-US" sz="824" dirty="0"/>
          </a:p>
        </p:txBody>
      </p:sp>
      <p:sp>
        <p:nvSpPr>
          <p:cNvPr id="8" name="Text 2"/>
          <p:cNvSpPr txBox="1"/>
          <p:nvPr/>
        </p:nvSpPr>
        <p:spPr>
          <a:xfrm>
            <a:off x="5124117" y="3170989"/>
            <a:ext cx="3502800" cy="820800"/>
          </a:xfrm>
          <a:prstGeom prst="rect">
            <a:avLst/>
          </a:prstGeom>
          <a:noFill/>
          <a:ln/>
        </p:spPr>
        <p:txBody>
          <a:bodyPr wrap="square" lIns="0" tIns="0" rIns="0" bIns="0" rtlCol="0" anchor="t"/>
          <a:lstStyle/>
          <a:p>
            <a:pPr algn="l" indent="0" marL="0">
              <a:lnSpc>
                <a:spcPct val="150000"/>
              </a:lnSpc>
              <a:buNone/>
            </a:pPr>
            <a:r>
              <a:rPr lang="en-US" sz="1077" dirty="0">
                <a:solidFill>
                  <a:srgbClr val="8EB0AF"/>
                </a:solidFill>
                <a:latin typeface="Arial" pitchFamily="34" charset="0"/>
                <a:ea typeface="Arial" pitchFamily="34" charset="-122"/>
                <a:cs typeface="Arial" pitchFamily="34" charset="-120"/>
              </a:rPr>
              <a:t>ФРГ росла быстрее США, особенно в 1950-е годы. К началу 1970-х темпы снизились, но послевоенный подъем уже успел изменить структуру экономики и потребления.
</a:t>
            </a:r>
            <a:endParaRPr lang="en-US" sz="1077" dirty="0"/>
          </a:p>
        </p:txBody>
      </p:sp>
      <p:sp>
        <p:nvSpPr>
          <p:cNvPr id="9" name="Text 3"/>
          <p:cNvSpPr txBox="1"/>
          <p:nvPr/>
        </p:nvSpPr>
        <p:spPr>
          <a:xfrm>
            <a:off x="337925" y="368223"/>
            <a:ext cx="8438700" cy="7545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Динамика послевоенного роста
</a:t>
            </a:r>
            <a:endParaRPr lang="en-US" sz="2400" dirty="0"/>
          </a:p>
        </p:txBody>
      </p:sp>
      <p:sp>
        <p:nvSpPr>
          <p:cNvPr id="10" name="Text 4"/>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7</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94700" y="2043652"/>
            <a:ext cx="4365000" cy="1123346"/>
          </a:xfrm>
          <a:prstGeom prst="rect">
            <a:avLst/>
          </a:prstGeom>
        </p:spPr>
      </p:pic>
      <p:sp>
        <p:nvSpPr>
          <p:cNvPr id="5" name="Text 0"/>
          <p:cNvSpPr txBox="1"/>
          <p:nvPr/>
        </p:nvSpPr>
        <p:spPr>
          <a:xfrm>
            <a:off x="4394804" y="4092575"/>
            <a:ext cx="4365000" cy="261600"/>
          </a:xfrm>
          <a:prstGeom prst="rect">
            <a:avLst/>
          </a:prstGeom>
          <a:noFill/>
          <a:ln/>
        </p:spPr>
        <p:txBody>
          <a:bodyPr wrap="square" lIns="0" tIns="0" rIns="0" bIns="0" rtlCol="0" anchor="t"/>
          <a:lstStyle/>
          <a:p>
            <a:pPr algn="r" indent="0" marL="0">
              <a:lnSpc>
                <a:spcPct val="115000"/>
              </a:lnSpc>
              <a:buNone/>
            </a:pPr>
            <a:r>
              <a:rPr lang="en-US" sz="1022" dirty="0">
                <a:solidFill>
                  <a:srgbClr val="8EB0AF"/>
                </a:solidFill>
                <a:latin typeface="Arial" pitchFamily="34" charset="0"/>
                <a:ea typeface="Arial" pitchFamily="34" charset="-122"/>
                <a:cs typeface="Arial" pitchFamily="34" charset="-120"/>
              </a:rPr>
              <a:t>Обобщение по учебным материалам по истории послевоенного Запада
</a:t>
            </a:r>
            <a:endParaRPr lang="en-US" sz="1022" dirty="0"/>
          </a:p>
        </p:txBody>
      </p:sp>
      <p:sp>
        <p:nvSpPr>
          <p:cNvPr id="6" name="Text 1"/>
          <p:cNvSpPr txBox="1"/>
          <p:nvPr/>
        </p:nvSpPr>
        <p:spPr>
          <a:xfrm>
            <a:off x="538075" y="1660975"/>
            <a:ext cx="3565200" cy="830100"/>
          </a:xfrm>
          <a:prstGeom prst="rect">
            <a:avLst/>
          </a:prstGeom>
          <a:noFill/>
          <a:ln/>
        </p:spPr>
        <p:txBody>
          <a:bodyPr wrap="square" lIns="0" tIns="0" rIns="0" bIns="0" rtlCol="0" anchor="t"/>
          <a:lstStyle/>
          <a:p>
            <a:pPr algn="l" indent="0" marL="0">
              <a:lnSpc>
                <a:spcPct val="150000"/>
              </a:lnSpc>
              <a:buNone/>
            </a:pPr>
            <a:r>
              <a:rPr lang="en-US" sz="1089" dirty="0">
                <a:solidFill>
                  <a:srgbClr val="8EB0AF"/>
                </a:solidFill>
                <a:latin typeface="Arial" pitchFamily="34" charset="0"/>
                <a:ea typeface="Arial" pitchFamily="34" charset="-122"/>
                <a:cs typeface="Arial" pitchFamily="34" charset="-120"/>
              </a:rPr>
              <a:t>США и страны Западной Европы вышли к процветанию разными путями: в одном случае через рынок и потребление, в другом — через более активное участие государства.
</a:t>
            </a:r>
            <a:endParaRPr lang="en-US" sz="1089" dirty="0"/>
          </a:p>
        </p:txBody>
      </p:sp>
      <p:sp>
        <p:nvSpPr>
          <p:cNvPr id="7" name="Text 2"/>
          <p:cNvSpPr txBox="1"/>
          <p:nvPr/>
        </p:nvSpPr>
        <p:spPr>
          <a:xfrm>
            <a:off x="538075" y="2930625"/>
            <a:ext cx="3565200" cy="830100"/>
          </a:xfrm>
          <a:prstGeom prst="rect">
            <a:avLst/>
          </a:prstGeom>
          <a:noFill/>
          <a:ln/>
        </p:spPr>
        <p:txBody>
          <a:bodyPr wrap="square" lIns="0" tIns="0" rIns="0" bIns="0" rtlCol="0" anchor="t"/>
          <a:lstStyle/>
          <a:p>
            <a:pPr algn="l" indent="0" marL="0">
              <a:lnSpc>
                <a:spcPct val="150000"/>
              </a:lnSpc>
              <a:buNone/>
            </a:pPr>
            <a:r>
              <a:rPr lang="en-US" sz="1089" dirty="0">
                <a:solidFill>
                  <a:srgbClr val="8EB0AF"/>
                </a:solidFill>
                <a:latin typeface="Arial" pitchFamily="34" charset="0"/>
                <a:ea typeface="Arial" pitchFamily="34" charset="-122"/>
                <a:cs typeface="Arial" pitchFamily="34" charset="-120"/>
              </a:rPr>
              <a:t>Обе модели опирались на рост доходов, но европейская система сильнее зависела от государства, а американская — от частной инициативы и массового спроса.
</a:t>
            </a:r>
            <a:endParaRPr lang="en-US" sz="1089" dirty="0"/>
          </a:p>
        </p:txBody>
      </p:sp>
      <p:sp>
        <p:nvSpPr>
          <p:cNvPr id="8" name="Text 3"/>
          <p:cNvSpPr txBox="1"/>
          <p:nvPr/>
        </p:nvSpPr>
        <p:spPr>
          <a:xfrm>
            <a:off x="337925" y="313148"/>
            <a:ext cx="8438700" cy="8301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Две модели процветания
</a:t>
            </a:r>
            <a:endParaRPr lang="en-US" sz="2400" dirty="0"/>
          </a:p>
        </p:txBody>
      </p:sp>
      <p:sp>
        <p:nvSpPr>
          <p:cNvPr id="9" name="Text 4"/>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8</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75231" y="1217218"/>
            <a:ext cx="218400" cy="17472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806056" y="1217218"/>
            <a:ext cx="218400" cy="17472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75231" y="3246678"/>
            <a:ext cx="218400" cy="218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806056" y="3268518"/>
            <a:ext cx="218400" cy="174720"/>
          </a:xfrm>
          <a:prstGeom prst="rect">
            <a:avLst/>
          </a:prstGeom>
        </p:spPr>
      </p:pic>
      <p:sp>
        <p:nvSpPr>
          <p:cNvPr id="11"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9</a:t>
            </a:r>
            <a:endParaRPr lang="en-US" sz="1100" dirty="0"/>
          </a:p>
        </p:txBody>
      </p:sp>
      <p:sp>
        <p:nvSpPr>
          <p:cNvPr id="12" name="Text 1"/>
          <p:cNvSpPr txBox="1"/>
          <p:nvPr/>
        </p:nvSpPr>
        <p:spPr>
          <a:xfrm>
            <a:off x="889425" y="1127125"/>
            <a:ext cx="3519300" cy="1618800"/>
          </a:xfrm>
          <a:prstGeom prst="rect">
            <a:avLst/>
          </a:prstGeom>
          <a:noFill/>
          <a:ln/>
        </p:spPr>
        <p:txBody>
          <a:bodyPr wrap="square" lIns="0" tIns="0" rIns="0" bIns="0" rtlCol="0" anchor="t"/>
          <a:lstStyle/>
          <a:p>
            <a:pPr algn="l" indent="0" marL="0">
              <a:lnSpc>
                <a:spcPct val="115000"/>
              </a:lnSpc>
              <a:buNone/>
            </a:pPr>
            <a:r>
              <a:rPr lang="en-US" sz="1300" dirty="0">
                <a:solidFill>
                  <a:srgbClr val="E7F9FF"/>
                </a:solidFill>
                <a:latin typeface="Arial" pitchFamily="34" charset="0"/>
                <a:ea typeface="Arial" pitchFamily="34" charset="-122"/>
                <a:cs typeface="Arial" pitchFamily="34" charset="-120"/>
              </a:rPr>
              <a:t>Социальные гарантии
</a:t>
            </a:r>
            <a:pPr algn="l" indent="0" marL="0">
              <a:lnSpc>
                <a:spcPct val="115000"/>
              </a:lnSpc>
              <a:buNone/>
            </a:pPr>
            <a:r>
              <a:rPr lang="en-US" sz="8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8EB0AF"/>
                </a:solidFill>
                <a:latin typeface="Arial" pitchFamily="34" charset="0"/>
                <a:ea typeface="Arial" pitchFamily="34" charset="-122"/>
                <a:cs typeface="Arial" pitchFamily="34" charset="-120"/>
              </a:rPr>
              <a:t>В Западной Европе расширялись пенсии, медицинская помощь и пособия по безработице. Государство все чаще брало на себя ответственность за базовую социальную защиту граждан.
</a:t>
            </a:r>
            <a:endParaRPr lang="en-US" sz="1300" dirty="0"/>
          </a:p>
        </p:txBody>
      </p:sp>
      <p:sp>
        <p:nvSpPr>
          <p:cNvPr id="13" name="Text 2"/>
          <p:cNvSpPr txBox="1"/>
          <p:nvPr/>
        </p:nvSpPr>
        <p:spPr>
          <a:xfrm>
            <a:off x="5257525" y="1127125"/>
            <a:ext cx="3519300" cy="1618800"/>
          </a:xfrm>
          <a:prstGeom prst="rect">
            <a:avLst/>
          </a:prstGeom>
          <a:noFill/>
          <a:ln/>
        </p:spPr>
        <p:txBody>
          <a:bodyPr wrap="square" lIns="0" tIns="0" rIns="0" bIns="0" rtlCol="0" anchor="t"/>
          <a:lstStyle/>
          <a:p>
            <a:pPr algn="l" indent="0" marL="0">
              <a:lnSpc>
                <a:spcPct val="115000"/>
              </a:lnSpc>
              <a:buNone/>
            </a:pPr>
            <a:r>
              <a:rPr lang="en-US" sz="1300" dirty="0">
                <a:solidFill>
                  <a:srgbClr val="E7F9FF"/>
                </a:solidFill>
                <a:latin typeface="Arial" pitchFamily="34" charset="0"/>
                <a:ea typeface="Arial" pitchFamily="34" charset="-122"/>
                <a:cs typeface="Arial" pitchFamily="34" charset="-120"/>
              </a:rPr>
              <a:t>NHS
</a:t>
            </a:r>
            <a:pPr algn="l" indent="0" marL="0">
              <a:lnSpc>
                <a:spcPct val="115000"/>
              </a:lnSpc>
              <a:buNone/>
            </a:pPr>
            <a:r>
              <a:rPr lang="en-US" sz="8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8EB0AF"/>
                </a:solidFill>
                <a:latin typeface="Arial" pitchFamily="34" charset="0"/>
                <a:ea typeface="Arial" pitchFamily="34" charset="-122"/>
                <a:cs typeface="Arial" pitchFamily="34" charset="-120"/>
              </a:rPr>
              <a:t>Британская система NHS стала символом послевоенного консенсуса. Доступная медицина воспринималась как важная часть нового общественного договора между государством и гражданами.
</a:t>
            </a:r>
            <a:endParaRPr lang="en-US" sz="1300" dirty="0"/>
          </a:p>
        </p:txBody>
      </p:sp>
      <p:sp>
        <p:nvSpPr>
          <p:cNvPr id="14" name="Text 3"/>
          <p:cNvSpPr txBox="1"/>
          <p:nvPr/>
        </p:nvSpPr>
        <p:spPr>
          <a:xfrm>
            <a:off x="889425" y="3178425"/>
            <a:ext cx="3519300" cy="1588500"/>
          </a:xfrm>
          <a:prstGeom prst="rect">
            <a:avLst/>
          </a:prstGeom>
          <a:noFill/>
          <a:ln/>
        </p:spPr>
        <p:txBody>
          <a:bodyPr wrap="square" lIns="0" tIns="0" rIns="0" bIns="0" rtlCol="0" anchor="t"/>
          <a:lstStyle/>
          <a:p>
            <a:pPr algn="l" indent="0" marL="0">
              <a:lnSpc>
                <a:spcPct val="115000"/>
              </a:lnSpc>
              <a:buNone/>
            </a:pPr>
            <a:r>
              <a:rPr lang="en-US" sz="1300" dirty="0">
                <a:solidFill>
                  <a:srgbClr val="E7F9FF"/>
                </a:solidFill>
                <a:latin typeface="Arial" pitchFamily="34" charset="0"/>
                <a:ea typeface="Arial" pitchFamily="34" charset="-122"/>
                <a:cs typeface="Arial" pitchFamily="34" charset="-120"/>
              </a:rPr>
              <a:t>Рост доходов
</a:t>
            </a:r>
            <a:pPr algn="l" indent="0" marL="0">
              <a:lnSpc>
                <a:spcPct val="115000"/>
              </a:lnSpc>
              <a:buNone/>
            </a:pPr>
            <a:r>
              <a:rPr lang="en-US" sz="8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8EB0AF"/>
                </a:solidFill>
                <a:latin typeface="Arial" pitchFamily="34" charset="0"/>
                <a:ea typeface="Arial" pitchFamily="34" charset="-122"/>
                <a:cs typeface="Arial" pitchFamily="34" charset="-120"/>
              </a:rPr>
              <a:t>В США реформы развивались осторожнее, но рост заработков и массовое потребление тоже укрепляли жизненный уровень. Средний класс становился шире и увереннее.
</a:t>
            </a:r>
            <a:endParaRPr lang="en-US" sz="1300" dirty="0"/>
          </a:p>
        </p:txBody>
      </p:sp>
      <p:sp>
        <p:nvSpPr>
          <p:cNvPr id="15" name="Text 4"/>
          <p:cNvSpPr txBox="1"/>
          <p:nvPr/>
        </p:nvSpPr>
        <p:spPr>
          <a:xfrm>
            <a:off x="5257525" y="3178425"/>
            <a:ext cx="3519300" cy="1588500"/>
          </a:xfrm>
          <a:prstGeom prst="rect">
            <a:avLst/>
          </a:prstGeom>
          <a:noFill/>
          <a:ln/>
        </p:spPr>
        <p:txBody>
          <a:bodyPr wrap="square" lIns="0" tIns="0" rIns="0" bIns="0" rtlCol="0" anchor="t"/>
          <a:lstStyle/>
          <a:p>
            <a:pPr algn="l" indent="0" marL="0">
              <a:lnSpc>
                <a:spcPct val="115000"/>
              </a:lnSpc>
              <a:buNone/>
            </a:pPr>
            <a:r>
              <a:rPr lang="en-US" sz="1300" dirty="0">
                <a:solidFill>
                  <a:srgbClr val="E7F9FF"/>
                </a:solidFill>
                <a:latin typeface="Arial" pitchFamily="34" charset="0"/>
                <a:ea typeface="Arial" pitchFamily="34" charset="-122"/>
                <a:cs typeface="Arial" pitchFamily="34" charset="-120"/>
              </a:rPr>
              <a:t>Новые ожидания
</a:t>
            </a:r>
            <a:pPr algn="l" indent="0" marL="0">
              <a:lnSpc>
                <a:spcPct val="115000"/>
              </a:lnSpc>
              <a:buNone/>
            </a:pPr>
            <a:r>
              <a:rPr lang="en-US" sz="8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8EB0AF"/>
                </a:solidFill>
                <a:latin typeface="Arial" pitchFamily="34" charset="0"/>
                <a:ea typeface="Arial" pitchFamily="34" charset="-122"/>
                <a:cs typeface="Arial" pitchFamily="34" charset="-120"/>
              </a:rPr>
              <a:t>Благосостояние меняло ожидания общества: люди хотели не только стабильности, но и большего выбора, комфорта и личной защищенности. Это усиливало роль социального государства.
</a:t>
            </a:r>
            <a:endParaRPr lang="en-US" sz="1300" dirty="0"/>
          </a:p>
        </p:txBody>
      </p:sp>
      <p:sp>
        <p:nvSpPr>
          <p:cNvPr id="16" name="Text 5"/>
          <p:cNvSpPr txBox="1"/>
          <p:nvPr/>
        </p:nvSpPr>
        <p:spPr>
          <a:xfrm>
            <a:off x="406975" y="220691"/>
            <a:ext cx="8369700" cy="7221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Благосостояние и социальная защита
</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37925" y="365350"/>
            <a:ext cx="8366700" cy="640200"/>
          </a:xfrm>
          <a:prstGeom prst="rect">
            <a:avLst/>
          </a:prstGeom>
          <a:noFill/>
          <a:ln/>
        </p:spPr>
        <p:txBody>
          <a:bodyPr wrap="square" lIns="0" tIns="0" rIns="0" bIns="0" rtlCol="0" anchor="t"/>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Миграция, урбанизация и новые общества
</a:t>
            </a:r>
            <a:endParaRPr lang="en-US" sz="2400" dirty="0"/>
          </a:p>
        </p:txBody>
      </p:sp>
      <p:sp>
        <p:nvSpPr>
          <p:cNvPr id="8"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10</a:t>
            </a:r>
            <a:endParaRPr lang="en-US" sz="1100" dirty="0"/>
          </a:p>
        </p:txBody>
      </p:sp>
      <p:sp>
        <p:nvSpPr>
          <p:cNvPr id="9" name="Text 2"/>
          <p:cNvSpPr txBox="1"/>
          <p:nvPr/>
        </p:nvSpPr>
        <p:spPr>
          <a:xfrm>
            <a:off x="621800" y="4103717"/>
            <a:ext cx="8154900" cy="7587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Новое поколение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К 1960-м послевоенное поколение росло в более мобильной и массовой среде. Это усиливало запрос на образование, потребление и личную свободу, особенно среди молодежи.
</a:t>
            </a:r>
            <a:endParaRPr lang="en-US" sz="1200" dirty="0"/>
          </a:p>
        </p:txBody>
      </p:sp>
      <p:sp>
        <p:nvSpPr>
          <p:cNvPr id="10" name="Text 3"/>
          <p:cNvSpPr txBox="1"/>
          <p:nvPr/>
        </p:nvSpPr>
        <p:spPr>
          <a:xfrm>
            <a:off x="621800" y="3143267"/>
            <a:ext cx="8154900" cy="7587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Культурные сдвиги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Новые потоки населения меняли повседневную культуру, язык улиц и социальные нормы. Общество становилось более разнообразным, но одновременно возрастали споры о традициях и интеграции приезжих.
</a:t>
            </a:r>
            <a:endParaRPr lang="en-US" sz="1200" dirty="0"/>
          </a:p>
        </p:txBody>
      </p:sp>
      <p:sp>
        <p:nvSpPr>
          <p:cNvPr id="11" name="Text 4"/>
          <p:cNvSpPr txBox="1"/>
          <p:nvPr/>
        </p:nvSpPr>
        <p:spPr>
          <a:xfrm>
            <a:off x="621800" y="2182817"/>
            <a:ext cx="8154900" cy="7587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Трудовая миграция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Миграция из Южной Европы и сельских районов восполняла нехватку рабочих рук. Особенно заметным этот процесс был в ФРГ, Франции и странах Бенилюкса, где требовались миллионы работников.
</a:t>
            </a:r>
            <a:endParaRPr lang="en-US" sz="1200" dirty="0"/>
          </a:p>
        </p:txBody>
      </p:sp>
      <p:sp>
        <p:nvSpPr>
          <p:cNvPr id="12" name="Text 5"/>
          <p:cNvSpPr txBox="1"/>
          <p:nvPr/>
        </p:nvSpPr>
        <p:spPr>
          <a:xfrm>
            <a:off x="621800" y="1222367"/>
            <a:ext cx="8154900" cy="7587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Урбанизация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Переход в города ускорил рост промышленности, строительства и сферы услуг. Новые рабочие места притягивали молодежь, а городская среда формировала более динамичный и открытый образ жизни.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37925" y="365350"/>
            <a:ext cx="8438700" cy="723300"/>
          </a:xfrm>
          <a:prstGeom prst="rect">
            <a:avLst/>
          </a:prstGeom>
          <a:noFill/>
          <a:ln/>
        </p:spPr>
        <p:txBody>
          <a:bodyPr wrap="square" lIns="0" tIns="0" rIns="0" bIns="0" rtlCol="0" anchor="t"/>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Политические модели послевоенного Запада
</a:t>
            </a:r>
            <a:endParaRPr lang="en-US" sz="2400" dirty="0"/>
          </a:p>
        </p:txBody>
      </p:sp>
      <p:sp>
        <p:nvSpPr>
          <p:cNvPr id="8"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11</a:t>
            </a:r>
            <a:endParaRPr lang="en-US" sz="1100" dirty="0"/>
          </a:p>
        </p:txBody>
      </p:sp>
      <p:sp>
        <p:nvSpPr>
          <p:cNvPr id="9" name="Text 2"/>
          <p:cNvSpPr txBox="1"/>
          <p:nvPr/>
        </p:nvSpPr>
        <p:spPr>
          <a:xfrm>
            <a:off x="337925" y="1441495"/>
            <a:ext cx="4088400" cy="13488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Британский курс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В Великобритании послевоенные лейбористы укрепили роль государства, расширили социальные программы и закрепили курс на реформы, не отказываясь от парламентской демократии и рыночной экономики.
</a:t>
            </a:r>
            <a:endParaRPr lang="en-US" sz="1200" dirty="0"/>
          </a:p>
        </p:txBody>
      </p:sp>
      <p:sp>
        <p:nvSpPr>
          <p:cNvPr id="10" name="Text 3"/>
          <p:cNvSpPr txBox="1"/>
          <p:nvPr/>
        </p:nvSpPr>
        <p:spPr>
          <a:xfrm>
            <a:off x="337925" y="3143145"/>
            <a:ext cx="4088400" cy="13488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Французская республика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Во Франции Четвёртая республика опиралась на коалиции, восстановление институтов и активную роль государства в экономике, стремясь совместить политическую устойчивость с модернизацией.
</a:t>
            </a:r>
            <a:endParaRPr lang="en-US" sz="1200" dirty="0"/>
          </a:p>
        </p:txBody>
      </p:sp>
      <p:sp>
        <p:nvSpPr>
          <p:cNvPr id="11" name="Text 4"/>
          <p:cNvSpPr txBox="1"/>
          <p:nvPr/>
        </p:nvSpPr>
        <p:spPr>
          <a:xfrm>
            <a:off x="4688225" y="3143145"/>
            <a:ext cx="4088400" cy="13488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Христианская демократия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В Италии и странах Бенилюкса заметную роль играли христианские демократы, делавшие ставку на компромисс, антикризисную стабилизацию и интеграцию в западные союзы.
</a:t>
            </a:r>
            <a:endParaRPr lang="en-US" sz="1200" dirty="0"/>
          </a:p>
        </p:txBody>
      </p:sp>
      <p:sp>
        <p:nvSpPr>
          <p:cNvPr id="12" name="Text 5"/>
          <p:cNvSpPr txBox="1"/>
          <p:nvPr/>
        </p:nvSpPr>
        <p:spPr>
          <a:xfrm>
            <a:off x="4688225" y="1441495"/>
            <a:ext cx="4088400" cy="1348800"/>
          </a:xfrm>
          <a:prstGeom prst="rect">
            <a:avLst/>
          </a:prstGeom>
          <a:noFill/>
          <a:ln/>
        </p:spPr>
        <p:txBody>
          <a:bodyPr wrap="square" lIns="0" tIns="0" rIns="0" bIns="0" rtlCol="0" anchor="t"/>
          <a:lstStyle/>
          <a:p>
            <a:pPr algn="l" indent="0" marL="0">
              <a:lnSpc>
                <a:spcPct val="115000"/>
              </a:lnSpc>
              <a:buNone/>
            </a:pPr>
            <a:r>
              <a:rPr lang="en-US" sz="1200" dirty="0">
                <a:solidFill>
                  <a:srgbClr val="E7F9FF"/>
                </a:solidFill>
                <a:latin typeface="Arial" pitchFamily="34" charset="0"/>
                <a:ea typeface="Arial" pitchFamily="34" charset="-122"/>
                <a:cs typeface="Arial" pitchFamily="34" charset="-120"/>
              </a:rPr>
              <a:t>Социальная рыночная модель
</a:t>
            </a:r>
            <a:pPr algn="l" indent="0" marL="0">
              <a:lnSpc>
                <a:spcPct val="115000"/>
              </a:lnSpc>
              <a:buNone/>
            </a:pPr>
            <a:r>
              <a:rPr lang="en-US" sz="7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8EB0AF"/>
                </a:solidFill>
                <a:latin typeface="Arial" pitchFamily="34" charset="0"/>
                <a:ea typeface="Arial" pitchFamily="34" charset="-122"/>
                <a:cs typeface="Arial" pitchFamily="34" charset="-120"/>
              </a:rPr>
              <a:t>ФРГ выстроила социально-рыночную модель: свобода предпринимательства сочеталась с социальной защитой, а демократические институты — с жёстким отказом от авторитарных практик.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37925" y="267500"/>
            <a:ext cx="8421600" cy="675300"/>
          </a:xfrm>
          <a:prstGeom prst="rect">
            <a:avLst/>
          </a:prstGeom>
          <a:noFill/>
          <a:ln/>
        </p:spPr>
        <p:txBody>
          <a:bodyPr wrap="square" lIns="0" tIns="0" rIns="0" bIns="0" rtlCol="0" anchor="t"/>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ФРГ: демократия, западная интеграция, стабильность
</a:t>
            </a:r>
            <a:endParaRPr lang="en-US" sz="2400" dirty="0"/>
          </a:p>
        </p:txBody>
      </p:sp>
      <p:sp>
        <p:nvSpPr>
          <p:cNvPr id="7"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12</a:t>
            </a:r>
            <a:endParaRPr lang="en-US" sz="1100" dirty="0"/>
          </a:p>
        </p:txBody>
      </p:sp>
      <p:sp>
        <p:nvSpPr>
          <p:cNvPr id="8" name="Text 2"/>
          <p:cNvSpPr txBox="1"/>
          <p:nvPr/>
        </p:nvSpPr>
        <p:spPr>
          <a:xfrm>
            <a:off x="772125" y="1720150"/>
            <a:ext cx="2293200" cy="23925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1. Новая конституционная основа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После 1949 года Основной закон ФРГ закрепил федерализм, разделение властей и широкий набор прав граждан, чтобы не допустить возвращения к авторитарной системе.
</a:t>
            </a:r>
            <a:endParaRPr lang="en-US" sz="1200" dirty="0"/>
          </a:p>
        </p:txBody>
      </p:sp>
      <p:sp>
        <p:nvSpPr>
          <p:cNvPr id="9" name="Text 3"/>
          <p:cNvSpPr txBox="1"/>
          <p:nvPr/>
        </p:nvSpPr>
        <p:spPr>
          <a:xfrm>
            <a:off x="3642500" y="1720150"/>
            <a:ext cx="2293200" cy="23925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2. Западная интеграция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Курс Конрада Аденауэра связывал западную ориентацию страны с международным признанием, вступлением в западные структуры и восстановлением доверия к Германии в Европе.
</a:t>
            </a:r>
            <a:endParaRPr lang="en-US" sz="1200" dirty="0"/>
          </a:p>
        </p:txBody>
      </p:sp>
      <p:sp>
        <p:nvSpPr>
          <p:cNvPr id="10" name="Text 4"/>
          <p:cNvSpPr txBox="1"/>
          <p:nvPr/>
        </p:nvSpPr>
        <p:spPr>
          <a:xfrm>
            <a:off x="6512875" y="1720150"/>
            <a:ext cx="2293200" cy="23925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3. Стабильность как приоритет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Политическая стабильность стала условием экономического роста: сменяемость власти, коалиции и сильные институты помогли ФРГ превратиться в одну из самых устойчивых демократий региона.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7975" y="1707116"/>
            <a:ext cx="8438700" cy="2962117"/>
          </a:xfrm>
          <a:prstGeom prst="rect">
            <a:avLst/>
          </a:prstGeom>
        </p:spPr>
      </p:pic>
      <p:sp>
        <p:nvSpPr>
          <p:cNvPr id="4"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13</a:t>
            </a:r>
            <a:endParaRPr lang="en-US" sz="1100" dirty="0"/>
          </a:p>
        </p:txBody>
      </p:sp>
      <p:sp>
        <p:nvSpPr>
          <p:cNvPr id="5" name="Text 1"/>
          <p:cNvSpPr txBox="1"/>
          <p:nvPr/>
        </p:nvSpPr>
        <p:spPr>
          <a:xfrm>
            <a:off x="337925" y="420944"/>
            <a:ext cx="8438700" cy="7329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НАТО и раздел Европы
</a:t>
            </a:r>
            <a:endParaRPr lang="en-US" sz="2400" dirty="0"/>
          </a:p>
        </p:txBody>
      </p:sp>
      <p:sp>
        <p:nvSpPr>
          <p:cNvPr id="6" name="Text 2"/>
          <p:cNvSpPr txBox="1"/>
          <p:nvPr/>
        </p:nvSpPr>
        <p:spPr>
          <a:xfrm>
            <a:off x="337925" y="1153850"/>
            <a:ext cx="8438700" cy="5025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Путь от послевоенной нестабильности к военному союзу западных стран.
</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7975" y="1707116"/>
            <a:ext cx="8438700" cy="2962117"/>
          </a:xfrm>
          <a:prstGeom prst="rect">
            <a:avLst/>
          </a:prstGeom>
        </p:spPr>
      </p:pic>
      <p:sp>
        <p:nvSpPr>
          <p:cNvPr id="4"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14</a:t>
            </a:r>
            <a:endParaRPr lang="en-US" sz="1100" dirty="0"/>
          </a:p>
        </p:txBody>
      </p:sp>
      <p:sp>
        <p:nvSpPr>
          <p:cNvPr id="5" name="Text 1"/>
          <p:cNvSpPr txBox="1"/>
          <p:nvPr/>
        </p:nvSpPr>
        <p:spPr>
          <a:xfrm>
            <a:off x="337925" y="420944"/>
            <a:ext cx="8438700" cy="7329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Как работала логика сдерживания
</a:t>
            </a:r>
            <a:endParaRPr lang="en-US" sz="2400" dirty="0"/>
          </a:p>
        </p:txBody>
      </p:sp>
      <p:sp>
        <p:nvSpPr>
          <p:cNvPr id="6" name="Text 2"/>
          <p:cNvSpPr txBox="1"/>
          <p:nvPr/>
        </p:nvSpPr>
        <p:spPr>
          <a:xfrm>
            <a:off x="337925" y="1153850"/>
            <a:ext cx="8438700" cy="5025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Схема показывает, как холодная война превращала страх в союз и совместные решения.
</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8600" y="365350"/>
            <a:ext cx="8333400" cy="7239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Яркие кризисы: Корея и Суэц
</a:t>
            </a:r>
            <a:endParaRPr lang="en-US" sz="2400" dirty="0"/>
          </a:p>
        </p:txBody>
      </p:sp>
      <p:sp>
        <p:nvSpPr>
          <p:cNvPr id="7"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15</a:t>
            </a:r>
            <a:endParaRPr lang="en-US" sz="1100" dirty="0"/>
          </a:p>
        </p:txBody>
      </p:sp>
      <p:sp>
        <p:nvSpPr>
          <p:cNvPr id="8" name="Text 2"/>
          <p:cNvSpPr txBox="1"/>
          <p:nvPr/>
        </p:nvSpPr>
        <p:spPr>
          <a:xfrm>
            <a:off x="368600" y="3585675"/>
            <a:ext cx="2680500" cy="1181100"/>
          </a:xfrm>
          <a:prstGeom prst="rect">
            <a:avLst/>
          </a:prstGeom>
          <a:noFill/>
          <a:ln/>
        </p:spPr>
        <p:txBody>
          <a:bodyPr wrap="square" lIns="0" tIns="0" rIns="0" bIns="0" rtlCol="0" anchor="t"/>
          <a:lstStyle/>
          <a:p>
            <a:pPr algn="l" indent="0" marL="0">
              <a:lnSpc>
                <a:spcPct val="130039"/>
              </a:lnSpc>
              <a:buNone/>
            </a:pPr>
            <a:r>
              <a:rPr lang="en-US" sz="1273" dirty="0">
                <a:solidFill>
                  <a:srgbClr val="E7F9FF"/>
                </a:solidFill>
                <a:latin typeface="Arial" pitchFamily="34" charset="0"/>
                <a:ea typeface="Arial" pitchFamily="34" charset="-122"/>
                <a:cs typeface="Arial" pitchFamily="34" charset="-120"/>
              </a:rPr>
              <a:t>1950: начало войны
</a:t>
            </a:r>
            <a:pPr algn="l" indent="0" marL="0">
              <a:lnSpc>
                <a:spcPct val="130039"/>
              </a:lnSpc>
              <a:buNone/>
            </a:pPr>
            <a:r>
              <a:rPr lang="en-US" sz="196" dirty="0">
                <a:solidFill>
                  <a:srgbClr val="E7F9FF"/>
                </a:solidFill>
                <a:latin typeface="Arial" pitchFamily="34" charset="0"/>
                <a:ea typeface="Arial" pitchFamily="34" charset="-122"/>
                <a:cs typeface="Arial" pitchFamily="34" charset="-120"/>
              </a:rPr>
              <a:t>
</a:t>
            </a:r>
            <a:pPr algn="l" indent="0" marL="0">
              <a:lnSpc>
                <a:spcPct val="130039"/>
              </a:lnSpc>
              <a:buNone/>
            </a:pPr>
            <a:r>
              <a:rPr lang="en-US" sz="1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77" dirty="0">
                <a:solidFill>
                  <a:srgbClr val="557F7E"/>
                </a:solidFill>
                <a:latin typeface="Arial" pitchFamily="34" charset="0"/>
                <a:ea typeface="Arial" pitchFamily="34" charset="-122"/>
                <a:cs typeface="Arial" pitchFamily="34" charset="-120"/>
              </a:rPr>
              <a:t>Северная Корея напала на Южную Коррею, и конфликт быстро приобрёл международный масштаб. Для Запада это стало сигналом, что холодная война может перейти в открытую военную фазу.
</a:t>
            </a:r>
            <a:endParaRPr lang="en-US" sz="1273" dirty="0"/>
          </a:p>
        </p:txBody>
      </p:sp>
      <p:sp>
        <p:nvSpPr>
          <p:cNvPr id="9" name="Text 3"/>
          <p:cNvSpPr txBox="1"/>
          <p:nvPr/>
        </p:nvSpPr>
        <p:spPr>
          <a:xfrm>
            <a:off x="3359025" y="1908225"/>
            <a:ext cx="2680500" cy="1181100"/>
          </a:xfrm>
          <a:prstGeom prst="rect">
            <a:avLst/>
          </a:prstGeom>
          <a:noFill/>
          <a:ln/>
        </p:spPr>
        <p:txBody>
          <a:bodyPr wrap="square" lIns="0" tIns="0" rIns="0" bIns="0" rtlCol="0" anchor="b"/>
          <a:lstStyle/>
          <a:p>
            <a:pPr algn="l" indent="0" marL="0">
              <a:lnSpc>
                <a:spcPct val="130039"/>
              </a:lnSpc>
              <a:buNone/>
            </a:pPr>
            <a:r>
              <a:rPr lang="en-US" sz="1243" dirty="0">
                <a:solidFill>
                  <a:srgbClr val="E7F9FF"/>
                </a:solidFill>
                <a:latin typeface="Arial" pitchFamily="34" charset="0"/>
                <a:ea typeface="Arial" pitchFamily="34" charset="-122"/>
                <a:cs typeface="Arial" pitchFamily="34" charset="-120"/>
              </a:rPr>
              <a:t>1950–1953: мобилизация Запада
</a:t>
            </a:r>
            <a:pPr algn="l" indent="0" marL="0">
              <a:lnSpc>
                <a:spcPct val="130039"/>
              </a:lnSpc>
              <a:buNone/>
            </a:pPr>
            <a:r>
              <a:rPr lang="en-US" sz="191" dirty="0">
                <a:solidFill>
                  <a:srgbClr val="E7F9FF"/>
                </a:solidFill>
                <a:latin typeface="Arial" pitchFamily="34" charset="0"/>
                <a:ea typeface="Arial" pitchFamily="34" charset="-122"/>
                <a:cs typeface="Arial" pitchFamily="34" charset="-120"/>
              </a:rPr>
              <a:t>
</a:t>
            </a:r>
            <a:pPr algn="l" indent="0" marL="0">
              <a:lnSpc>
                <a:spcPct val="130039"/>
              </a:lnSpc>
              <a:buNone/>
            </a:pPr>
            <a:r>
              <a:rPr lang="en-US" sz="1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052" dirty="0">
                <a:solidFill>
                  <a:srgbClr val="557F7E"/>
                </a:solidFill>
                <a:latin typeface="Arial" pitchFamily="34" charset="0"/>
                <a:ea typeface="Arial" pitchFamily="34" charset="-122"/>
                <a:cs typeface="Arial" pitchFamily="34" charset="-120"/>
              </a:rPr>
              <a:t>В 1950–1953 годах США и их союзники усилили оборонное планирование и перевооружение. В Европе война в Азии воспринималась как предупреждение о возможном расширении противостояния.
</a:t>
            </a:r>
            <a:endParaRPr lang="en-US" sz="1243" dirty="0"/>
          </a:p>
        </p:txBody>
      </p:sp>
      <p:sp>
        <p:nvSpPr>
          <p:cNvPr id="10" name="Text 4"/>
          <p:cNvSpPr txBox="1"/>
          <p:nvPr/>
        </p:nvSpPr>
        <p:spPr>
          <a:xfrm>
            <a:off x="6161375" y="3585675"/>
            <a:ext cx="2680500" cy="1181100"/>
          </a:xfrm>
          <a:prstGeom prst="rect">
            <a:avLst/>
          </a:prstGeom>
          <a:noFill/>
          <a:ln/>
        </p:spPr>
        <p:txBody>
          <a:bodyPr wrap="square" lIns="0" tIns="0" rIns="0" bIns="0" rtlCol="0" anchor="t"/>
          <a:lstStyle/>
          <a:p>
            <a:pPr algn="l" indent="0" marL="0">
              <a:lnSpc>
                <a:spcPct val="130039"/>
              </a:lnSpc>
              <a:buNone/>
            </a:pPr>
            <a:r>
              <a:rPr lang="en-US" sz="1300" dirty="0">
                <a:solidFill>
                  <a:srgbClr val="E7F9FF"/>
                </a:solidFill>
                <a:latin typeface="Arial" pitchFamily="34" charset="0"/>
                <a:ea typeface="Arial" pitchFamily="34" charset="-122"/>
                <a:cs typeface="Arial" pitchFamily="34" charset="-120"/>
              </a:rPr>
              <a:t>1956: политический перелом
</a:t>
            </a:r>
            <a:pPr algn="l" indent="0" marL="0">
              <a:lnSpc>
                <a:spcPct val="130039"/>
              </a:lnSpc>
              <a:buNone/>
            </a:pPr>
            <a:r>
              <a:rPr lang="en-US" sz="200" dirty="0">
                <a:solidFill>
                  <a:srgbClr val="E7F9FF"/>
                </a:solidFill>
                <a:latin typeface="Arial" pitchFamily="34" charset="0"/>
                <a:ea typeface="Arial" pitchFamily="34" charset="-122"/>
                <a:cs typeface="Arial" pitchFamily="34" charset="-120"/>
              </a:rPr>
              <a:t>
</a:t>
            </a:r>
            <a:pPr algn="l" indent="0" marL="0">
              <a:lnSpc>
                <a:spcPct val="130039"/>
              </a:lnSpc>
              <a:buNone/>
            </a:pPr>
            <a:r>
              <a:rPr lang="en-US" sz="1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557F7E"/>
                </a:solidFill>
                <a:latin typeface="Arial" pitchFamily="34" charset="0"/>
                <a:ea typeface="Arial" pitchFamily="34" charset="-122"/>
                <a:cs typeface="Arial" pitchFamily="34" charset="-120"/>
              </a:rPr>
              <a:t>Суэцкий кризис 1956 года показал пределы самостоятельности Британии и Франции. Он закрепил новую иерархию, в которой решающая роль в западном мире принадлежала США.
</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07050" y="1159663"/>
            <a:ext cx="2586000" cy="1767773"/>
          </a:xfrm>
          <a:prstGeom prst="rect">
            <a:avLst/>
          </a:prstGeom>
        </p:spPr>
      </p:pic>
      <p:pic>
        <p:nvPicPr>
          <p:cNvPr id="5" name="Image 3" descr="preencoded.png">    </p:cNvPr>
          <p:cNvPicPr>
            <a:picLocks noChangeAspect="1"/>
          </p:cNvPicPr>
          <p:nvPr/>
        </p:nvPicPr>
        <p:blipFill>
          <a:blip r:embed="rId4"/>
          <a:stretch>
            <a:fillRect/>
          </a:stretch>
        </p:blipFill>
        <p:spPr>
          <a:xfrm>
            <a:off x="3298854" y="1159663"/>
            <a:ext cx="2586000" cy="1767773"/>
          </a:xfrm>
          <a:prstGeom prst="rect">
            <a:avLst/>
          </a:prstGeom>
        </p:spPr>
      </p:pic>
      <p:pic>
        <p:nvPicPr>
          <p:cNvPr id="6" name="Image 4" descr="preencoded.png">    </p:cNvPr>
          <p:cNvPicPr>
            <a:picLocks noChangeAspect="1"/>
          </p:cNvPicPr>
          <p:nvPr/>
        </p:nvPicPr>
        <p:blipFill>
          <a:blip r:embed="rId5"/>
          <a:stretch>
            <a:fillRect/>
          </a:stretch>
        </p:blipFill>
        <p:spPr>
          <a:xfrm>
            <a:off x="6190657" y="1159663"/>
            <a:ext cx="2586000" cy="176777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16</a:t>
            </a:r>
            <a:endParaRPr lang="en-US" sz="1100" dirty="0"/>
          </a:p>
        </p:txBody>
      </p:sp>
      <p:sp>
        <p:nvSpPr>
          <p:cNvPr id="9" name="Text 1"/>
          <p:cNvSpPr txBox="1"/>
          <p:nvPr/>
        </p:nvSpPr>
        <p:spPr>
          <a:xfrm>
            <a:off x="406975" y="220691"/>
            <a:ext cx="8369700" cy="7221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Суэцкий кризис и утрата старого величия
</a:t>
            </a:r>
            <a:endParaRPr lang="en-US" sz="2400" dirty="0"/>
          </a:p>
        </p:txBody>
      </p:sp>
      <p:sp>
        <p:nvSpPr>
          <p:cNvPr id="10" name="Text 2"/>
          <p:cNvSpPr txBox="1"/>
          <p:nvPr/>
        </p:nvSpPr>
        <p:spPr>
          <a:xfrm>
            <a:off x="406975" y="3695075"/>
            <a:ext cx="2586000" cy="999900"/>
          </a:xfrm>
          <a:prstGeom prst="rect">
            <a:avLst/>
          </a:prstGeom>
          <a:noFill/>
          <a:ln/>
        </p:spPr>
        <p:txBody>
          <a:bodyPr wrap="square" lIns="0" tIns="0" rIns="0" bIns="0" rtlCol="0" anchor="t"/>
          <a:lstStyle/>
          <a:p>
            <a:pPr algn="l" indent="0" marL="0">
              <a:lnSpc>
                <a:spcPct val="100000"/>
              </a:lnSpc>
              <a:buNone/>
            </a:pPr>
            <a:r>
              <a:rPr lang="en-US" sz="960" dirty="0">
                <a:solidFill>
                  <a:srgbClr val="8EB0AF"/>
                </a:solidFill>
                <a:latin typeface="Arial" pitchFamily="34" charset="0"/>
                <a:ea typeface="Arial" pitchFamily="34" charset="-122"/>
                <a:cs typeface="Arial" pitchFamily="34" charset="-120"/>
              </a:rPr>
              <a:t>В 1956 году Британия и Франция попытались вернуть контроль над Суэцким каналом, но действовали уже не как прежние мировые империи. Международное давление быстро показало пределы их самостоятельности. Для Европы это стало болезненным уроком об изменившемся балансе сил.
</a:t>
            </a:r>
            <a:endParaRPr lang="en-US" sz="960" dirty="0"/>
          </a:p>
        </p:txBody>
      </p:sp>
      <p:sp>
        <p:nvSpPr>
          <p:cNvPr id="11" name="Text 3"/>
          <p:cNvSpPr txBox="1"/>
          <p:nvPr/>
        </p:nvSpPr>
        <p:spPr>
          <a:xfrm>
            <a:off x="406975" y="3155724"/>
            <a:ext cx="2586000" cy="402000"/>
          </a:xfrm>
          <a:prstGeom prst="rect">
            <a:avLst/>
          </a:prstGeom>
          <a:noFill/>
          <a:ln/>
        </p:spPr>
        <p:txBody>
          <a:bodyPr wrap="square" lIns="0" tIns="0" rIns="0" bIns="0" rtlCol="0" anchor="ctr"/>
          <a:lstStyle/>
          <a:p>
            <a:pPr algn="l" indent="0" marL="0">
              <a:lnSpc>
                <a:spcPct val="115000"/>
              </a:lnSpc>
              <a:buNone/>
            </a:pPr>
            <a:r>
              <a:rPr lang="en-US" sz="1347" dirty="0">
                <a:solidFill>
                  <a:srgbClr val="E7F9FF"/>
                </a:solidFill>
                <a:latin typeface="Arial" pitchFamily="34" charset="0"/>
                <a:ea typeface="Arial" pitchFamily="34" charset="-122"/>
                <a:cs typeface="Arial" pitchFamily="34" charset="-120"/>
              </a:rPr>
              <a:t>Старые империи и новый предел
</a:t>
            </a:r>
            <a:endParaRPr lang="en-US" sz="1347" dirty="0"/>
          </a:p>
        </p:txBody>
      </p:sp>
      <p:sp>
        <p:nvSpPr>
          <p:cNvPr id="12" name="Text 4"/>
          <p:cNvSpPr txBox="1"/>
          <p:nvPr/>
        </p:nvSpPr>
        <p:spPr>
          <a:xfrm>
            <a:off x="3298850" y="3155724"/>
            <a:ext cx="2586000" cy="402000"/>
          </a:xfrm>
          <a:prstGeom prst="rect">
            <a:avLst/>
          </a:prstGeom>
          <a:noFill/>
          <a:ln/>
        </p:spPr>
        <p:txBody>
          <a:bodyPr wrap="square" lIns="0" tIns="0" rIns="0" bIns="0" rtlCol="0" anchor="ctr"/>
          <a:lstStyle/>
          <a:p>
            <a:pPr algn="l" indent="0" marL="0">
              <a:lnSpc>
                <a:spcPct val="115000"/>
              </a:lnSpc>
              <a:buNone/>
            </a:pPr>
            <a:r>
              <a:rPr lang="en-US" sz="1402" dirty="0">
                <a:solidFill>
                  <a:srgbClr val="E7F9FF"/>
                </a:solidFill>
                <a:latin typeface="Arial" pitchFamily="34" charset="0"/>
                <a:ea typeface="Arial" pitchFamily="34" charset="-122"/>
                <a:cs typeface="Arial" pitchFamily="34" charset="-120"/>
              </a:rPr>
              <a:t>Вашингтон как главный арбитр
</a:t>
            </a:r>
            <a:endParaRPr lang="en-US" sz="1402" dirty="0"/>
          </a:p>
        </p:txBody>
      </p:sp>
      <p:sp>
        <p:nvSpPr>
          <p:cNvPr id="13" name="Text 5"/>
          <p:cNvSpPr txBox="1"/>
          <p:nvPr/>
        </p:nvSpPr>
        <p:spPr>
          <a:xfrm>
            <a:off x="3298850" y="3695075"/>
            <a:ext cx="2586000" cy="999900"/>
          </a:xfrm>
          <a:prstGeom prst="rect">
            <a:avLst/>
          </a:prstGeom>
          <a:noFill/>
          <a:ln/>
        </p:spPr>
        <p:txBody>
          <a:bodyPr wrap="square" lIns="0" tIns="0" rIns="0" bIns="0" rtlCol="0" anchor="t"/>
          <a:lstStyle/>
          <a:p>
            <a:pPr algn="l" indent="0" marL="0">
              <a:lnSpc>
                <a:spcPct val="100000"/>
              </a:lnSpc>
              <a:buNone/>
            </a:pPr>
            <a:r>
              <a:rPr lang="en-US" sz="960" dirty="0">
                <a:solidFill>
                  <a:srgbClr val="8EB0AF"/>
                </a:solidFill>
                <a:latin typeface="Arial" pitchFamily="34" charset="0"/>
                <a:ea typeface="Arial" pitchFamily="34" charset="-122"/>
                <a:cs typeface="Arial" pitchFamily="34" charset="-120"/>
              </a:rPr>
              <a:t>Соединённые Штаты не поддержали союзников безоговорочно и фактически определили исход кризиса. Их позиция подчеркнула, что в западном мире именно Вашингтон теперь задаёт правила игры. Для многих это стало знаком окончательного смещения центра силы через Атлантику.
</a:t>
            </a:r>
            <a:endParaRPr lang="en-US" sz="960" dirty="0"/>
          </a:p>
        </p:txBody>
      </p:sp>
      <p:sp>
        <p:nvSpPr>
          <p:cNvPr id="14" name="Text 6"/>
          <p:cNvSpPr txBox="1"/>
          <p:nvPr/>
        </p:nvSpPr>
        <p:spPr>
          <a:xfrm>
            <a:off x="6190652" y="3155724"/>
            <a:ext cx="2586000" cy="402000"/>
          </a:xfrm>
          <a:prstGeom prst="rect">
            <a:avLst/>
          </a:prstGeom>
          <a:noFill/>
          <a:ln/>
        </p:spPr>
        <p:txBody>
          <a:bodyPr wrap="square" lIns="0" tIns="0" rIns="0" bIns="0" rtlCol="0" anchor="ctr"/>
          <a:lstStyle/>
          <a:p>
            <a:pPr algn="l" indent="0" marL="0">
              <a:lnSpc>
                <a:spcPct val="115000"/>
              </a:lnSpc>
              <a:buNone/>
            </a:pPr>
            <a:r>
              <a:rPr lang="en-US" sz="1600" dirty="0">
                <a:solidFill>
                  <a:srgbClr val="E7F9FF"/>
                </a:solidFill>
                <a:latin typeface="Arial" pitchFamily="34" charset="0"/>
                <a:ea typeface="Arial" pitchFamily="34" charset="-122"/>
                <a:cs typeface="Arial" pitchFamily="34" charset="-120"/>
              </a:rPr>
              <a:t>Урок для Европы
</a:t>
            </a:r>
            <a:endParaRPr lang="en-US" sz="1600" dirty="0"/>
          </a:p>
        </p:txBody>
      </p:sp>
      <p:sp>
        <p:nvSpPr>
          <p:cNvPr id="15" name="Text 7"/>
          <p:cNvSpPr txBox="1"/>
          <p:nvPr/>
        </p:nvSpPr>
        <p:spPr>
          <a:xfrm>
            <a:off x="6190652" y="3695075"/>
            <a:ext cx="2586000" cy="999900"/>
          </a:xfrm>
          <a:prstGeom prst="rect">
            <a:avLst/>
          </a:prstGeom>
          <a:noFill/>
          <a:ln/>
        </p:spPr>
        <p:txBody>
          <a:bodyPr wrap="square" lIns="0" tIns="0" rIns="0" bIns="0" rtlCol="0" anchor="t"/>
          <a:lstStyle/>
          <a:p>
            <a:pPr algn="l" indent="0" marL="0">
              <a:lnSpc>
                <a:spcPct val="100000"/>
              </a:lnSpc>
              <a:buNone/>
            </a:pPr>
            <a:r>
              <a:rPr lang="en-US" sz="1049" dirty="0">
                <a:solidFill>
                  <a:srgbClr val="8EB0AF"/>
                </a:solidFill>
                <a:latin typeface="Arial" pitchFamily="34" charset="0"/>
                <a:ea typeface="Arial" pitchFamily="34" charset="-122"/>
                <a:cs typeface="Arial" pitchFamily="34" charset="-120"/>
              </a:rPr>
              <a:t>Суэцкий эпизод изменил политическое самосознание Европы. Он ускорил отказ от иллюзий о колониальном величии и усилил интерес к интеграции, которая могла компенсировать ослабление отдельных держав. Внешняя политика всё заметнее опиралась на союз с США.
</a:t>
            </a:r>
            <a:endParaRPr lang="en-US" sz="1049"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7975" y="1707116"/>
            <a:ext cx="8438700" cy="2962117"/>
          </a:xfrm>
          <a:prstGeom prst="rect">
            <a:avLst/>
          </a:prstGeom>
        </p:spPr>
      </p:pic>
      <p:sp>
        <p:nvSpPr>
          <p:cNvPr id="4"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17</a:t>
            </a:r>
            <a:endParaRPr lang="en-US" sz="1100" dirty="0"/>
          </a:p>
        </p:txBody>
      </p:sp>
      <p:sp>
        <p:nvSpPr>
          <p:cNvPr id="5" name="Text 1"/>
          <p:cNvSpPr txBox="1"/>
          <p:nvPr/>
        </p:nvSpPr>
        <p:spPr>
          <a:xfrm>
            <a:off x="337925" y="420944"/>
            <a:ext cx="8438700" cy="7329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От ЕОУС к ЕЭС
</a:t>
            </a:r>
            <a:endParaRPr lang="en-US" sz="2400" dirty="0"/>
          </a:p>
        </p:txBody>
      </p:sp>
      <p:sp>
        <p:nvSpPr>
          <p:cNvPr id="6" name="Text 2"/>
          <p:cNvSpPr txBox="1"/>
          <p:nvPr/>
        </p:nvSpPr>
        <p:spPr>
          <a:xfrm>
            <a:off x="337925" y="1153850"/>
            <a:ext cx="8438700" cy="5025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Последовательность шагов от отраслевого сотрудничества к более тесному союзу западноевропейских стран.
</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7975" y="1707116"/>
            <a:ext cx="8438700" cy="2962117"/>
          </a:xfrm>
          <a:prstGeom prst="rect">
            <a:avLst/>
          </a:prstGeom>
        </p:spPr>
      </p:pic>
      <p:sp>
        <p:nvSpPr>
          <p:cNvPr id="4"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18</a:t>
            </a:r>
            <a:endParaRPr lang="en-US" sz="1100" dirty="0"/>
          </a:p>
        </p:txBody>
      </p:sp>
      <p:sp>
        <p:nvSpPr>
          <p:cNvPr id="5" name="Text 1"/>
          <p:cNvSpPr txBox="1"/>
          <p:nvPr/>
        </p:nvSpPr>
        <p:spPr>
          <a:xfrm>
            <a:off x="337925" y="420944"/>
            <a:ext cx="8438700" cy="7329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Логика европейской интеграции
</a:t>
            </a:r>
            <a:endParaRPr lang="en-US" sz="2400" dirty="0"/>
          </a:p>
        </p:txBody>
      </p:sp>
      <p:sp>
        <p:nvSpPr>
          <p:cNvPr id="6" name="Text 2"/>
          <p:cNvSpPr txBox="1"/>
          <p:nvPr/>
        </p:nvSpPr>
        <p:spPr>
          <a:xfrm>
            <a:off x="337925" y="1153850"/>
            <a:ext cx="8438700" cy="5025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Схема отражает переход от послевоенного отраслевого сотрудничества к более широкой экономической и политической интеграции.
</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37925" y="267500"/>
            <a:ext cx="8459100" cy="675300"/>
          </a:xfrm>
          <a:prstGeom prst="rect">
            <a:avLst/>
          </a:prstGeom>
          <a:noFill/>
          <a:ln/>
        </p:spPr>
        <p:txBody>
          <a:bodyPr wrap="square" lIns="0" tIns="0" rIns="0" bIns="0" rtlCol="0" anchor="t"/>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1968: поколенческий и политический перелом
</a:t>
            </a:r>
            <a:endParaRPr lang="en-US" sz="2400" dirty="0"/>
          </a:p>
        </p:txBody>
      </p:sp>
      <p:sp>
        <p:nvSpPr>
          <p:cNvPr id="9"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19</a:t>
            </a:r>
            <a:endParaRPr lang="en-US" sz="1100" dirty="0"/>
          </a:p>
        </p:txBody>
      </p:sp>
      <p:sp>
        <p:nvSpPr>
          <p:cNvPr id="10" name="Text 2"/>
          <p:cNvSpPr txBox="1"/>
          <p:nvPr/>
        </p:nvSpPr>
        <p:spPr>
          <a:xfrm>
            <a:off x="809613" y="1165888"/>
            <a:ext cx="3703200" cy="13461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1. Голос молодёжи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Студенческие выступления в США и Европе выразили недовольство жёсткими нормами послевоенного общества. Молодёжь требовала больше личной свободы и права на участие в общественной жизни.
</a:t>
            </a:r>
            <a:endParaRPr lang="en-US" sz="1200" dirty="0"/>
          </a:p>
        </p:txBody>
      </p:sp>
      <p:sp>
        <p:nvSpPr>
          <p:cNvPr id="11" name="Text 3"/>
          <p:cNvSpPr txBox="1"/>
          <p:nvPr/>
        </p:nvSpPr>
        <p:spPr>
          <a:xfrm>
            <a:off x="5093813" y="1165888"/>
            <a:ext cx="3703200" cy="13461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3. Американский и европейский контекст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В США протесты были связаны с войной во Вьетнаме и движением за гражданские права. В Европе они совпали с кризисом привычных политических форм и языков.
</a:t>
            </a:r>
            <a:endParaRPr lang="en-US" sz="1200" dirty="0"/>
          </a:p>
        </p:txBody>
      </p:sp>
      <p:sp>
        <p:nvSpPr>
          <p:cNvPr id="12" name="Text 4"/>
          <p:cNvSpPr txBox="1"/>
          <p:nvPr/>
        </p:nvSpPr>
        <p:spPr>
          <a:xfrm>
            <a:off x="809613" y="2631513"/>
            <a:ext cx="3703200" cy="13461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2. Критика установившегося порядка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1968 год усилил критику традиционных авторитетов — государства, университета, семьи и партии. Возникла новая политическая чувствительность, ориентированная на права личности и культурные перемены.
</a:t>
            </a:r>
            <a:endParaRPr lang="en-US" sz="1200" dirty="0"/>
          </a:p>
        </p:txBody>
      </p:sp>
      <p:sp>
        <p:nvSpPr>
          <p:cNvPr id="13" name="Text 5"/>
          <p:cNvSpPr txBox="1"/>
          <p:nvPr/>
        </p:nvSpPr>
        <p:spPr>
          <a:xfrm>
            <a:off x="5093813" y="2631513"/>
            <a:ext cx="3703200" cy="13461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4. Перемены без конца эпохи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Итогом стал поворот к более открытой общественной дискуссии и пересмотру ценностей. 1968 год не разрушил систему, но заставил западные общества меняться быстрее.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406550" y="973425"/>
            <a:ext cx="4356900" cy="31821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Итоги послевоенного Запада
</a:t>
            </a:r>
            <a:pPr algn="l" indent="0" marL="0">
              <a:lnSpc>
                <a:spcPct val="90000"/>
              </a:lnSpc>
              <a:buNone/>
            </a:pPr>
            <a:r>
              <a:rPr lang="en-US" sz="24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400" dirty="0">
                <a:solidFill>
                  <a:srgbClr val="8EB0AF"/>
                </a:solidFill>
                <a:latin typeface="Arial" pitchFamily="34" charset="0"/>
                <a:ea typeface="Arial" pitchFamily="34" charset="-122"/>
                <a:cs typeface="Arial" pitchFamily="34" charset="-120"/>
              </a:rPr>
              <a:t>К началу 1970-х США и Западная Европа сложились в единый западный мир, основанный на демократии, рынках и союзах безопасности. Их успехи сопровождались новыми противоречиями, которые обозначили пределы послевоенного консенсуса.
</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2026-07-26T14:24:19Z</dcterms:created>
  <dcterms:modified xsi:type="dcterms:W3CDTF">2026-07-26T14:24:19Z</dcterms:modified>
</cp:coreProperties>
</file>