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slideLayout" Target="../slideLayouts/slideLayout1.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jpe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slideLayout" Target="../slideLayouts/slideLayout1.xml"/><Relationship Id="rId7"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image" Target="../media/image-8-7.png"/><Relationship Id="rId8" Type="http://schemas.openxmlformats.org/officeDocument/2006/relationships/image" Target="../media/image-8-8.png"/><Relationship Id="rId9" Type="http://schemas.openxmlformats.org/officeDocument/2006/relationships/image" Target="../media/image-8-9.png"/><Relationship Id="rId10" Type="http://schemas.openxmlformats.org/officeDocument/2006/relationships/slideLayout" Target="../slideLayouts/slideLayout1.xml"/><Relationship Id="rId11"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jpe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slideLayout" Target="../slideLayouts/slideLayout1.xml"/><Relationship Id="rId5"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slideLayout" Target="../slideLayouts/slideLayout1.xml"/><Relationship Id="rId7"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image" Target="../media/image-12-8.png"/><Relationship Id="rId9" Type="http://schemas.openxmlformats.org/officeDocument/2006/relationships/image" Target="../media/image-12-9.png"/><Relationship Id="rId10" Type="http://schemas.openxmlformats.org/officeDocument/2006/relationships/slideLayout" Target="../slideLayouts/slideLayout1.xml"/><Relationship Id="rId11"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slideLayout" Target="../slideLayouts/slideLayout1.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jpeg"/><Relationship Id="rId3" Type="http://schemas.openxmlformats.org/officeDocument/2006/relationships/image" Target="../media/image-14-3.png"/><Relationship Id="rId4" Type="http://schemas.openxmlformats.org/officeDocument/2006/relationships/image" Target="../media/image-14-4.jpeg"/><Relationship Id="rId5" Type="http://schemas.openxmlformats.org/officeDocument/2006/relationships/image" Target="../media/image-14-5.png"/><Relationship Id="rId6" Type="http://schemas.openxmlformats.org/officeDocument/2006/relationships/image" Target="../media/image-14-6.jpeg"/><Relationship Id="rId7" Type="http://schemas.openxmlformats.org/officeDocument/2006/relationships/slideLayout" Target="../slideLayouts/slideLayout1.xml"/><Relationship Id="rId8"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slideLayout" Target="../slideLayouts/slideLayout1.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slideLayout" Target="../slideLayouts/slideLayout1.xml"/><Relationship Id="rId7"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jpeg"/><Relationship Id="rId3" Type="http://schemas.openxmlformats.org/officeDocument/2006/relationships/image" Target="../media/image-18-3.png"/><Relationship Id="rId4" Type="http://schemas.openxmlformats.org/officeDocument/2006/relationships/image" Target="../media/image-18-4.jpeg"/><Relationship Id="rId5" Type="http://schemas.openxmlformats.org/officeDocument/2006/relationships/image" Target="../media/image-18-5.png"/><Relationship Id="rId6" Type="http://schemas.openxmlformats.org/officeDocument/2006/relationships/slideLayout" Target="../slideLayouts/slideLayout1.xml"/><Relationship Id="rId7"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slideLayout" Target="../slideLayouts/slideLayout1.xml"/><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jpeg"/><Relationship Id="rId2" Type="http://schemas.openxmlformats.org/officeDocument/2006/relationships/image" Target="../media/image-20-2.png"/><Relationship Id="rId3" Type="http://schemas.openxmlformats.org/officeDocument/2006/relationships/image" Target="../media/image-20-3.png"/><Relationship Id="rId4" Type="http://schemas.openxmlformats.org/officeDocument/2006/relationships/slideLayout" Target="../slideLayouts/slideLayout1.xml"/><Relationship Id="rId5"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573625" y="0"/>
            <a:ext cx="4568751" cy="51411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19200" y="1051550"/>
            <a:ext cx="6587100" cy="2951100"/>
          </a:xfrm>
          <a:prstGeom prst="rect">
            <a:avLst/>
          </a:prstGeom>
          <a:noFill/>
          <a:ln/>
        </p:spPr>
        <p:txBody>
          <a:bodyPr wrap="square" lIns="0" tIns="0" rIns="0" bIns="0" rtlCol="0" anchor="ctr"/>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Урок 21. Что мы уже можем сообщить о себе?
</a:t>
            </a:r>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Первые фразы о себе на немецком: коротко, понятно, по делу.
</a:t>
            </a:r>
            <a:pPr algn="l" indent="0" marL="0">
              <a:lnSpc>
                <a:spcPct val="100000"/>
              </a:lnSpc>
              <a:buNone/>
            </a:pPr>
            <a:r>
              <a:rPr lang="en-US" sz="30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
</a:t>
            </a:r>
            <a:endParaRPr lang="en-US" sz="3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573625" y="0"/>
            <a:ext cx="4568751" cy="51411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2</a:t>
            </a:r>
            <a:endParaRPr lang="en-US" sz="1400" dirty="0"/>
          </a:p>
        </p:txBody>
      </p:sp>
      <p:sp>
        <p:nvSpPr>
          <p:cNvPr id="5" name="Text 1"/>
          <p:cNvSpPr txBox="1"/>
          <p:nvPr/>
        </p:nvSpPr>
        <p:spPr>
          <a:xfrm>
            <a:off x="436875" y="1577400"/>
            <a:ext cx="4023000" cy="1988700"/>
          </a:xfrm>
          <a:prstGeom prst="rect">
            <a:avLst/>
          </a:prstGeom>
          <a:noFill/>
          <a:ln/>
        </p:spPr>
        <p:txBody>
          <a:bodyPr wrap="square" lIns="0" tIns="0" rIns="0" bIns="0" rtlCol="0" anchor="ctr"/>
          <a:lstStyle/>
          <a:p>
            <a:pPr algn="l" indent="0" marL="0">
              <a:lnSpc>
                <a:spcPct val="100000"/>
              </a:lnSpc>
              <a:buNone/>
            </a:pPr>
            <a:r>
              <a:rPr lang="en-US" sz="2200" b="1" dirty="0">
                <a:solidFill>
                  <a:srgbClr val="434343"/>
                </a:solidFill>
                <a:latin typeface="Arial" pitchFamily="34" charset="0"/>
                <a:ea typeface="Arial" pitchFamily="34" charset="-122"/>
                <a:cs typeface="Arial" pitchFamily="34" charset="-120"/>
              </a:rPr>
              <a:t>Немецкий рядом с нами
</a:t>
            </a:r>
            <a:pPr algn="l" indent="0" marL="0">
              <a:lnSpc>
                <a:spcPct val="100000"/>
              </a:lnSpc>
              <a:buNone/>
            </a:pPr>
            <a:r>
              <a:rPr lang="en-US" sz="12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434343"/>
                </a:solidFill>
                <a:latin typeface="Arial" pitchFamily="34" charset="0"/>
                <a:ea typeface="Arial" pitchFamily="34" charset="-122"/>
                <a:cs typeface="Arial" pitchFamily="34" charset="-120"/>
              </a:rPr>
              <a:t>Во втором классе дети уже здороваются, называют имя и отвечают на простые вопросы. Эти короткие диалоги помогают почувствовать язык, не бояться ошибок и говорить о себе в знакомых школьных ситуациях.
</a:t>
            </a:r>
            <a:endParaRPr lang="en-US" sz="2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11925" y="758837"/>
            <a:ext cx="6762300" cy="860100"/>
          </a:xfrm>
          <a:prstGeom prst="rect">
            <a:avLst/>
          </a:prstGeom>
          <a:noFill/>
          <a:ln/>
        </p:spPr>
        <p:txBody>
          <a:bodyPr wrap="square" lIns="0" tIns="0" rIns="0" bIns="0" rtlCol="0" anchor="ctr"/>
          <a:lstStyle/>
          <a:p>
            <a:pPr algn="l" indent="0" marL="0">
              <a:lnSpc>
                <a:spcPct val="100000"/>
              </a:lnSpc>
              <a:buNone/>
            </a:pPr>
            <a:r>
              <a:rPr lang="en-US" sz="2200" b="1" dirty="0">
                <a:solidFill>
                  <a:srgbClr val="434343"/>
                </a:solidFill>
                <a:latin typeface="Arial" pitchFamily="34" charset="0"/>
                <a:ea typeface="Arial" pitchFamily="34" charset="-122"/>
                <a:cs typeface="Arial" pitchFamily="34" charset="-120"/>
              </a:rPr>
              <a:t>Как назвать себя по-немецки
</a:t>
            </a:r>
            <a:endParaRPr lang="en-US" sz="2200" dirty="0"/>
          </a:p>
        </p:txBody>
      </p:sp>
      <p:sp>
        <p:nvSpPr>
          <p:cNvPr id="5" name="Text 1"/>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3</a:t>
            </a:r>
            <a:endParaRPr lang="en-US" sz="1400" dirty="0"/>
          </a:p>
        </p:txBody>
      </p:sp>
      <p:sp>
        <p:nvSpPr>
          <p:cNvPr id="6" name="Text 2"/>
          <p:cNvSpPr txBox="1"/>
          <p:nvPr/>
        </p:nvSpPr>
        <p:spPr>
          <a:xfrm>
            <a:off x="684125" y="1951300"/>
            <a:ext cx="2310300" cy="23508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Для знакомства чаще всего используют фразу Ich heiße … . Она звучит естественно в ответе на вопрос Wie heißt du? и помогает сразу назвать своё имя без лишних слов.
</a:t>
            </a:r>
            <a:endParaRPr lang="en-US" sz="1200" dirty="0"/>
          </a:p>
        </p:txBody>
      </p:sp>
      <p:sp>
        <p:nvSpPr>
          <p:cNvPr id="7" name="Text 3"/>
          <p:cNvSpPr txBox="1"/>
          <p:nvPr/>
        </p:nvSpPr>
        <p:spPr>
          <a:xfrm>
            <a:off x="6149575" y="1951300"/>
            <a:ext cx="2310300" cy="23508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Имя в немецком языке пишется с большой буквы. Поэтому важно не только правильно сказать фразу, но и аккуратно записать своё имя в тетради или на карточке.
</a:t>
            </a:r>
            <a:endParaRPr lang="en-US" sz="1200" dirty="0"/>
          </a:p>
        </p:txBody>
      </p:sp>
      <p:sp>
        <p:nvSpPr>
          <p:cNvPr id="8" name="Text 4"/>
          <p:cNvSpPr txBox="1"/>
          <p:nvPr/>
        </p:nvSpPr>
        <p:spPr>
          <a:xfrm>
            <a:off x="3416850" y="1951300"/>
            <a:ext cx="2310300" cy="23508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Ещё один короткий вариант — Ich bin … . Он тоже подходит для первых диалогов, когда нужно быстро и вежливо представиться в классе или на занятии.
</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788300" y="442283"/>
            <a:ext cx="4356000" cy="4338984"/>
          </a:xfrm>
          <a:prstGeom prst="rect">
            <a:avLst/>
          </a:prstGeom>
        </p:spPr>
      </p:pic>
      <p:sp>
        <p:nvSpPr>
          <p:cNvPr id="5" name="Text 0"/>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4</a:t>
            </a:r>
            <a:endParaRPr lang="en-US" sz="1400" dirty="0"/>
          </a:p>
        </p:txBody>
      </p:sp>
      <p:sp>
        <p:nvSpPr>
          <p:cNvPr id="6" name="Text 1"/>
          <p:cNvSpPr txBox="1"/>
          <p:nvPr/>
        </p:nvSpPr>
        <p:spPr>
          <a:xfrm>
            <a:off x="332400" y="289950"/>
            <a:ext cx="4075500" cy="4340700"/>
          </a:xfrm>
          <a:prstGeom prst="rect">
            <a:avLst/>
          </a:prstGeom>
          <a:noFill/>
          <a:ln/>
        </p:spPr>
        <p:txBody>
          <a:bodyPr wrap="square" lIns="0" tIns="0" rIns="0" bIns="0" rtlCol="0" anchor="ctr"/>
          <a:lstStyle/>
          <a:p>
            <a:pPr algn="l" indent="0" marL="0">
              <a:lnSpc>
                <a:spcPct val="100000"/>
              </a:lnSpc>
              <a:buNone/>
            </a:pPr>
            <a:r>
              <a:rPr lang="en-US" sz="2000" b="1" dirty="0">
                <a:solidFill>
                  <a:srgbClr val="595959"/>
                </a:solidFill>
                <a:latin typeface="Arial" pitchFamily="34" charset="0"/>
                <a:ea typeface="Arial" pitchFamily="34" charset="-122"/>
                <a:cs typeface="Arial" pitchFamily="34" charset="-120"/>
              </a:rPr>
              <a:t>Возраст и класс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434343"/>
                </a:solidFill>
                <a:latin typeface="Arial" pitchFamily="34" charset="0"/>
                <a:ea typeface="Arial" pitchFamily="34" charset="-122"/>
                <a:cs typeface="Arial" pitchFamily="34" charset="-120"/>
              </a:rPr>
              <a:t>Чтобы сказать о возрасте, используют модель Ich bin acht Jahre alt. Эта фраза короткая, понятная и сразу показывает, что ученик умеет говорить о себе как о школьнике.
</a:t>
            </a:r>
            <a:pPr algn="l" indent="0" marL="0">
              <a:lnSpc>
                <a:spcPct val="100000"/>
              </a:lnSpc>
              <a:buNone/>
            </a:pPr>
            <a:r>
              <a:rPr lang="en-US" sz="12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434343"/>
                </a:solidFill>
                <a:latin typeface="Arial" pitchFamily="34" charset="0"/>
                <a:ea typeface="Arial" pitchFamily="34" charset="-122"/>
                <a:cs typeface="Arial" pitchFamily="34" charset="-120"/>
              </a:rPr>
              <a:t>О классе говорят так: Ich bin in der 2. Klasse. Вместе эти две фразы связывают язык с жизнью ребёнка: возраст, школа и привычная учёба звучат очень естественно.
</a:t>
            </a:r>
            <a:endParaRPr lang="en-US"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44616" y="1905571"/>
            <a:ext cx="423000" cy="423000"/>
          </a:xfrm>
          <a:prstGeom prst="rect">
            <a:avLst/>
          </a:prstGeom>
        </p:spPr>
      </p:pic>
      <p:pic>
        <p:nvPicPr>
          <p:cNvPr id="4" name="Image 2" descr="preencoded.png">    </p:cNvPr>
          <p:cNvPicPr>
            <a:picLocks noChangeAspect="1"/>
          </p:cNvPicPr>
          <p:nvPr/>
        </p:nvPicPr>
        <p:blipFill>
          <a:blip r:embed="rId3"/>
          <a:stretch>
            <a:fillRect/>
          </a:stretch>
        </p:blipFill>
        <p:spPr>
          <a:xfrm>
            <a:off x="4968290" y="1905571"/>
            <a:ext cx="423000" cy="423000"/>
          </a:xfrm>
          <a:prstGeom prst="rect">
            <a:avLst/>
          </a:prstGeom>
        </p:spPr>
      </p:pic>
      <p:pic>
        <p:nvPicPr>
          <p:cNvPr id="5" name="Image 3" descr="preencoded.png">    </p:cNvPr>
          <p:cNvPicPr>
            <a:picLocks noChangeAspect="1"/>
          </p:cNvPicPr>
          <p:nvPr/>
        </p:nvPicPr>
        <p:blipFill>
          <a:blip r:embed="rId4"/>
          <a:stretch>
            <a:fillRect/>
          </a:stretch>
        </p:blipFill>
        <p:spPr>
          <a:xfrm>
            <a:off x="555746" y="3521690"/>
            <a:ext cx="423000" cy="423000"/>
          </a:xfrm>
          <a:prstGeom prst="rect">
            <a:avLst/>
          </a:prstGeom>
        </p:spPr>
      </p:pic>
      <p:pic>
        <p:nvPicPr>
          <p:cNvPr id="6" name="Image 4" descr="preencoded.png">    </p:cNvPr>
          <p:cNvPicPr>
            <a:picLocks noChangeAspect="1"/>
          </p:cNvPicPr>
          <p:nvPr/>
        </p:nvPicPr>
        <p:blipFill>
          <a:blip r:embed="rId5"/>
          <a:stretch>
            <a:fillRect/>
          </a:stretch>
        </p:blipFill>
        <p:spPr>
          <a:xfrm>
            <a:off x="4992866" y="3506840"/>
            <a:ext cx="396113" cy="452700"/>
          </a:xfrm>
          <a:prstGeom prst="rect">
            <a:avLst/>
          </a:prstGeom>
        </p:spPr>
      </p:pic>
      <p:sp>
        <p:nvSpPr>
          <p:cNvPr id="7" name="Text 0"/>
          <p:cNvSpPr txBox="1"/>
          <p:nvPr/>
        </p:nvSpPr>
        <p:spPr>
          <a:xfrm>
            <a:off x="363888" y="791400"/>
            <a:ext cx="8416200" cy="307800"/>
          </a:xfrm>
          <a:prstGeom prst="rect">
            <a:avLst/>
          </a:prstGeom>
          <a:noFill/>
          <a:ln/>
        </p:spPr>
        <p:txBody>
          <a:bodyPr wrap="square" lIns="0" tIns="0" rIns="0" bIns="0" rtlCol="0" anchor="ctr"/>
          <a:lstStyle/>
          <a:p>
            <a:pPr algn="ctr" indent="0" marL="0">
              <a:lnSpc>
                <a:spcPct val="120000"/>
              </a:lnSpc>
              <a:buNone/>
            </a:pPr>
            <a:r>
              <a:rPr lang="en-US" sz="2020" b="1" dirty="0">
                <a:solidFill>
                  <a:srgbClr val="000000"/>
                </a:solidFill>
                <a:latin typeface="Arial" pitchFamily="34" charset="0"/>
                <a:ea typeface="Arial" pitchFamily="34" charset="-122"/>
                <a:cs typeface="Arial" pitchFamily="34" charset="-120"/>
              </a:rPr>
              <a:t>Что мне нравится
</a:t>
            </a:r>
            <a:endParaRPr lang="en-US" sz="2020" dirty="0"/>
          </a:p>
        </p:txBody>
      </p:sp>
      <p:sp>
        <p:nvSpPr>
          <p:cNvPr id="8" name="Text 1"/>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5</a:t>
            </a:r>
            <a:endParaRPr lang="en-US" sz="1400" dirty="0"/>
          </a:p>
        </p:txBody>
      </p:sp>
      <p:sp>
        <p:nvSpPr>
          <p:cNvPr id="9" name="Text 2"/>
          <p:cNvSpPr txBox="1"/>
          <p:nvPr/>
        </p:nvSpPr>
        <p:spPr>
          <a:xfrm>
            <a:off x="555750" y="2426050"/>
            <a:ext cx="3873000" cy="769500"/>
          </a:xfrm>
          <a:prstGeom prst="rect">
            <a:avLst/>
          </a:prstGeom>
          <a:noFill/>
          <a:ln/>
        </p:spPr>
        <p:txBody>
          <a:bodyPr wrap="square" lIns="0" tIns="0" rIns="0" bIns="0" rtlCol="0" anchor="t"/>
          <a:lstStyle/>
          <a:p>
            <a:pPr algn="l" indent="0" marL="0">
              <a:lnSpc>
                <a:spcPct val="140000"/>
              </a:lnSpc>
              <a:buNone/>
            </a:pPr>
            <a:r>
              <a:rPr lang="en-US" sz="1000" dirty="0">
                <a:solidFill>
                  <a:srgbClr val="000000"/>
                </a:solidFill>
                <a:latin typeface="Arial" pitchFamily="34" charset="0"/>
                <a:ea typeface="Arial" pitchFamily="34" charset="-122"/>
                <a:cs typeface="Arial" pitchFamily="34" charset="-120"/>
              </a:rPr>
              <a:t>Фраза Ich mag Sport помогает назвать любимое дело одним словом. Для младших школьников это особенно удобно: слово короткое, а смысл понятен сразу и без длинного объяснения.
</a:t>
            </a:r>
            <a:endParaRPr lang="en-US" sz="1000" dirty="0"/>
          </a:p>
        </p:txBody>
      </p:sp>
      <p:sp>
        <p:nvSpPr>
          <p:cNvPr id="10" name="Text 3"/>
          <p:cNvSpPr txBox="1"/>
          <p:nvPr/>
        </p:nvSpPr>
        <p:spPr>
          <a:xfrm>
            <a:off x="1070700" y="1909325"/>
            <a:ext cx="3357900" cy="415500"/>
          </a:xfrm>
          <a:prstGeom prst="rect">
            <a:avLst/>
          </a:prstGeom>
          <a:noFill/>
          <a:ln/>
        </p:spPr>
        <p:txBody>
          <a:bodyPr wrap="square" lIns="0" tIns="0" rIns="0" bIns="0" rtlCol="0" anchor="ctr"/>
          <a:lstStyle/>
          <a:p>
            <a:pPr algn="l" indent="0" marL="0">
              <a:lnSpc>
                <a:spcPct val="90000"/>
              </a:lnSpc>
              <a:buNone/>
            </a:pPr>
            <a:r>
              <a:rPr lang="en-US" sz="1500" dirty="0">
                <a:solidFill>
                  <a:srgbClr val="595959"/>
                </a:solidFill>
                <a:latin typeface="Arial" pitchFamily="34" charset="0"/>
                <a:ea typeface="Arial" pitchFamily="34" charset="-122"/>
                <a:cs typeface="Arial" pitchFamily="34" charset="-120"/>
              </a:rPr>
              <a:t>Спорт
</a:t>
            </a:r>
            <a:endParaRPr lang="en-US" sz="1500" dirty="0"/>
          </a:p>
        </p:txBody>
      </p:sp>
      <p:sp>
        <p:nvSpPr>
          <p:cNvPr id="11" name="Text 4"/>
          <p:cNvSpPr txBox="1"/>
          <p:nvPr/>
        </p:nvSpPr>
        <p:spPr>
          <a:xfrm>
            <a:off x="4979450" y="2421725"/>
            <a:ext cx="3841500" cy="769500"/>
          </a:xfrm>
          <a:prstGeom prst="rect">
            <a:avLst/>
          </a:prstGeom>
          <a:noFill/>
          <a:ln/>
        </p:spPr>
        <p:txBody>
          <a:bodyPr wrap="square" lIns="0" tIns="0" rIns="0" bIns="0" rtlCol="0" anchor="t"/>
          <a:lstStyle/>
          <a:p>
            <a:pPr algn="l" indent="0" marL="0">
              <a:lnSpc>
                <a:spcPct val="140000"/>
              </a:lnSpc>
              <a:buNone/>
            </a:pPr>
            <a:r>
              <a:rPr lang="en-US" sz="1000" dirty="0">
                <a:solidFill>
                  <a:srgbClr val="000000"/>
                </a:solidFill>
                <a:latin typeface="Arial" pitchFamily="34" charset="0"/>
                <a:ea typeface="Arial" pitchFamily="34" charset="-122"/>
                <a:cs typeface="Arial" pitchFamily="34" charset="-120"/>
              </a:rPr>
              <a:t>С помощью Ich mag Musik можно сказать о любимом занятии или школьном интересе. Такая фраза часто звучит на уроке, потому что детям легко вспомнить песню, игру или мелодию.
</a:t>
            </a:r>
            <a:endParaRPr lang="en-US" sz="1000" dirty="0"/>
          </a:p>
        </p:txBody>
      </p:sp>
      <p:sp>
        <p:nvSpPr>
          <p:cNvPr id="12" name="Text 5"/>
          <p:cNvSpPr txBox="1"/>
          <p:nvPr/>
        </p:nvSpPr>
        <p:spPr>
          <a:xfrm>
            <a:off x="5463150" y="1909325"/>
            <a:ext cx="3357900" cy="415500"/>
          </a:xfrm>
          <a:prstGeom prst="rect">
            <a:avLst/>
          </a:prstGeom>
          <a:noFill/>
          <a:ln/>
        </p:spPr>
        <p:txBody>
          <a:bodyPr wrap="square" lIns="0" tIns="0" rIns="0" bIns="0" rtlCol="0" anchor="ctr"/>
          <a:lstStyle/>
          <a:p>
            <a:pPr algn="l" indent="0" marL="0">
              <a:lnSpc>
                <a:spcPct val="90000"/>
              </a:lnSpc>
              <a:buNone/>
            </a:pPr>
            <a:r>
              <a:rPr lang="en-US" sz="1500" dirty="0">
                <a:solidFill>
                  <a:srgbClr val="595959"/>
                </a:solidFill>
                <a:latin typeface="Arial" pitchFamily="34" charset="0"/>
                <a:ea typeface="Arial" pitchFamily="34" charset="-122"/>
                <a:cs typeface="Arial" pitchFamily="34" charset="-120"/>
              </a:rPr>
              <a:t>Музыка
</a:t>
            </a:r>
            <a:endParaRPr lang="en-US" sz="1500" dirty="0"/>
          </a:p>
        </p:txBody>
      </p:sp>
      <p:sp>
        <p:nvSpPr>
          <p:cNvPr id="13" name="Text 6"/>
          <p:cNvSpPr txBox="1"/>
          <p:nvPr/>
        </p:nvSpPr>
        <p:spPr>
          <a:xfrm>
            <a:off x="544625" y="4081075"/>
            <a:ext cx="3852900" cy="769500"/>
          </a:xfrm>
          <a:prstGeom prst="rect">
            <a:avLst/>
          </a:prstGeom>
          <a:noFill/>
          <a:ln/>
        </p:spPr>
        <p:txBody>
          <a:bodyPr wrap="square" lIns="0" tIns="0" rIns="0" bIns="0" rtlCol="0" anchor="t"/>
          <a:lstStyle/>
          <a:p>
            <a:pPr algn="l" indent="0" marL="0">
              <a:lnSpc>
                <a:spcPct val="140000"/>
              </a:lnSpc>
              <a:buNone/>
            </a:pPr>
            <a:r>
              <a:rPr lang="en-US" sz="1000" dirty="0">
                <a:solidFill>
                  <a:srgbClr val="000000"/>
                </a:solidFill>
                <a:latin typeface="Arial" pitchFamily="34" charset="0"/>
                <a:ea typeface="Arial" pitchFamily="34" charset="-122"/>
                <a:cs typeface="Arial" pitchFamily="34" charset="-120"/>
              </a:rPr>
              <a:t>Выражение Ich mag Zeichnen подходит для тех, кто любит рисовать. Оно даёт возможность сообщить о себе просто и дружелюбно, почти как маленький секрет про любимое дело.
</a:t>
            </a:r>
            <a:endParaRPr lang="en-US" sz="1000" dirty="0"/>
          </a:p>
        </p:txBody>
      </p:sp>
      <p:sp>
        <p:nvSpPr>
          <p:cNvPr id="14" name="Text 7"/>
          <p:cNvSpPr txBox="1"/>
          <p:nvPr/>
        </p:nvSpPr>
        <p:spPr>
          <a:xfrm>
            <a:off x="1070700" y="3525450"/>
            <a:ext cx="3326700" cy="415500"/>
          </a:xfrm>
          <a:prstGeom prst="rect">
            <a:avLst/>
          </a:prstGeom>
          <a:noFill/>
          <a:ln/>
        </p:spPr>
        <p:txBody>
          <a:bodyPr wrap="square" lIns="0" tIns="0" rIns="0" bIns="0" rtlCol="0" anchor="ctr"/>
          <a:lstStyle/>
          <a:p>
            <a:pPr algn="l" indent="0" marL="0">
              <a:lnSpc>
                <a:spcPct val="90000"/>
              </a:lnSpc>
              <a:buNone/>
            </a:pPr>
            <a:r>
              <a:rPr lang="en-US" sz="1500" dirty="0">
                <a:solidFill>
                  <a:srgbClr val="434343"/>
                </a:solidFill>
                <a:latin typeface="Arial" pitchFamily="34" charset="0"/>
                <a:ea typeface="Arial" pitchFamily="34" charset="-122"/>
                <a:cs typeface="Arial" pitchFamily="34" charset="-120"/>
              </a:rPr>
              <a:t>Рисование
</a:t>
            </a:r>
            <a:endParaRPr lang="en-US" sz="1500" dirty="0"/>
          </a:p>
        </p:txBody>
      </p:sp>
      <p:sp>
        <p:nvSpPr>
          <p:cNvPr id="15" name="Text 8"/>
          <p:cNvSpPr txBox="1"/>
          <p:nvPr/>
        </p:nvSpPr>
        <p:spPr>
          <a:xfrm>
            <a:off x="4968275" y="4073925"/>
            <a:ext cx="3852900" cy="769500"/>
          </a:xfrm>
          <a:prstGeom prst="rect">
            <a:avLst/>
          </a:prstGeom>
          <a:noFill/>
          <a:ln/>
        </p:spPr>
        <p:txBody>
          <a:bodyPr wrap="square" lIns="0" tIns="0" rIns="0" bIns="0" rtlCol="0" anchor="t"/>
          <a:lstStyle/>
          <a:p>
            <a:pPr algn="l" indent="0" marL="0">
              <a:lnSpc>
                <a:spcPct val="140000"/>
              </a:lnSpc>
              <a:buNone/>
            </a:pPr>
            <a:r>
              <a:rPr lang="en-US" sz="1000" dirty="0">
                <a:solidFill>
                  <a:srgbClr val="000000"/>
                </a:solidFill>
                <a:latin typeface="Arial" pitchFamily="34" charset="0"/>
                <a:ea typeface="Arial" pitchFamily="34" charset="-122"/>
                <a:cs typeface="Arial" pitchFamily="34" charset="-120"/>
              </a:rPr>
              <a:t>Модель Ich mag … подходит и для книг, игр или других привычных дел. Она помогает строить короткое сообщение о себе и не теряться, если слов пока ещё немного.
</a:t>
            </a:r>
            <a:endParaRPr lang="en-US" sz="1000" dirty="0"/>
          </a:p>
        </p:txBody>
      </p:sp>
      <p:sp>
        <p:nvSpPr>
          <p:cNvPr id="16" name="Text 9"/>
          <p:cNvSpPr txBox="1"/>
          <p:nvPr/>
        </p:nvSpPr>
        <p:spPr>
          <a:xfrm>
            <a:off x="5463150" y="3525450"/>
            <a:ext cx="3357900" cy="415500"/>
          </a:xfrm>
          <a:prstGeom prst="rect">
            <a:avLst/>
          </a:prstGeom>
          <a:noFill/>
          <a:ln/>
        </p:spPr>
        <p:txBody>
          <a:bodyPr wrap="square" lIns="0" tIns="0" rIns="0" bIns="0" rtlCol="0" anchor="ctr"/>
          <a:lstStyle/>
          <a:p>
            <a:pPr algn="l" indent="0" marL="0">
              <a:lnSpc>
                <a:spcPct val="90000"/>
              </a:lnSpc>
              <a:buNone/>
            </a:pPr>
            <a:r>
              <a:rPr lang="en-US" sz="1500" dirty="0">
                <a:solidFill>
                  <a:srgbClr val="595959"/>
                </a:solidFill>
                <a:latin typeface="Arial" pitchFamily="34" charset="0"/>
                <a:ea typeface="Arial" pitchFamily="34" charset="-122"/>
                <a:cs typeface="Arial" pitchFamily="34" charset="-120"/>
              </a:rPr>
              <a:t>Любимые занятия
</a:t>
            </a:r>
            <a:endParaRPr lang="en-US" sz="15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88950" y="283725"/>
            <a:ext cx="6628500" cy="1378200"/>
          </a:xfrm>
          <a:prstGeom prst="rect">
            <a:avLst/>
          </a:prstGeom>
          <a:noFill/>
          <a:ln/>
        </p:spPr>
        <p:txBody>
          <a:bodyPr wrap="square" lIns="0" tIns="0" rIns="0" bIns="0" rtlCol="0" anchor="ctr"/>
          <a:lstStyle/>
          <a:p>
            <a:pPr algn="l" indent="0" marL="0">
              <a:lnSpc>
                <a:spcPct val="100000"/>
              </a:lnSpc>
              <a:buNone/>
            </a:pPr>
            <a:r>
              <a:rPr lang="en-US" sz="2400" b="1" dirty="0">
                <a:solidFill>
                  <a:srgbClr val="434343"/>
                </a:solidFill>
                <a:latin typeface="Arial" pitchFamily="34" charset="0"/>
                <a:ea typeface="Arial" pitchFamily="34" charset="-122"/>
                <a:cs typeface="Arial" pitchFamily="34" charset="-120"/>
              </a:rPr>
              <a:t>Что у меня есть
</a:t>
            </a:r>
            <a:endParaRPr lang="en-US" sz="2400" dirty="0"/>
          </a:p>
        </p:txBody>
      </p:sp>
      <p:sp>
        <p:nvSpPr>
          <p:cNvPr id="5" name="Text 1"/>
          <p:cNvSpPr txBox="1"/>
          <p:nvPr/>
        </p:nvSpPr>
        <p:spPr>
          <a:xfrm>
            <a:off x="5413100" y="2641825"/>
            <a:ext cx="2226300" cy="20811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Модель Ich habe eine rote Schultasche показывает, что можно говорить и о школьных вещах. Такие фразы связывают немецкие слова с предметами, которые ученик видит каждый день.
</a:t>
            </a:r>
            <a:endParaRPr lang="en-US" sz="1100" dirty="0"/>
          </a:p>
        </p:txBody>
      </p:sp>
      <p:sp>
        <p:nvSpPr>
          <p:cNvPr id="6" name="Text 2"/>
          <p:cNvSpPr txBox="1"/>
          <p:nvPr/>
        </p:nvSpPr>
        <p:spPr>
          <a:xfrm>
            <a:off x="188950" y="2641825"/>
            <a:ext cx="2226300" cy="20811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Фраза Ich habe eine Schwester помогает рассказать о семье. Так ребёнок сообщает о близком человеке и учится использовать короткую модель с понятным и знакомым словом.
</a:t>
            </a:r>
            <a:endParaRPr lang="en-US" sz="1100" dirty="0"/>
          </a:p>
        </p:txBody>
      </p:sp>
      <p:sp>
        <p:nvSpPr>
          <p:cNvPr id="7" name="Text 3"/>
          <p:cNvSpPr txBox="1"/>
          <p:nvPr/>
        </p:nvSpPr>
        <p:spPr>
          <a:xfrm>
            <a:off x="2799350" y="2641825"/>
            <a:ext cx="2226300" cy="20811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С помощью Ich habe einen Hund можно назвать домашнего питомца. Это удобный способ говорить о том, что есть рядом дома, и при этом не строить длинное предложение.
</a:t>
            </a:r>
            <a:endParaRPr lang="en-US" sz="1100" dirty="0"/>
          </a:p>
        </p:txBody>
      </p:sp>
      <p:sp>
        <p:nvSpPr>
          <p:cNvPr id="8" name="Text 4"/>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6</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2125" y="1942073"/>
            <a:ext cx="8404500" cy="2687153"/>
          </a:xfrm>
          <a:prstGeom prst="rect">
            <a:avLst/>
          </a:prstGeom>
        </p:spPr>
      </p:pic>
      <p:sp>
        <p:nvSpPr>
          <p:cNvPr id="4" name="Text 0"/>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7</a:t>
            </a:r>
            <a:endParaRPr lang="en-US" sz="1400" dirty="0"/>
          </a:p>
        </p:txBody>
      </p:sp>
      <p:sp>
        <p:nvSpPr>
          <p:cNvPr id="5" name="Text 1"/>
          <p:cNvSpPr txBox="1"/>
          <p:nvPr/>
        </p:nvSpPr>
        <p:spPr>
          <a:xfrm>
            <a:off x="372125" y="274000"/>
            <a:ext cx="8404500" cy="1074300"/>
          </a:xfrm>
          <a:prstGeom prst="rect">
            <a:avLst/>
          </a:prstGeom>
          <a:noFill/>
          <a:ln/>
        </p:spPr>
        <p:txBody>
          <a:bodyPr wrap="square" lIns="0" tIns="0" rIns="0" bIns="0" rtlCol="0" anchor="ctr"/>
          <a:lstStyle/>
          <a:p>
            <a:pPr algn="l" indent="0" marL="0">
              <a:lnSpc>
                <a:spcPct val="100000"/>
              </a:lnSpc>
              <a:buNone/>
            </a:pPr>
            <a:r>
              <a:rPr lang="en-US" sz="2400" b="1" dirty="0">
                <a:solidFill>
                  <a:srgbClr val="434343"/>
                </a:solidFill>
                <a:latin typeface="Arial" pitchFamily="34" charset="0"/>
                <a:ea typeface="Arial" pitchFamily="34" charset="-122"/>
                <a:cs typeface="Arial" pitchFamily="34" charset="-120"/>
              </a:rPr>
              <a:t>Порядок короткого рассказа о себе
</a:t>
            </a:r>
            <a:pPr algn="l" indent="0" marL="0">
              <a:lnSpc>
                <a:spcPct val="100000"/>
              </a:lnSpc>
              <a:buNone/>
            </a:pPr>
            <a:r>
              <a:rPr lang="en-US" sz="24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Последовательность помогает собрать несколько простых фраз в одно понятное высказывание.
</a:t>
            </a:r>
            <a:endParaRPr lang="en-US"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918169"/>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814773" y="2213450"/>
            <a:ext cx="317700" cy="2824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814773" y="3235020"/>
            <a:ext cx="317700" cy="25416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5069310" y="2192950"/>
            <a:ext cx="202125" cy="3234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5011523" y="3235020"/>
            <a:ext cx="317700" cy="254160"/>
          </a:xfrm>
          <a:prstGeom prst="rect">
            <a:avLst/>
          </a:prstGeom>
        </p:spPr>
      </p:pic>
      <p:sp>
        <p:nvSpPr>
          <p:cNvPr id="11" name="Text 0"/>
          <p:cNvSpPr txBox="1"/>
          <p:nvPr/>
        </p:nvSpPr>
        <p:spPr>
          <a:xfrm>
            <a:off x="363900" y="375000"/>
            <a:ext cx="8416200" cy="931200"/>
          </a:xfrm>
          <a:prstGeom prst="rect">
            <a:avLst/>
          </a:prstGeom>
          <a:noFill/>
          <a:ln/>
        </p:spPr>
        <p:txBody>
          <a:bodyPr wrap="square" lIns="0" tIns="0" rIns="0" bIns="0" rtlCol="0" anchor="ctr"/>
          <a:lstStyle/>
          <a:p>
            <a:pPr algn="ctr" indent="0" marL="0">
              <a:lnSpc>
                <a:spcPct val="120000"/>
              </a:lnSpc>
              <a:buNone/>
            </a:pPr>
            <a:r>
              <a:rPr lang="en-US" sz="2200" b="1" dirty="0">
                <a:solidFill>
                  <a:srgbClr val="FFFFFF"/>
                </a:solidFill>
                <a:latin typeface="Arial" pitchFamily="34" charset="0"/>
                <a:ea typeface="Arial" pitchFamily="34" charset="-122"/>
                <a:cs typeface="Arial" pitchFamily="34" charset="-120"/>
              </a:rPr>
              <a:t>Семья и близкие люди
</a:t>
            </a:r>
            <a:endParaRPr lang="en-US" sz="2200" dirty="0"/>
          </a:p>
        </p:txBody>
      </p:sp>
      <p:sp>
        <p:nvSpPr>
          <p:cNvPr id="12" name="Text 1"/>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8</a:t>
            </a:r>
            <a:endParaRPr lang="en-US" sz="1400" dirty="0"/>
          </a:p>
        </p:txBody>
      </p:sp>
      <p:sp>
        <p:nvSpPr>
          <p:cNvPr id="13" name="Text 2"/>
          <p:cNvSpPr txBox="1"/>
          <p:nvPr/>
        </p:nvSpPr>
        <p:spPr>
          <a:xfrm>
            <a:off x="321900" y="1948300"/>
            <a:ext cx="3255900" cy="812700"/>
          </a:xfrm>
          <a:prstGeom prst="rect">
            <a:avLst/>
          </a:prstGeom>
          <a:noFill/>
          <a:ln/>
        </p:spPr>
        <p:txBody>
          <a:bodyPr wrap="square" lIns="0" tIns="0" rIns="0" bIns="0" rtlCol="0" anchor="ctr"/>
          <a:lstStyle/>
          <a:p>
            <a:pPr algn="r" indent="0" marL="0">
              <a:lnSpc>
                <a:spcPct val="90000"/>
              </a:lnSpc>
              <a:buNone/>
            </a:pPr>
            <a:r>
              <a:rPr lang="en-US" sz="1100" b="1" dirty="0">
                <a:solidFill>
                  <a:srgbClr val="FFFFFF"/>
                </a:solidFill>
                <a:latin typeface="Arial" pitchFamily="34" charset="0"/>
                <a:ea typeface="Arial" pitchFamily="34" charset="-122"/>
                <a:cs typeface="Arial" pitchFamily="34" charset="-120"/>
              </a:rPr>
              <a:t>Мама и папа
</a:t>
            </a:r>
            <a:pPr algn="r" indent="0" marL="0">
              <a:lnSpc>
                <a:spcPct val="90000"/>
              </a:lnSpc>
              <a:buNone/>
            </a:pPr>
            <a:r>
              <a:rPr lang="en-US" sz="1300" dirty="0">
                <a:solidFill>
                  <a:srgbClr val="FFFFFF"/>
                </a:solidFill>
                <a:latin typeface="Arial" pitchFamily="34" charset="0"/>
                <a:ea typeface="Arial" pitchFamily="34" charset="-122"/>
                <a:cs typeface="Arial" pitchFamily="34" charset="-120"/>
              </a:rPr>
              <a:t>
</a:t>
            </a:r>
            <a:pPr algn="r" indent="0" marL="0">
              <a:lnSpc>
                <a:spcPct val="140000"/>
              </a:lnSpc>
              <a:buNone/>
            </a:pPr>
            <a:r>
              <a:rPr lang="en-US" sz="900" dirty="0">
                <a:solidFill>
                  <a:srgbClr val="FFFFFF"/>
                </a:solidFill>
                <a:latin typeface="Arial" pitchFamily="34" charset="0"/>
                <a:ea typeface="Arial" pitchFamily="34" charset="-122"/>
                <a:cs typeface="Arial" pitchFamily="34" charset="-120"/>
              </a:rPr>
              <a:t>Слова die Mutter и der Vater нужны в самых первых рассказах о себе. С ними легко составить короткие фразы и сказать, кто есть в семье, без сложных конструкций.
</a:t>
            </a:r>
            <a:endParaRPr lang="en-US" sz="1100" dirty="0"/>
          </a:p>
        </p:txBody>
      </p:sp>
      <p:sp>
        <p:nvSpPr>
          <p:cNvPr id="14" name="Text 3"/>
          <p:cNvSpPr txBox="1"/>
          <p:nvPr/>
        </p:nvSpPr>
        <p:spPr>
          <a:xfrm>
            <a:off x="321900" y="2973600"/>
            <a:ext cx="3255900" cy="812700"/>
          </a:xfrm>
          <a:prstGeom prst="rect">
            <a:avLst/>
          </a:prstGeom>
          <a:noFill/>
          <a:ln/>
        </p:spPr>
        <p:txBody>
          <a:bodyPr wrap="square" lIns="0" tIns="0" rIns="0" bIns="0" rtlCol="0" anchor="ctr"/>
          <a:lstStyle/>
          <a:p>
            <a:pPr algn="r" indent="0" marL="0">
              <a:lnSpc>
                <a:spcPct val="90000"/>
              </a:lnSpc>
              <a:buNone/>
            </a:pPr>
            <a:r>
              <a:rPr lang="en-US" sz="1100" b="1" dirty="0">
                <a:solidFill>
                  <a:srgbClr val="FFFFFF"/>
                </a:solidFill>
                <a:latin typeface="Arial" pitchFamily="34" charset="0"/>
                <a:ea typeface="Arial" pitchFamily="34" charset="-122"/>
                <a:cs typeface="Arial" pitchFamily="34" charset="-120"/>
              </a:rPr>
              <a:t>Бабушка и дедушка
</a:t>
            </a:r>
            <a:pPr algn="r" indent="0" marL="0">
              <a:lnSpc>
                <a:spcPct val="90000"/>
              </a:lnSpc>
              <a:buNone/>
            </a:pPr>
            <a:r>
              <a:rPr lang="en-US" sz="1300" dirty="0">
                <a:solidFill>
                  <a:srgbClr val="FFFFFF"/>
                </a:solidFill>
                <a:latin typeface="Arial" pitchFamily="34" charset="0"/>
                <a:ea typeface="Arial" pitchFamily="34" charset="-122"/>
                <a:cs typeface="Arial" pitchFamily="34" charset="-120"/>
              </a:rPr>
              <a:t>
</a:t>
            </a:r>
            <a:pPr algn="r" indent="0" marL="0">
              <a:lnSpc>
                <a:spcPct val="140000"/>
              </a:lnSpc>
              <a:buNone/>
            </a:pPr>
            <a:r>
              <a:rPr lang="en-US" sz="900" dirty="0">
                <a:solidFill>
                  <a:srgbClr val="FFFFFF"/>
                </a:solidFill>
                <a:latin typeface="Arial" pitchFamily="34" charset="0"/>
                <a:ea typeface="Arial" pitchFamily="34" charset="-122"/>
                <a:cs typeface="Arial" pitchFamily="34" charset="-120"/>
              </a:rPr>
              <a:t>Слова die Oma и der Opa расширяют рассказ о близких людях. Для младших школьников это знакомые и тёплые слова, которые легко запомнить и использовать в ответах.
</a:t>
            </a:r>
            <a:endParaRPr lang="en-US" sz="1100" dirty="0"/>
          </a:p>
        </p:txBody>
      </p:sp>
      <p:sp>
        <p:nvSpPr>
          <p:cNvPr id="15" name="Text 4"/>
          <p:cNvSpPr txBox="1"/>
          <p:nvPr/>
        </p:nvSpPr>
        <p:spPr>
          <a:xfrm>
            <a:off x="5546735" y="1948292"/>
            <a:ext cx="3255900" cy="812700"/>
          </a:xfrm>
          <a:prstGeom prst="rect">
            <a:avLst/>
          </a:prstGeom>
          <a:noFill/>
          <a:ln/>
        </p:spPr>
        <p:txBody>
          <a:bodyPr wrap="square" lIns="0" tIns="0" rIns="0" bIns="0" rtlCol="0" anchor="ctr"/>
          <a:lstStyle/>
          <a:p>
            <a:pPr algn="l" indent="0" marL="0">
              <a:lnSpc>
                <a:spcPct val="90000"/>
              </a:lnSpc>
              <a:buNone/>
            </a:pPr>
            <a:r>
              <a:rPr lang="en-US" sz="1081" b="1" dirty="0">
                <a:solidFill>
                  <a:srgbClr val="FFFFFF"/>
                </a:solidFill>
                <a:latin typeface="Arial" pitchFamily="34" charset="0"/>
                <a:ea typeface="Arial" pitchFamily="34" charset="-122"/>
                <a:cs typeface="Arial" pitchFamily="34" charset="-120"/>
              </a:rPr>
              <a:t>Брат и сестра
</a:t>
            </a:r>
            <a:pPr algn="l" indent="0" marL="0">
              <a:lnSpc>
                <a:spcPct val="90000"/>
              </a:lnSpc>
              <a:buNone/>
            </a:pPr>
            <a:r>
              <a:rPr lang="en-US" sz="1277" dirty="0">
                <a:solidFill>
                  <a:srgbClr val="FFFFFF"/>
                </a:solidFill>
                <a:latin typeface="Arial" pitchFamily="34" charset="0"/>
                <a:ea typeface="Arial" pitchFamily="34" charset="-122"/>
                <a:cs typeface="Arial" pitchFamily="34" charset="-120"/>
              </a:rPr>
              <a:t>
</a:t>
            </a:r>
            <a:pPr algn="l" indent="0" marL="0">
              <a:lnSpc>
                <a:spcPct val="140000"/>
              </a:lnSpc>
              <a:buNone/>
            </a:pPr>
            <a:r>
              <a:rPr lang="en-US" sz="884" dirty="0">
                <a:solidFill>
                  <a:srgbClr val="FFFFFF"/>
                </a:solidFill>
                <a:latin typeface="Arial" pitchFamily="34" charset="0"/>
                <a:ea typeface="Arial" pitchFamily="34" charset="-122"/>
                <a:cs typeface="Arial" pitchFamily="34" charset="-120"/>
              </a:rPr>
              <a:t>Слова der Bruder и die Schwester часто встречаются в детских рассказах. Они помогают говорить о семье очень просто и делают немецкую речь ближе к повседневной жизни ребёнка.
</a:t>
            </a:r>
            <a:endParaRPr lang="en-US" sz="1081" dirty="0"/>
          </a:p>
        </p:txBody>
      </p:sp>
      <p:sp>
        <p:nvSpPr>
          <p:cNvPr id="16" name="Text 5"/>
          <p:cNvSpPr txBox="1"/>
          <p:nvPr/>
        </p:nvSpPr>
        <p:spPr>
          <a:xfrm>
            <a:off x="5546735" y="2955750"/>
            <a:ext cx="3255900" cy="812700"/>
          </a:xfrm>
          <a:prstGeom prst="rect">
            <a:avLst/>
          </a:prstGeom>
          <a:noFill/>
          <a:ln/>
        </p:spPr>
        <p:txBody>
          <a:bodyPr wrap="square" lIns="0" tIns="0" rIns="0" bIns="0" rtlCol="0" anchor="ctr"/>
          <a:lstStyle/>
          <a:p>
            <a:pPr algn="l" indent="0" marL="0">
              <a:lnSpc>
                <a:spcPct val="90000"/>
              </a:lnSpc>
              <a:buNone/>
            </a:pPr>
            <a:r>
              <a:rPr lang="en-US" sz="1100" b="1" dirty="0">
                <a:solidFill>
                  <a:srgbClr val="FFFFFF"/>
                </a:solidFill>
                <a:latin typeface="Arial" pitchFamily="34" charset="0"/>
                <a:ea typeface="Arial" pitchFamily="34" charset="-122"/>
                <a:cs typeface="Arial" pitchFamily="34" charset="-120"/>
              </a:rPr>
              <a:t>Короткие фразы
</a:t>
            </a:r>
            <a:pPr algn="l" indent="0" marL="0">
              <a:lnSpc>
                <a:spcPct val="90000"/>
              </a:lnSpc>
              <a:buNone/>
            </a:pPr>
            <a:r>
              <a:rPr lang="en-US" sz="1300" dirty="0">
                <a:solidFill>
                  <a:srgbClr val="FFFFFF"/>
                </a:solidFill>
                <a:latin typeface="Arial" pitchFamily="34" charset="0"/>
                <a:ea typeface="Arial" pitchFamily="34" charset="-122"/>
                <a:cs typeface="Arial" pitchFamily="34" charset="-120"/>
              </a:rPr>
              <a:t>
</a:t>
            </a:r>
            <a:pPr algn="l" indent="0" marL="0">
              <a:lnSpc>
                <a:spcPct val="140000"/>
              </a:lnSpc>
              <a:buNone/>
            </a:pPr>
            <a:r>
              <a:rPr lang="en-US" sz="900" dirty="0">
                <a:solidFill>
                  <a:srgbClr val="FFFFFF"/>
                </a:solidFill>
                <a:latin typeface="Arial" pitchFamily="34" charset="0"/>
                <a:ea typeface="Arial" pitchFamily="34" charset="-122"/>
                <a:cs typeface="Arial" pitchFamily="34" charset="-120"/>
              </a:rPr>
              <a:t>Модель Ich habe eine Mutter или Ich habe einen Bruder помогает быстро сказать главное. Такие фразы удобны тем, что ребёнок может сразу отвечать по образцу и не путаться.
</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150" y="1325"/>
            <a:ext cx="4568751" cy="51411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792900" y="486375"/>
            <a:ext cx="4154400" cy="4311000"/>
          </a:xfrm>
          <a:prstGeom prst="rect">
            <a:avLst/>
          </a:prstGeom>
          <a:noFill/>
          <a:ln/>
        </p:spPr>
        <p:txBody>
          <a:bodyPr wrap="square" lIns="0" tIns="0" rIns="0" bIns="0" rtlCol="0" anchor="ctr"/>
          <a:lstStyle/>
          <a:p>
            <a:pPr algn="l" indent="0" marL="0">
              <a:lnSpc>
                <a:spcPct val="100000"/>
              </a:lnSpc>
              <a:buNone/>
            </a:pPr>
            <a:r>
              <a:rPr lang="en-US" sz="2000" b="1" dirty="0">
                <a:solidFill>
                  <a:srgbClr val="595959"/>
                </a:solidFill>
                <a:latin typeface="Arial" pitchFamily="34" charset="0"/>
                <a:ea typeface="Arial" pitchFamily="34" charset="-122"/>
                <a:cs typeface="Arial" pitchFamily="34" charset="-120"/>
              </a:rPr>
              <a:t>Дом и комната
</a:t>
            </a:r>
            <a:pPr algn="l" indent="0" marL="0">
              <a:lnSpc>
                <a:spcPct val="100000"/>
              </a:lnSpc>
              <a:buNone/>
            </a:pPr>
            <a:r>
              <a:rPr lang="en-US" sz="14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b="1" dirty="0">
                <a:solidFill>
                  <a:srgbClr val="434343"/>
                </a:solidFill>
                <a:latin typeface="Arial" pitchFamily="34" charset="0"/>
                <a:ea typeface="Arial" pitchFamily="34" charset="-122"/>
                <a:cs typeface="Arial" pitchFamily="34" charset="-120"/>
              </a:rPr>
              <a:t>Где живёт ребёнок
</a:t>
            </a:r>
            <a:pPr algn="l" indent="0" marL="0">
              <a:lnSpc>
                <a:spcPct val="100000"/>
              </a:lnSpc>
              <a:buNone/>
            </a:pPr>
            <a:r>
              <a:rPr lang="en-US" sz="10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434343"/>
                </a:solidFill>
                <a:latin typeface="Arial" pitchFamily="34" charset="0"/>
                <a:ea typeface="Arial" pitchFamily="34" charset="-122"/>
                <a:cs typeface="Arial" pitchFamily="34" charset="-120"/>
              </a:rPr>
              <a:t>Слова das Haus и die Wohnung помогают сказать, где живёт ребёнок. Это простая и понятная тема, потому что дом знаком каждому и не требует длинных объяснений.
</a:t>
            </a:r>
            <a:pPr algn="l" indent="0" marL="0">
              <a:lnSpc>
                <a:spcPct val="100000"/>
              </a:lnSpc>
              <a:buNone/>
            </a:pPr>
            <a:r>
              <a:rPr lang="en-US" sz="12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b="1" dirty="0">
                <a:solidFill>
                  <a:srgbClr val="434343"/>
                </a:solidFill>
                <a:latin typeface="Arial" pitchFamily="34" charset="0"/>
                <a:ea typeface="Arial" pitchFamily="34" charset="-122"/>
                <a:cs typeface="Arial" pitchFamily="34" charset="-120"/>
              </a:rPr>
              <a:t>Предметы вокруг
</a:t>
            </a:r>
            <a:pPr algn="l" indent="0" marL="0">
              <a:lnSpc>
                <a:spcPct val="100000"/>
              </a:lnSpc>
              <a:buNone/>
            </a:pPr>
            <a:r>
              <a:rPr lang="en-US" sz="10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434343"/>
                </a:solidFill>
                <a:latin typeface="Arial" pitchFamily="34" charset="0"/>
                <a:ea typeface="Arial" pitchFamily="34" charset="-122"/>
                <a:cs typeface="Arial" pitchFamily="34" charset="-120"/>
              </a:rPr>
              <a:t>Слова das Zimmer, der Tisch, das Bett и das Buch описывают вещи вокруг ребёнка. Они легко узнаются по картинке и делают немецкие слова очень наглядными.
</a:t>
            </a:r>
            <a:endParaRPr lang="en-US" sz="2000" dirty="0"/>
          </a:p>
        </p:txBody>
      </p:sp>
      <p:sp>
        <p:nvSpPr>
          <p:cNvPr id="6" name="Text 1"/>
          <p:cNvSpPr txBox="1"/>
          <p:nvPr/>
        </p:nvSpPr>
        <p:spPr>
          <a:xfrm>
            <a:off x="85495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9</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44616" y="1905571"/>
            <a:ext cx="423000" cy="423000"/>
          </a:xfrm>
          <a:prstGeom prst="rect">
            <a:avLst/>
          </a:prstGeom>
        </p:spPr>
      </p:pic>
      <p:pic>
        <p:nvPicPr>
          <p:cNvPr id="4" name="Image 2" descr="preencoded.png">    </p:cNvPr>
          <p:cNvPicPr>
            <a:picLocks noChangeAspect="1"/>
          </p:cNvPicPr>
          <p:nvPr/>
        </p:nvPicPr>
        <p:blipFill>
          <a:blip r:embed="rId3"/>
          <a:stretch>
            <a:fillRect/>
          </a:stretch>
        </p:blipFill>
        <p:spPr>
          <a:xfrm>
            <a:off x="4968290" y="1929071"/>
            <a:ext cx="423000" cy="376000"/>
          </a:xfrm>
          <a:prstGeom prst="rect">
            <a:avLst/>
          </a:prstGeom>
        </p:spPr>
      </p:pic>
      <p:pic>
        <p:nvPicPr>
          <p:cNvPr id="5" name="Image 3" descr="preencoded.png">    </p:cNvPr>
          <p:cNvPicPr>
            <a:picLocks noChangeAspect="1"/>
          </p:cNvPicPr>
          <p:nvPr/>
        </p:nvPicPr>
        <p:blipFill>
          <a:blip r:embed="rId4"/>
          <a:stretch>
            <a:fillRect/>
          </a:stretch>
        </p:blipFill>
        <p:spPr>
          <a:xfrm>
            <a:off x="555746" y="3521690"/>
            <a:ext cx="423000" cy="423000"/>
          </a:xfrm>
          <a:prstGeom prst="rect">
            <a:avLst/>
          </a:prstGeom>
        </p:spPr>
      </p:pic>
      <p:pic>
        <p:nvPicPr>
          <p:cNvPr id="6" name="Image 4" descr="preencoded.png">    </p:cNvPr>
          <p:cNvPicPr>
            <a:picLocks noChangeAspect="1"/>
          </p:cNvPicPr>
          <p:nvPr/>
        </p:nvPicPr>
        <p:blipFill>
          <a:blip r:embed="rId5"/>
          <a:stretch>
            <a:fillRect/>
          </a:stretch>
        </p:blipFill>
        <p:spPr>
          <a:xfrm>
            <a:off x="4979422" y="3563990"/>
            <a:ext cx="423000" cy="338400"/>
          </a:xfrm>
          <a:prstGeom prst="rect">
            <a:avLst/>
          </a:prstGeom>
        </p:spPr>
      </p:pic>
      <p:sp>
        <p:nvSpPr>
          <p:cNvPr id="7" name="Text 0"/>
          <p:cNvSpPr txBox="1"/>
          <p:nvPr/>
        </p:nvSpPr>
        <p:spPr>
          <a:xfrm>
            <a:off x="363888" y="791400"/>
            <a:ext cx="8416200" cy="307800"/>
          </a:xfrm>
          <a:prstGeom prst="rect">
            <a:avLst/>
          </a:prstGeom>
          <a:noFill/>
          <a:ln/>
        </p:spPr>
        <p:txBody>
          <a:bodyPr wrap="square" lIns="0" tIns="0" rIns="0" bIns="0" rtlCol="0" anchor="ctr"/>
          <a:lstStyle/>
          <a:p>
            <a:pPr algn="ctr" indent="0" marL="0">
              <a:lnSpc>
                <a:spcPct val="120000"/>
              </a:lnSpc>
              <a:buNone/>
            </a:pPr>
            <a:r>
              <a:rPr lang="en-US" sz="2020" b="1" dirty="0">
                <a:solidFill>
                  <a:srgbClr val="000000"/>
                </a:solidFill>
                <a:latin typeface="Arial" pitchFamily="34" charset="0"/>
                <a:ea typeface="Arial" pitchFamily="34" charset="-122"/>
                <a:cs typeface="Arial" pitchFamily="34" charset="-120"/>
              </a:rPr>
              <a:t>Любимые занятия и игры
</a:t>
            </a:r>
            <a:endParaRPr lang="en-US" sz="2020" dirty="0"/>
          </a:p>
        </p:txBody>
      </p:sp>
      <p:sp>
        <p:nvSpPr>
          <p:cNvPr id="8" name="Text 1"/>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10</a:t>
            </a:r>
            <a:endParaRPr lang="en-US" sz="1400" dirty="0"/>
          </a:p>
        </p:txBody>
      </p:sp>
      <p:sp>
        <p:nvSpPr>
          <p:cNvPr id="9" name="Text 2"/>
          <p:cNvSpPr txBox="1"/>
          <p:nvPr/>
        </p:nvSpPr>
        <p:spPr>
          <a:xfrm>
            <a:off x="555750" y="2426050"/>
            <a:ext cx="3873000" cy="769500"/>
          </a:xfrm>
          <a:prstGeom prst="rect">
            <a:avLst/>
          </a:prstGeom>
          <a:noFill/>
          <a:ln/>
        </p:spPr>
        <p:txBody>
          <a:bodyPr wrap="square" lIns="0" tIns="0" rIns="0" bIns="0" rtlCol="0" anchor="t"/>
          <a:lstStyle/>
          <a:p>
            <a:pPr algn="l" indent="0" marL="0">
              <a:lnSpc>
                <a:spcPct val="140000"/>
              </a:lnSpc>
              <a:buNone/>
            </a:pPr>
            <a:r>
              <a:rPr lang="en-US" sz="1000" dirty="0">
                <a:solidFill>
                  <a:srgbClr val="000000"/>
                </a:solidFill>
                <a:latin typeface="Arial" pitchFamily="34" charset="0"/>
                <a:ea typeface="Arial" pitchFamily="34" charset="-122"/>
                <a:cs typeface="Arial" pitchFamily="34" charset="-120"/>
              </a:rPr>
              <a:t>Фраза Ich spiele Fußball показывает активное и любимое занятие. Она короткая, звучит живо и легко связывается с переменой, двором или спортивной секцией.
</a:t>
            </a:r>
            <a:endParaRPr lang="en-US" sz="1000" dirty="0"/>
          </a:p>
        </p:txBody>
      </p:sp>
      <p:sp>
        <p:nvSpPr>
          <p:cNvPr id="10" name="Text 3"/>
          <p:cNvSpPr txBox="1"/>
          <p:nvPr/>
        </p:nvSpPr>
        <p:spPr>
          <a:xfrm>
            <a:off x="1070700" y="1909325"/>
            <a:ext cx="3357900" cy="415500"/>
          </a:xfrm>
          <a:prstGeom prst="rect">
            <a:avLst/>
          </a:prstGeom>
          <a:noFill/>
          <a:ln/>
        </p:spPr>
        <p:txBody>
          <a:bodyPr wrap="square" lIns="0" tIns="0" rIns="0" bIns="0" rtlCol="0" anchor="ctr"/>
          <a:lstStyle/>
          <a:p>
            <a:pPr algn="l" indent="0" marL="0">
              <a:lnSpc>
                <a:spcPct val="90000"/>
              </a:lnSpc>
              <a:buNone/>
            </a:pPr>
            <a:r>
              <a:rPr lang="en-US" sz="1500" dirty="0">
                <a:solidFill>
                  <a:srgbClr val="595959"/>
                </a:solidFill>
                <a:latin typeface="Arial" pitchFamily="34" charset="0"/>
                <a:ea typeface="Arial" pitchFamily="34" charset="-122"/>
                <a:cs typeface="Arial" pitchFamily="34" charset="-120"/>
              </a:rPr>
              <a:t>Играю в футбол
</a:t>
            </a:r>
            <a:endParaRPr lang="en-US" sz="1500" dirty="0"/>
          </a:p>
        </p:txBody>
      </p:sp>
      <p:sp>
        <p:nvSpPr>
          <p:cNvPr id="11" name="Text 4"/>
          <p:cNvSpPr txBox="1"/>
          <p:nvPr/>
        </p:nvSpPr>
        <p:spPr>
          <a:xfrm>
            <a:off x="4979450" y="2421725"/>
            <a:ext cx="3841500" cy="769500"/>
          </a:xfrm>
          <a:prstGeom prst="rect">
            <a:avLst/>
          </a:prstGeom>
          <a:noFill/>
          <a:ln/>
        </p:spPr>
        <p:txBody>
          <a:bodyPr wrap="square" lIns="0" tIns="0" rIns="0" bIns="0" rtlCol="0" anchor="t"/>
          <a:lstStyle/>
          <a:p>
            <a:pPr algn="l" indent="0" marL="0">
              <a:lnSpc>
                <a:spcPct val="140000"/>
              </a:lnSpc>
              <a:buNone/>
            </a:pPr>
            <a:r>
              <a:rPr lang="en-US" sz="1000" dirty="0">
                <a:solidFill>
                  <a:srgbClr val="000000"/>
                </a:solidFill>
                <a:latin typeface="Arial" pitchFamily="34" charset="0"/>
                <a:ea typeface="Arial" pitchFamily="34" charset="-122"/>
                <a:cs typeface="Arial" pitchFamily="34" charset="-120"/>
              </a:rPr>
              <a:t>Выражение Ich lese gern помогает назвать любимое занятие спокойно и просто. Оно подходит детям, которые любят книги, картинки и короткие истории после уроков.
</a:t>
            </a:r>
            <a:endParaRPr lang="en-US" sz="1000" dirty="0"/>
          </a:p>
        </p:txBody>
      </p:sp>
      <p:sp>
        <p:nvSpPr>
          <p:cNvPr id="12" name="Text 5"/>
          <p:cNvSpPr txBox="1"/>
          <p:nvPr/>
        </p:nvSpPr>
        <p:spPr>
          <a:xfrm>
            <a:off x="5463150" y="1909325"/>
            <a:ext cx="3357900" cy="415500"/>
          </a:xfrm>
          <a:prstGeom prst="rect">
            <a:avLst/>
          </a:prstGeom>
          <a:noFill/>
          <a:ln/>
        </p:spPr>
        <p:txBody>
          <a:bodyPr wrap="square" lIns="0" tIns="0" rIns="0" bIns="0" rtlCol="0" anchor="ctr"/>
          <a:lstStyle/>
          <a:p>
            <a:pPr algn="l" indent="0" marL="0">
              <a:lnSpc>
                <a:spcPct val="90000"/>
              </a:lnSpc>
              <a:buNone/>
            </a:pPr>
            <a:r>
              <a:rPr lang="en-US" sz="1500" dirty="0">
                <a:solidFill>
                  <a:srgbClr val="595959"/>
                </a:solidFill>
                <a:latin typeface="Arial" pitchFamily="34" charset="0"/>
                <a:ea typeface="Arial" pitchFamily="34" charset="-122"/>
                <a:cs typeface="Arial" pitchFamily="34" charset="-120"/>
              </a:rPr>
              <a:t>Читаю с удовольствием
</a:t>
            </a:r>
            <a:endParaRPr lang="en-US" sz="1500" dirty="0"/>
          </a:p>
        </p:txBody>
      </p:sp>
      <p:sp>
        <p:nvSpPr>
          <p:cNvPr id="13" name="Text 6"/>
          <p:cNvSpPr txBox="1"/>
          <p:nvPr/>
        </p:nvSpPr>
        <p:spPr>
          <a:xfrm>
            <a:off x="544625" y="4081075"/>
            <a:ext cx="3852900" cy="769500"/>
          </a:xfrm>
          <a:prstGeom prst="rect">
            <a:avLst/>
          </a:prstGeom>
          <a:noFill/>
          <a:ln/>
        </p:spPr>
        <p:txBody>
          <a:bodyPr wrap="square" lIns="0" tIns="0" rIns="0" bIns="0" rtlCol="0" anchor="t"/>
          <a:lstStyle/>
          <a:p>
            <a:pPr algn="l" indent="0" marL="0">
              <a:lnSpc>
                <a:spcPct val="140000"/>
              </a:lnSpc>
              <a:buNone/>
            </a:pPr>
            <a:r>
              <a:rPr lang="en-US" sz="1000" dirty="0">
                <a:solidFill>
                  <a:srgbClr val="000000"/>
                </a:solidFill>
                <a:latin typeface="Arial" pitchFamily="34" charset="0"/>
                <a:ea typeface="Arial" pitchFamily="34" charset="-122"/>
                <a:cs typeface="Arial" pitchFamily="34" charset="-120"/>
              </a:rPr>
              <a:t>Фраза Ich zeichne gern подходит для тех, кто любит творить карандашом и фломастерами. Она помогает рассказать о себе без длинных объяснений и лишних слов.
</a:t>
            </a:r>
            <a:endParaRPr lang="en-US" sz="1000" dirty="0"/>
          </a:p>
        </p:txBody>
      </p:sp>
      <p:sp>
        <p:nvSpPr>
          <p:cNvPr id="14" name="Text 7"/>
          <p:cNvSpPr txBox="1"/>
          <p:nvPr/>
        </p:nvSpPr>
        <p:spPr>
          <a:xfrm>
            <a:off x="1070700" y="3525450"/>
            <a:ext cx="3326700" cy="415500"/>
          </a:xfrm>
          <a:prstGeom prst="rect">
            <a:avLst/>
          </a:prstGeom>
          <a:noFill/>
          <a:ln/>
        </p:spPr>
        <p:txBody>
          <a:bodyPr wrap="square" lIns="0" tIns="0" rIns="0" bIns="0" rtlCol="0" anchor="ctr"/>
          <a:lstStyle/>
          <a:p>
            <a:pPr algn="l" indent="0" marL="0">
              <a:lnSpc>
                <a:spcPct val="90000"/>
              </a:lnSpc>
              <a:buNone/>
            </a:pPr>
            <a:r>
              <a:rPr lang="en-US" sz="1500" dirty="0">
                <a:solidFill>
                  <a:srgbClr val="434343"/>
                </a:solidFill>
                <a:latin typeface="Arial" pitchFamily="34" charset="0"/>
                <a:ea typeface="Arial" pitchFamily="34" charset="-122"/>
                <a:cs typeface="Arial" pitchFamily="34" charset="-120"/>
              </a:rPr>
              <a:t>Рисую охотно
</a:t>
            </a:r>
            <a:endParaRPr lang="en-US" sz="1500" dirty="0"/>
          </a:p>
        </p:txBody>
      </p:sp>
      <p:sp>
        <p:nvSpPr>
          <p:cNvPr id="15" name="Text 8"/>
          <p:cNvSpPr txBox="1"/>
          <p:nvPr/>
        </p:nvSpPr>
        <p:spPr>
          <a:xfrm>
            <a:off x="4968275" y="4073925"/>
            <a:ext cx="3852900" cy="769500"/>
          </a:xfrm>
          <a:prstGeom prst="rect">
            <a:avLst/>
          </a:prstGeom>
          <a:noFill/>
          <a:ln/>
        </p:spPr>
        <p:txBody>
          <a:bodyPr wrap="square" lIns="0" tIns="0" rIns="0" bIns="0" rtlCol="0" anchor="t"/>
          <a:lstStyle/>
          <a:p>
            <a:pPr algn="l" indent="0" marL="0">
              <a:lnSpc>
                <a:spcPct val="140000"/>
              </a:lnSpc>
              <a:buNone/>
            </a:pPr>
            <a:r>
              <a:rPr lang="en-US" sz="1000" dirty="0">
                <a:solidFill>
                  <a:srgbClr val="000000"/>
                </a:solidFill>
                <a:latin typeface="Arial" pitchFamily="34" charset="0"/>
                <a:ea typeface="Arial" pitchFamily="34" charset="-122"/>
                <a:cs typeface="Arial" pitchFamily="34" charset="-120"/>
              </a:rPr>
              <a:t>С помощью Ich spiele mit Freunden можно сказать о любимых играх после школы. Такая фраза звучит дружелюбно и показывает, что ребёнку важно общение и совместная игра.
</a:t>
            </a:r>
            <a:endParaRPr lang="en-US" sz="1000" dirty="0"/>
          </a:p>
        </p:txBody>
      </p:sp>
      <p:sp>
        <p:nvSpPr>
          <p:cNvPr id="16" name="Text 9"/>
          <p:cNvSpPr txBox="1"/>
          <p:nvPr/>
        </p:nvSpPr>
        <p:spPr>
          <a:xfrm>
            <a:off x="5463150" y="3525450"/>
            <a:ext cx="3357900" cy="415500"/>
          </a:xfrm>
          <a:prstGeom prst="rect">
            <a:avLst/>
          </a:prstGeom>
          <a:noFill/>
          <a:ln/>
        </p:spPr>
        <p:txBody>
          <a:bodyPr wrap="square" lIns="0" tIns="0" rIns="0" bIns="0" rtlCol="0" anchor="ctr"/>
          <a:lstStyle/>
          <a:p>
            <a:pPr algn="l" indent="0" marL="0">
              <a:lnSpc>
                <a:spcPct val="90000"/>
              </a:lnSpc>
              <a:buNone/>
            </a:pPr>
            <a:r>
              <a:rPr lang="en-US" sz="1500" dirty="0">
                <a:solidFill>
                  <a:srgbClr val="595959"/>
                </a:solidFill>
                <a:latin typeface="Arial" pitchFamily="34" charset="0"/>
                <a:ea typeface="Arial" pitchFamily="34" charset="-122"/>
                <a:cs typeface="Arial" pitchFamily="34" charset="-120"/>
              </a:rPr>
              <a:t>Играю с друзьями
</a:t>
            </a:r>
            <a:endParaRPr lang="en-US" sz="15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2125" y="1942073"/>
            <a:ext cx="8404500" cy="2687153"/>
          </a:xfrm>
          <a:prstGeom prst="rect">
            <a:avLst/>
          </a:prstGeom>
        </p:spPr>
      </p:pic>
      <p:sp>
        <p:nvSpPr>
          <p:cNvPr id="4" name="Text 0"/>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11</a:t>
            </a:r>
            <a:endParaRPr lang="en-US" sz="1400" dirty="0"/>
          </a:p>
        </p:txBody>
      </p:sp>
      <p:sp>
        <p:nvSpPr>
          <p:cNvPr id="5" name="Text 1"/>
          <p:cNvSpPr txBox="1"/>
          <p:nvPr/>
        </p:nvSpPr>
        <p:spPr>
          <a:xfrm>
            <a:off x="372125" y="274000"/>
            <a:ext cx="8404500" cy="1074300"/>
          </a:xfrm>
          <a:prstGeom prst="rect">
            <a:avLst/>
          </a:prstGeom>
          <a:noFill/>
          <a:ln/>
        </p:spPr>
        <p:txBody>
          <a:bodyPr wrap="square" lIns="0" tIns="0" rIns="0" bIns="0" rtlCol="0" anchor="ctr"/>
          <a:lstStyle/>
          <a:p>
            <a:pPr algn="l" indent="0" marL="0">
              <a:lnSpc>
                <a:spcPct val="100000"/>
              </a:lnSpc>
              <a:buNone/>
            </a:pPr>
            <a:r>
              <a:rPr lang="en-US" sz="2271" b="1" dirty="0">
                <a:solidFill>
                  <a:srgbClr val="434343"/>
                </a:solidFill>
                <a:latin typeface="Arial" pitchFamily="34" charset="0"/>
                <a:ea typeface="Arial" pitchFamily="34" charset="-122"/>
                <a:cs typeface="Arial" pitchFamily="34" charset="-120"/>
              </a:rPr>
              <a:t>От вопроса к короткому ответу
</a:t>
            </a:r>
            <a:pPr algn="l" indent="0" marL="0">
              <a:lnSpc>
                <a:spcPct val="100000"/>
              </a:lnSpc>
              <a:buNone/>
            </a:pPr>
            <a:r>
              <a:rPr lang="en-US" sz="2271"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325" dirty="0">
                <a:solidFill>
                  <a:srgbClr val="434343"/>
                </a:solidFill>
                <a:latin typeface="Arial" pitchFamily="34" charset="0"/>
                <a:ea typeface="Arial" pitchFamily="34" charset="-122"/>
                <a:cs typeface="Arial" pitchFamily="34" charset="-120"/>
              </a:rPr>
              <a:t>Готовые модели для первых диалогов: Wie heißt du? — Ich heiße …; Wie alt bist du? — Ich bin acht Jahre alt; Was magst du? — Ich mag …; Hast du ein Haustier? — Ja, ich habe ein Haustier / Nein, ich habe kein Haustier.
</a:t>
            </a:r>
            <a:endParaRPr lang="en-US" sz="227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918169"/>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814773" y="2195800"/>
            <a:ext cx="317700" cy="3177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814773" y="3203250"/>
            <a:ext cx="317700" cy="3177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5011523" y="2227570"/>
            <a:ext cx="317700" cy="25416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5011523" y="3203250"/>
            <a:ext cx="317700" cy="317700"/>
          </a:xfrm>
          <a:prstGeom prst="rect">
            <a:avLst/>
          </a:prstGeom>
        </p:spPr>
      </p:pic>
      <p:sp>
        <p:nvSpPr>
          <p:cNvPr id="11" name="Text 0"/>
          <p:cNvSpPr txBox="1"/>
          <p:nvPr/>
        </p:nvSpPr>
        <p:spPr>
          <a:xfrm>
            <a:off x="363900" y="375000"/>
            <a:ext cx="8416200" cy="931200"/>
          </a:xfrm>
          <a:prstGeom prst="rect">
            <a:avLst/>
          </a:prstGeom>
          <a:noFill/>
          <a:ln/>
        </p:spPr>
        <p:txBody>
          <a:bodyPr wrap="square" lIns="0" tIns="0" rIns="0" bIns="0" rtlCol="0" anchor="ctr"/>
          <a:lstStyle/>
          <a:p>
            <a:pPr algn="ctr" indent="0" marL="0">
              <a:lnSpc>
                <a:spcPct val="120000"/>
              </a:lnSpc>
              <a:buNone/>
            </a:pPr>
            <a:r>
              <a:rPr lang="en-US" sz="2200" b="1" dirty="0">
                <a:solidFill>
                  <a:srgbClr val="FFFFFF"/>
                </a:solidFill>
                <a:latin typeface="Arial" pitchFamily="34" charset="0"/>
                <a:ea typeface="Arial" pitchFamily="34" charset="-122"/>
                <a:cs typeface="Arial" pitchFamily="34" charset="-120"/>
              </a:rPr>
              <a:t>Как сказать о настроении
</a:t>
            </a:r>
            <a:endParaRPr lang="en-US" sz="2200" dirty="0"/>
          </a:p>
        </p:txBody>
      </p:sp>
      <p:sp>
        <p:nvSpPr>
          <p:cNvPr id="12" name="Text 1"/>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12</a:t>
            </a:r>
            <a:endParaRPr lang="en-US" sz="1400" dirty="0"/>
          </a:p>
        </p:txBody>
      </p:sp>
      <p:sp>
        <p:nvSpPr>
          <p:cNvPr id="13" name="Text 2"/>
          <p:cNvSpPr txBox="1"/>
          <p:nvPr/>
        </p:nvSpPr>
        <p:spPr>
          <a:xfrm>
            <a:off x="321900" y="1948300"/>
            <a:ext cx="3255900" cy="812700"/>
          </a:xfrm>
          <a:prstGeom prst="rect">
            <a:avLst/>
          </a:prstGeom>
          <a:noFill/>
          <a:ln/>
        </p:spPr>
        <p:txBody>
          <a:bodyPr wrap="square" lIns="0" tIns="0" rIns="0" bIns="0" rtlCol="0" anchor="ctr"/>
          <a:lstStyle/>
          <a:p>
            <a:pPr algn="r" indent="0" marL="0">
              <a:lnSpc>
                <a:spcPct val="90000"/>
              </a:lnSpc>
              <a:buNone/>
            </a:pPr>
            <a:r>
              <a:rPr lang="en-US" sz="1100" b="1" dirty="0">
                <a:solidFill>
                  <a:srgbClr val="FFFFFF"/>
                </a:solidFill>
                <a:latin typeface="Arial" pitchFamily="34" charset="0"/>
                <a:ea typeface="Arial" pitchFamily="34" charset="-122"/>
                <a:cs typeface="Arial" pitchFamily="34" charset="-120"/>
              </a:rPr>
              <a:t>Ich bin froh
</a:t>
            </a:r>
            <a:pPr algn="r" indent="0" marL="0">
              <a:lnSpc>
                <a:spcPct val="90000"/>
              </a:lnSpc>
              <a:buNone/>
            </a:pPr>
            <a:r>
              <a:rPr lang="en-US" sz="1300" dirty="0">
                <a:solidFill>
                  <a:srgbClr val="FFFFFF"/>
                </a:solidFill>
                <a:latin typeface="Arial" pitchFamily="34" charset="0"/>
                <a:ea typeface="Arial" pitchFamily="34" charset="-122"/>
                <a:cs typeface="Arial" pitchFamily="34" charset="-120"/>
              </a:rPr>
              <a:t>
</a:t>
            </a:r>
            <a:pPr algn="r" indent="0" marL="0">
              <a:lnSpc>
                <a:spcPct val="140000"/>
              </a:lnSpc>
              <a:buNone/>
            </a:pPr>
            <a:r>
              <a:rPr lang="en-US" sz="900" dirty="0">
                <a:solidFill>
                  <a:srgbClr val="FFFFFF"/>
                </a:solidFill>
                <a:latin typeface="Arial" pitchFamily="34" charset="0"/>
                <a:ea typeface="Arial" pitchFamily="34" charset="-122"/>
                <a:cs typeface="Arial" pitchFamily="34" charset="-120"/>
              </a:rPr>
              <a:t>Эта фраза подходит, когда ребёнок рад, доволен и готов отвечать. Её легко сопровождать улыбкой, поэтому слово быстро запоминается даже без длинного объяснения.
</a:t>
            </a:r>
            <a:endParaRPr lang="en-US" sz="1100" dirty="0"/>
          </a:p>
        </p:txBody>
      </p:sp>
      <p:sp>
        <p:nvSpPr>
          <p:cNvPr id="14" name="Text 3"/>
          <p:cNvSpPr txBox="1"/>
          <p:nvPr/>
        </p:nvSpPr>
        <p:spPr>
          <a:xfrm>
            <a:off x="321900" y="2973600"/>
            <a:ext cx="3255900" cy="812700"/>
          </a:xfrm>
          <a:prstGeom prst="rect">
            <a:avLst/>
          </a:prstGeom>
          <a:noFill/>
          <a:ln/>
        </p:spPr>
        <p:txBody>
          <a:bodyPr wrap="square" lIns="0" tIns="0" rIns="0" bIns="0" rtlCol="0" anchor="ctr"/>
          <a:lstStyle/>
          <a:p>
            <a:pPr algn="r" indent="0" marL="0">
              <a:lnSpc>
                <a:spcPct val="90000"/>
              </a:lnSpc>
              <a:buNone/>
            </a:pPr>
            <a:r>
              <a:rPr lang="en-US" sz="1100" b="1" dirty="0">
                <a:solidFill>
                  <a:srgbClr val="FFFFFF"/>
                </a:solidFill>
                <a:latin typeface="Arial" pitchFamily="34" charset="0"/>
                <a:ea typeface="Arial" pitchFamily="34" charset="-122"/>
                <a:cs typeface="Arial" pitchFamily="34" charset="-120"/>
              </a:rPr>
              <a:t>Ich bin gut
</a:t>
            </a:r>
            <a:pPr algn="r" indent="0" marL="0">
              <a:lnSpc>
                <a:spcPct val="90000"/>
              </a:lnSpc>
              <a:buNone/>
            </a:pPr>
            <a:r>
              <a:rPr lang="en-US" sz="1300" dirty="0">
                <a:solidFill>
                  <a:srgbClr val="FFFFFF"/>
                </a:solidFill>
                <a:latin typeface="Arial" pitchFamily="34" charset="0"/>
                <a:ea typeface="Arial" pitchFamily="34" charset="-122"/>
                <a:cs typeface="Arial" pitchFamily="34" charset="-120"/>
              </a:rPr>
              <a:t>
</a:t>
            </a:r>
            <a:pPr algn="r" indent="0" marL="0">
              <a:lnSpc>
                <a:spcPct val="140000"/>
              </a:lnSpc>
              <a:buNone/>
            </a:pPr>
            <a:r>
              <a:rPr lang="en-US" sz="900" dirty="0">
                <a:solidFill>
                  <a:srgbClr val="FFFFFF"/>
                </a:solidFill>
                <a:latin typeface="Arial" pitchFamily="34" charset="0"/>
                <a:ea typeface="Arial" pitchFamily="34" charset="-122"/>
                <a:cs typeface="Arial" pitchFamily="34" charset="-120"/>
              </a:rPr>
              <a:t>Эта модель помогает просто сообщить, что всё в порядке. Она несложная и подходит для спокойного ответа, когда ребёнок не хочет рассказывать подробно.
</a:t>
            </a:r>
            <a:endParaRPr lang="en-US" sz="1100" dirty="0"/>
          </a:p>
        </p:txBody>
      </p:sp>
      <p:sp>
        <p:nvSpPr>
          <p:cNvPr id="15" name="Text 4"/>
          <p:cNvSpPr txBox="1"/>
          <p:nvPr/>
        </p:nvSpPr>
        <p:spPr>
          <a:xfrm>
            <a:off x="5546735" y="1948292"/>
            <a:ext cx="3255900" cy="812700"/>
          </a:xfrm>
          <a:prstGeom prst="rect">
            <a:avLst/>
          </a:prstGeom>
          <a:noFill/>
          <a:ln/>
        </p:spPr>
        <p:txBody>
          <a:bodyPr wrap="square" lIns="0" tIns="0" rIns="0" bIns="0" rtlCol="0" anchor="ctr"/>
          <a:lstStyle/>
          <a:p>
            <a:pPr algn="l" indent="0" marL="0">
              <a:lnSpc>
                <a:spcPct val="90000"/>
              </a:lnSpc>
              <a:buNone/>
            </a:pPr>
            <a:r>
              <a:rPr lang="en-US" sz="1100" b="1" dirty="0">
                <a:solidFill>
                  <a:srgbClr val="FFFFFF"/>
                </a:solidFill>
                <a:latin typeface="Arial" pitchFamily="34" charset="0"/>
                <a:ea typeface="Arial" pitchFamily="34" charset="-122"/>
                <a:cs typeface="Arial" pitchFamily="34" charset="-120"/>
              </a:rPr>
              <a:t>Ich bin müde
</a:t>
            </a:r>
            <a:pPr algn="l" indent="0" marL="0">
              <a:lnSpc>
                <a:spcPct val="90000"/>
              </a:lnSpc>
              <a:buNone/>
            </a:pPr>
            <a:r>
              <a:rPr lang="en-US" sz="1300" dirty="0">
                <a:solidFill>
                  <a:srgbClr val="FFFFFF"/>
                </a:solidFill>
                <a:latin typeface="Arial" pitchFamily="34" charset="0"/>
                <a:ea typeface="Arial" pitchFamily="34" charset="-122"/>
                <a:cs typeface="Arial" pitchFamily="34" charset="-120"/>
              </a:rPr>
              <a:t>
</a:t>
            </a:r>
            <a:pPr algn="l" indent="0" marL="0">
              <a:lnSpc>
                <a:spcPct val="140000"/>
              </a:lnSpc>
              <a:buNone/>
            </a:pPr>
            <a:r>
              <a:rPr lang="en-US" sz="900" dirty="0">
                <a:solidFill>
                  <a:srgbClr val="FFFFFF"/>
                </a:solidFill>
                <a:latin typeface="Arial" pitchFamily="34" charset="0"/>
                <a:ea typeface="Arial" pitchFamily="34" charset="-122"/>
                <a:cs typeface="Arial" pitchFamily="34" charset="-120"/>
              </a:rPr>
              <a:t>Так говорят, если хочется отдохнуть или глаза уже немного «просят подушку». Фраза короткая, понятная и полезная в начале урока после перемены или дороги в школу.
</a:t>
            </a:r>
            <a:endParaRPr lang="en-US" sz="1100" dirty="0"/>
          </a:p>
        </p:txBody>
      </p:sp>
      <p:sp>
        <p:nvSpPr>
          <p:cNvPr id="16" name="Text 5"/>
          <p:cNvSpPr txBox="1"/>
          <p:nvPr/>
        </p:nvSpPr>
        <p:spPr>
          <a:xfrm>
            <a:off x="5546735" y="2955750"/>
            <a:ext cx="3255900" cy="812700"/>
          </a:xfrm>
          <a:prstGeom prst="rect">
            <a:avLst/>
          </a:prstGeom>
          <a:noFill/>
          <a:ln/>
        </p:spPr>
        <p:txBody>
          <a:bodyPr wrap="square" lIns="0" tIns="0" rIns="0" bIns="0" rtlCol="0" anchor="ctr"/>
          <a:lstStyle/>
          <a:p>
            <a:pPr algn="l" indent="0" marL="0">
              <a:lnSpc>
                <a:spcPct val="90000"/>
              </a:lnSpc>
              <a:buNone/>
            </a:pPr>
            <a:r>
              <a:rPr lang="en-US" sz="1100" b="1" dirty="0">
                <a:solidFill>
                  <a:srgbClr val="FFFFFF"/>
                </a:solidFill>
                <a:latin typeface="Arial" pitchFamily="34" charset="0"/>
                <a:ea typeface="Arial" pitchFamily="34" charset="-122"/>
                <a:cs typeface="Arial" pitchFamily="34" charset="-120"/>
              </a:rPr>
              <a:t>Ich bin traurig
</a:t>
            </a:r>
            <a:pPr algn="l" indent="0" marL="0">
              <a:lnSpc>
                <a:spcPct val="90000"/>
              </a:lnSpc>
              <a:buNone/>
            </a:pPr>
            <a:r>
              <a:rPr lang="en-US" sz="1300" dirty="0">
                <a:solidFill>
                  <a:srgbClr val="FFFFFF"/>
                </a:solidFill>
                <a:latin typeface="Arial" pitchFamily="34" charset="0"/>
                <a:ea typeface="Arial" pitchFamily="34" charset="-122"/>
                <a:cs typeface="Arial" pitchFamily="34" charset="-120"/>
              </a:rPr>
              <a:t>
</a:t>
            </a:r>
            <a:pPr algn="l" indent="0" marL="0">
              <a:lnSpc>
                <a:spcPct val="140000"/>
              </a:lnSpc>
              <a:buNone/>
            </a:pPr>
            <a:r>
              <a:rPr lang="en-US" sz="900" dirty="0">
                <a:solidFill>
                  <a:srgbClr val="FFFFFF"/>
                </a:solidFill>
                <a:latin typeface="Arial" pitchFamily="34" charset="0"/>
                <a:ea typeface="Arial" pitchFamily="34" charset="-122"/>
                <a:cs typeface="Arial" pitchFamily="34" charset="-120"/>
              </a:rPr>
              <a:t>Фраза нужна, если настроение грустное и это видно по лицу. В 2 классе важно уметь назвать такое состояние коротко и без лишних слов.
</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066600" y="1660102"/>
            <a:ext cx="3471300" cy="966600"/>
          </a:xfrm>
          <a:prstGeom prst="rect">
            <a:avLst/>
          </a:prstGeom>
          <a:noFill/>
          <a:ln/>
        </p:spPr>
        <p:txBody>
          <a:bodyPr wrap="square" lIns="0" tIns="0" rIns="0" bIns="0" rtlCol="0" anchor="t"/>
          <a:lstStyle/>
          <a:p>
            <a:pPr algn="l" indent="0" marL="0">
              <a:lnSpc>
                <a:spcPct val="115000"/>
              </a:lnSpc>
              <a:buNone/>
            </a:pPr>
            <a:r>
              <a:rPr lang="en-US" sz="1323" dirty="0">
                <a:solidFill>
                  <a:srgbClr val="000000"/>
                </a:solidFill>
                <a:latin typeface="Arial" pitchFamily="34" charset="0"/>
                <a:ea typeface="Arial" pitchFamily="34" charset="-122"/>
                <a:cs typeface="Arial" pitchFamily="34" charset="-120"/>
              </a:rPr>
              <a:t>Фразы о внешности помогают добавить к рассказу ещё одну деталь: Ich habe braune Haare, Ich habe blaue Augen. Такие слова легко соединяются с картинкой и не требуют сложных предложений.
</a:t>
            </a:r>
            <a:endParaRPr lang="en-US" sz="1323" dirty="0"/>
          </a:p>
        </p:txBody>
      </p:sp>
      <p:sp>
        <p:nvSpPr>
          <p:cNvPr id="7" name="Text 1"/>
          <p:cNvSpPr txBox="1"/>
          <p:nvPr/>
        </p:nvSpPr>
        <p:spPr>
          <a:xfrm>
            <a:off x="5036450" y="3603452"/>
            <a:ext cx="3471300" cy="966600"/>
          </a:xfrm>
          <a:prstGeom prst="rect">
            <a:avLst/>
          </a:prstGeom>
          <a:noFill/>
          <a:ln/>
        </p:spPr>
        <p:txBody>
          <a:bodyPr wrap="square" lIns="0" tIns="0" rIns="0" bIns="0" rtlCol="0" anchor="t"/>
          <a:lstStyle/>
          <a:p>
            <a:pPr algn="l" indent="0" marL="0">
              <a:lnSpc>
                <a:spcPct val="115000"/>
              </a:lnSpc>
              <a:buNone/>
            </a:pPr>
            <a:r>
              <a:rPr lang="en-US" sz="1400" dirty="0">
                <a:solidFill>
                  <a:srgbClr val="000000"/>
                </a:solidFill>
                <a:latin typeface="Arial" pitchFamily="34" charset="0"/>
                <a:ea typeface="Arial" pitchFamily="34" charset="-122"/>
                <a:cs typeface="Arial" pitchFamily="34" charset="-120"/>
              </a:rPr>
              <a:t>Эта тема расширяет описание без перегрузки. Ученику достаточно одного признака, чтобы речь уже звучала по-настоящему личной и узнаваемой.
</a:t>
            </a:r>
            <a:endParaRPr lang="en-US" sz="1400" dirty="0"/>
          </a:p>
        </p:txBody>
      </p:sp>
      <p:sp>
        <p:nvSpPr>
          <p:cNvPr id="8" name="Text 2"/>
          <p:cNvSpPr txBox="1"/>
          <p:nvPr/>
        </p:nvSpPr>
        <p:spPr>
          <a:xfrm>
            <a:off x="678500" y="2610502"/>
            <a:ext cx="3471300" cy="966600"/>
          </a:xfrm>
          <a:prstGeom prst="rect">
            <a:avLst/>
          </a:prstGeom>
          <a:noFill/>
          <a:ln/>
        </p:spPr>
        <p:txBody>
          <a:bodyPr wrap="square" lIns="0" tIns="0" rIns="0" bIns="0" rtlCol="0" anchor="t"/>
          <a:lstStyle/>
          <a:p>
            <a:pPr algn="r" indent="0" marL="0">
              <a:lnSpc>
                <a:spcPct val="115000"/>
              </a:lnSpc>
              <a:buNone/>
            </a:pPr>
            <a:r>
              <a:rPr lang="en-US" sz="1323" dirty="0">
                <a:solidFill>
                  <a:srgbClr val="000000"/>
                </a:solidFill>
                <a:latin typeface="Arial" pitchFamily="34" charset="0"/>
                <a:ea typeface="Arial" pitchFamily="34" charset="-122"/>
                <a:cs typeface="Arial" pitchFamily="34" charset="-120"/>
              </a:rPr>
              <a:t>Одежду тоже можно назвать очень просто: Ich trage ein rotes T-Shirt. Здесь важны знакомые цвета и привычные вещи, которые ребёнок видит каждый день на себе и одноклассниках.
</a:t>
            </a:r>
            <a:endParaRPr lang="en-US" sz="1323" dirty="0"/>
          </a:p>
        </p:txBody>
      </p:sp>
      <p:sp>
        <p:nvSpPr>
          <p:cNvPr id="9" name="Text 3"/>
          <p:cNvSpPr txBox="1"/>
          <p:nvPr/>
        </p:nvSpPr>
        <p:spPr>
          <a:xfrm>
            <a:off x="632700" y="174610"/>
            <a:ext cx="7878600" cy="881700"/>
          </a:xfrm>
          <a:prstGeom prst="rect">
            <a:avLst/>
          </a:prstGeom>
          <a:noFill/>
          <a:ln/>
        </p:spPr>
        <p:txBody>
          <a:bodyPr wrap="square" lIns="0" tIns="0" rIns="0" bIns="0" rtlCol="0" anchor="ctr"/>
          <a:lstStyle/>
          <a:p>
            <a:pPr algn="ctr" indent="0" marL="0">
              <a:lnSpc>
                <a:spcPct val="100000"/>
              </a:lnSpc>
              <a:buNone/>
            </a:pPr>
            <a:r>
              <a:rPr lang="en-US" sz="2400" b="1" dirty="0">
                <a:solidFill>
                  <a:srgbClr val="000000"/>
                </a:solidFill>
                <a:latin typeface="Arial" pitchFamily="34" charset="0"/>
                <a:ea typeface="Arial" pitchFamily="34" charset="-122"/>
                <a:cs typeface="Arial" pitchFamily="34" charset="-120"/>
              </a:rPr>
              <a:t>Внешность и цвет одежды
</a:t>
            </a:r>
            <a:endParaRPr lang="en-US" sz="2400" dirty="0"/>
          </a:p>
        </p:txBody>
      </p:sp>
      <p:sp>
        <p:nvSpPr>
          <p:cNvPr id="10" name="Text 4"/>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13</a:t>
            </a:r>
            <a:endParaRPr lang="en-US" sz="1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7775" y="1422730"/>
            <a:ext cx="2665200" cy="156164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310975" y="1422730"/>
            <a:ext cx="2665200" cy="1561641"/>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6263225" y="1423329"/>
            <a:ext cx="2667600" cy="1560442"/>
          </a:xfrm>
          <a:prstGeom prst="rect">
            <a:avLst/>
          </a:prstGeom>
        </p:spPr>
      </p:pic>
      <p:sp>
        <p:nvSpPr>
          <p:cNvPr id="8" name="Text 0"/>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14</a:t>
            </a:r>
            <a:endParaRPr lang="en-US" sz="1400" dirty="0"/>
          </a:p>
        </p:txBody>
      </p:sp>
      <p:sp>
        <p:nvSpPr>
          <p:cNvPr id="9" name="Text 1"/>
          <p:cNvSpPr txBox="1"/>
          <p:nvPr/>
        </p:nvSpPr>
        <p:spPr>
          <a:xfrm>
            <a:off x="434715" y="3142786"/>
            <a:ext cx="2510400" cy="1263900"/>
          </a:xfrm>
          <a:prstGeom prst="rect">
            <a:avLst/>
          </a:prstGeom>
          <a:noFill/>
          <a:ln/>
        </p:spPr>
        <p:txBody>
          <a:bodyPr wrap="square" lIns="0" tIns="0" rIns="0" bIns="0" rtlCol="0" anchor="t"/>
          <a:lstStyle/>
          <a:p>
            <a:pPr algn="l" indent="0" marL="0">
              <a:lnSpc>
                <a:spcPct val="100000"/>
              </a:lnSpc>
              <a:buNone/>
            </a:pPr>
            <a:r>
              <a:rPr lang="en-US" sz="1400" b="1" dirty="0">
                <a:solidFill>
                  <a:srgbClr val="434343"/>
                </a:solidFill>
                <a:latin typeface="Arial" pitchFamily="34" charset="0"/>
                <a:ea typeface="Arial" pitchFamily="34" charset="-122"/>
                <a:cs typeface="Arial" pitchFamily="34" charset="-120"/>
              </a:rPr>
              <a:t>На уроке я люблю Deutsch
</a:t>
            </a:r>
            <a:pPr algn="l" indent="0" marL="0">
              <a:lnSpc>
                <a:spcPct val="130039"/>
              </a:lnSpc>
              <a:buNone/>
            </a:pPr>
            <a:r>
              <a:rPr lang="en-US" sz="200" b="1" dirty="0">
                <a:solidFill>
                  <a:srgbClr val="434343"/>
                </a:solidFill>
                <a:latin typeface="Arial" pitchFamily="34" charset="0"/>
                <a:ea typeface="Arial" pitchFamily="34" charset="-122"/>
                <a:cs typeface="Arial" pitchFamily="34" charset="-120"/>
              </a:rPr>
              <a:t>
</a:t>
            </a:r>
            <a:pPr algn="l" indent="0" marL="0">
              <a:lnSpc>
                <a:spcPct val="130039"/>
              </a:lnSpc>
              <a:buNone/>
            </a:pPr>
            <a:r>
              <a:rPr lang="en-US" sz="2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900" dirty="0">
                <a:solidFill>
                  <a:srgbClr val="434343"/>
                </a:solidFill>
                <a:latin typeface="Arial" pitchFamily="34" charset="0"/>
                <a:ea typeface="Arial" pitchFamily="34" charset="-122"/>
                <a:cs typeface="Arial" pitchFamily="34" charset="-120"/>
              </a:rPr>
              <a:t>Мальчик или девочка поднимает руку и говорит: Ich mag Deutsch. Рядом лежат тетрадь и книга, а на парте аккуратно стоит карандаш. Такая картинка помогает связать слово с настоящим уроком и школьным днём.
</a:t>
            </a:r>
            <a:endParaRPr lang="en-US" sz="1400" dirty="0"/>
          </a:p>
        </p:txBody>
      </p:sp>
      <p:sp>
        <p:nvSpPr>
          <p:cNvPr id="10" name="Text 2"/>
          <p:cNvSpPr txBox="1"/>
          <p:nvPr/>
        </p:nvSpPr>
        <p:spPr>
          <a:xfrm>
            <a:off x="3388125" y="3142786"/>
            <a:ext cx="2510400" cy="1263900"/>
          </a:xfrm>
          <a:prstGeom prst="rect">
            <a:avLst/>
          </a:prstGeom>
          <a:noFill/>
          <a:ln/>
        </p:spPr>
        <p:txBody>
          <a:bodyPr wrap="square" lIns="0" tIns="0" rIns="0" bIns="0" rtlCol="0" anchor="t"/>
          <a:lstStyle/>
          <a:p>
            <a:pPr algn="l" indent="0" marL="0">
              <a:lnSpc>
                <a:spcPct val="100000"/>
              </a:lnSpc>
              <a:buNone/>
            </a:pPr>
            <a:r>
              <a:rPr lang="en-US" sz="1400" b="1" dirty="0">
                <a:solidFill>
                  <a:srgbClr val="434343"/>
                </a:solidFill>
                <a:latin typeface="Arial" pitchFamily="34" charset="0"/>
                <a:ea typeface="Arial" pitchFamily="34" charset="-122"/>
                <a:cs typeface="Arial" pitchFamily="34" charset="-120"/>
              </a:rPr>
              <a:t>Мне нравится Mathe и Kunst
</a:t>
            </a:r>
            <a:pPr algn="l" indent="0" marL="0">
              <a:lnSpc>
                <a:spcPct val="130039"/>
              </a:lnSpc>
              <a:buNone/>
            </a:pPr>
            <a:r>
              <a:rPr lang="en-US" sz="200" b="1" dirty="0">
                <a:solidFill>
                  <a:srgbClr val="434343"/>
                </a:solidFill>
                <a:latin typeface="Arial" pitchFamily="34" charset="0"/>
                <a:ea typeface="Arial" pitchFamily="34" charset="-122"/>
                <a:cs typeface="Arial" pitchFamily="34" charset="-120"/>
              </a:rPr>
              <a:t>
</a:t>
            </a:r>
            <a:pPr algn="l" indent="0" marL="0">
              <a:lnSpc>
                <a:spcPct val="130039"/>
              </a:lnSpc>
              <a:buNone/>
            </a:pPr>
            <a:r>
              <a:rPr lang="en-US" sz="2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900" dirty="0">
                <a:solidFill>
                  <a:srgbClr val="434343"/>
                </a:solidFill>
                <a:latin typeface="Arial" pitchFamily="34" charset="0"/>
                <a:ea typeface="Arial" pitchFamily="34" charset="-122"/>
                <a:cs typeface="Arial" pitchFamily="34" charset="-120"/>
              </a:rPr>
              <a:t>Ученик улыбается, когда видит цифры, рисунки и цветные карандаши. Он спокойно говорит: Ich mag Mathe. Ich mag Kunst. Эти фразы короткие, но уже показывают, что у ребёнка есть любимые предметы.
</a:t>
            </a:r>
            <a:endParaRPr lang="en-US" sz="1400" dirty="0"/>
          </a:p>
        </p:txBody>
      </p:sp>
      <p:sp>
        <p:nvSpPr>
          <p:cNvPr id="11" name="Text 3"/>
          <p:cNvSpPr txBox="1"/>
          <p:nvPr/>
        </p:nvSpPr>
        <p:spPr>
          <a:xfrm>
            <a:off x="6341187" y="3142786"/>
            <a:ext cx="2510400" cy="1263900"/>
          </a:xfrm>
          <a:prstGeom prst="rect">
            <a:avLst/>
          </a:prstGeom>
          <a:noFill/>
          <a:ln/>
        </p:spPr>
        <p:txBody>
          <a:bodyPr wrap="square" lIns="0" tIns="0" rIns="0" bIns="0" rtlCol="0" anchor="t"/>
          <a:lstStyle/>
          <a:p>
            <a:pPr algn="l" indent="0" marL="0">
              <a:lnSpc>
                <a:spcPct val="100000"/>
              </a:lnSpc>
              <a:buNone/>
            </a:pPr>
            <a:r>
              <a:rPr lang="en-US" sz="1400" b="1" dirty="0">
                <a:solidFill>
                  <a:srgbClr val="434343"/>
                </a:solidFill>
                <a:latin typeface="Arial" pitchFamily="34" charset="0"/>
                <a:ea typeface="Arial" pitchFamily="34" charset="-122"/>
                <a:cs typeface="Arial" pitchFamily="34" charset="-120"/>
              </a:rPr>
              <a:t>Школьные вещи рядом со мной
</a:t>
            </a:r>
            <a:pPr algn="l" indent="0" marL="0">
              <a:lnSpc>
                <a:spcPct val="130039"/>
              </a:lnSpc>
              <a:buNone/>
            </a:pPr>
            <a:r>
              <a:rPr lang="en-US" sz="200" b="1" dirty="0">
                <a:solidFill>
                  <a:srgbClr val="434343"/>
                </a:solidFill>
                <a:latin typeface="Arial" pitchFamily="34" charset="0"/>
                <a:ea typeface="Arial" pitchFamily="34" charset="-122"/>
                <a:cs typeface="Arial" pitchFamily="34" charset="-120"/>
              </a:rPr>
              <a:t>
</a:t>
            </a:r>
            <a:pPr algn="l" indent="0" marL="0">
              <a:lnSpc>
                <a:spcPct val="130039"/>
              </a:lnSpc>
              <a:buNone/>
            </a:pPr>
            <a:r>
              <a:rPr lang="en-US" sz="2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900" dirty="0">
                <a:solidFill>
                  <a:srgbClr val="434343"/>
                </a:solidFill>
                <a:latin typeface="Arial" pitchFamily="34" charset="0"/>
                <a:ea typeface="Arial" pitchFamily="34" charset="-122"/>
                <a:cs typeface="Arial" pitchFamily="34" charset="-120"/>
              </a:rPr>
              <a:t>На столе лежат тетрадь, книга и карандаш, а на фоне видна доска. Всё это знакомо каждому младшему школьнику, поэтому фразы о школе легко запоминаются и звучат особенно естественно.
</a:t>
            </a:r>
            <a:endParaRPr lang="en-US" sz="1400" dirty="0"/>
          </a:p>
        </p:txBody>
      </p:sp>
      <p:sp>
        <p:nvSpPr>
          <p:cNvPr id="12" name="Text 4"/>
          <p:cNvSpPr txBox="1"/>
          <p:nvPr/>
        </p:nvSpPr>
        <p:spPr>
          <a:xfrm>
            <a:off x="351850" y="403425"/>
            <a:ext cx="8065500" cy="708000"/>
          </a:xfrm>
          <a:prstGeom prst="rect">
            <a:avLst/>
          </a:prstGeom>
          <a:noFill/>
          <a:ln/>
        </p:spPr>
        <p:txBody>
          <a:bodyPr wrap="square" lIns="0" tIns="0" rIns="0" bIns="0" rtlCol="0" anchor="ctr"/>
          <a:lstStyle/>
          <a:p>
            <a:pPr algn="l" indent="0" marL="0">
              <a:lnSpc>
                <a:spcPct val="100000"/>
              </a:lnSpc>
              <a:buNone/>
            </a:pPr>
            <a:r>
              <a:rPr lang="en-US" sz="1900" b="1" dirty="0">
                <a:solidFill>
                  <a:srgbClr val="434343"/>
                </a:solidFill>
                <a:latin typeface="Arial" pitchFamily="34" charset="0"/>
                <a:ea typeface="Arial" pitchFamily="34" charset="-122"/>
                <a:cs typeface="Arial" pitchFamily="34" charset="-120"/>
              </a:rPr>
              <a:t>Школьные предметы, о которых приятно сказать
</a:t>
            </a:r>
            <a:endParaRPr lang="en-US" sz="1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2125" y="1942073"/>
            <a:ext cx="8404500" cy="2687153"/>
          </a:xfrm>
          <a:prstGeom prst="rect">
            <a:avLst/>
          </a:prstGeom>
        </p:spPr>
      </p:pic>
      <p:sp>
        <p:nvSpPr>
          <p:cNvPr id="4" name="Text 0"/>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15</a:t>
            </a:r>
            <a:endParaRPr lang="en-US" sz="1400" dirty="0"/>
          </a:p>
        </p:txBody>
      </p:sp>
      <p:sp>
        <p:nvSpPr>
          <p:cNvPr id="5" name="Text 1"/>
          <p:cNvSpPr txBox="1"/>
          <p:nvPr/>
        </p:nvSpPr>
        <p:spPr>
          <a:xfrm>
            <a:off x="372125" y="274000"/>
            <a:ext cx="8404500" cy="1074300"/>
          </a:xfrm>
          <a:prstGeom prst="rect">
            <a:avLst/>
          </a:prstGeom>
          <a:noFill/>
          <a:ln/>
        </p:spPr>
        <p:txBody>
          <a:bodyPr wrap="square" lIns="0" tIns="0" rIns="0" bIns="0" rtlCol="0" anchor="ctr"/>
          <a:lstStyle/>
          <a:p>
            <a:pPr algn="l" indent="0" marL="0">
              <a:lnSpc>
                <a:spcPct val="100000"/>
              </a:lnSpc>
              <a:buNone/>
            </a:pPr>
            <a:r>
              <a:rPr lang="en-US" sz="2400" b="1" dirty="0">
                <a:solidFill>
                  <a:srgbClr val="434343"/>
                </a:solidFill>
                <a:latin typeface="Arial" pitchFamily="34" charset="0"/>
                <a:ea typeface="Arial" pitchFamily="34" charset="-122"/>
                <a:cs typeface="Arial" pitchFamily="34" charset="-120"/>
              </a:rPr>
              <a:t>План маленького рассказа о себе
</a:t>
            </a:r>
            <a:pPr algn="l" indent="0" marL="0">
              <a:lnSpc>
                <a:spcPct val="100000"/>
              </a:lnSpc>
              <a:buNone/>
            </a:pPr>
            <a:r>
              <a:rPr lang="en-US" sz="24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Мини-рассказ строится из коротких шагов: приветствие, имя, возраст, класс, семья, любимое дело, настроение, прощание. Обычно получается 5–7 предложений.
</a:t>
            </a:r>
            <a:endParaRPr lang="en-US" sz="2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1850" y="403425"/>
            <a:ext cx="7649100" cy="708000"/>
          </a:xfrm>
          <a:prstGeom prst="rect">
            <a:avLst/>
          </a:prstGeom>
          <a:noFill/>
          <a:ln/>
        </p:spPr>
        <p:txBody>
          <a:bodyPr wrap="square" lIns="0" tIns="0" rIns="0" bIns="0" rtlCol="0" anchor="ctr"/>
          <a:lstStyle/>
          <a:p>
            <a:pPr algn="l" indent="0" marL="0">
              <a:lnSpc>
                <a:spcPct val="100000"/>
              </a:lnSpc>
              <a:buNone/>
            </a:pPr>
            <a:r>
              <a:rPr lang="en-US" sz="1900" b="1" dirty="0">
                <a:solidFill>
                  <a:srgbClr val="434343"/>
                </a:solidFill>
                <a:latin typeface="Arial" pitchFamily="34" charset="0"/>
                <a:ea typeface="Arial" pitchFamily="34" charset="-122"/>
                <a:cs typeface="Arial" pitchFamily="34" charset="-120"/>
              </a:rPr>
              <a:t>Вежливые слова в разговоре
</a:t>
            </a:r>
            <a:endParaRPr lang="en-US" sz="1900" dirty="0"/>
          </a:p>
        </p:txBody>
      </p:sp>
      <p:sp>
        <p:nvSpPr>
          <p:cNvPr id="6" name="Text 1"/>
          <p:cNvSpPr txBox="1"/>
          <p:nvPr/>
        </p:nvSpPr>
        <p:spPr>
          <a:xfrm>
            <a:off x="826250" y="3351875"/>
            <a:ext cx="3437100" cy="1263900"/>
          </a:xfrm>
          <a:prstGeom prst="rect">
            <a:avLst/>
          </a:prstGeom>
          <a:noFill/>
          <a:ln/>
        </p:spPr>
        <p:txBody>
          <a:bodyPr wrap="square" lIns="0" tIns="0" rIns="0" bIns="0" rtlCol="0" anchor="t"/>
          <a:lstStyle/>
          <a:p>
            <a:pPr algn="l" indent="0" marL="0">
              <a:lnSpc>
                <a:spcPct val="115000"/>
              </a:lnSpc>
              <a:buNone/>
            </a:pPr>
            <a:r>
              <a:rPr lang="en-US" sz="1200" dirty="0">
                <a:solidFill>
                  <a:srgbClr val="434343"/>
                </a:solidFill>
                <a:latin typeface="Arial" pitchFamily="34" charset="0"/>
                <a:ea typeface="Arial" pitchFamily="34" charset="-122"/>
                <a:cs typeface="Arial" pitchFamily="34" charset="-120"/>
              </a:rPr>
              <a:t>Danke показывает, что ученик умеет благодарить за помощь, ответ или подсказку. Вежливое слово делает речь приятной и сразу добавляет ей хорошее настроение.
</a:t>
            </a:r>
            <a:endParaRPr lang="en-US" sz="1200" dirty="0"/>
          </a:p>
        </p:txBody>
      </p:sp>
      <p:sp>
        <p:nvSpPr>
          <p:cNvPr id="7" name="Text 2"/>
          <p:cNvSpPr txBox="1"/>
          <p:nvPr/>
        </p:nvSpPr>
        <p:spPr>
          <a:xfrm>
            <a:off x="826275" y="1537450"/>
            <a:ext cx="3437100" cy="1263900"/>
          </a:xfrm>
          <a:prstGeom prst="rect">
            <a:avLst/>
          </a:prstGeom>
          <a:noFill/>
          <a:ln/>
        </p:spPr>
        <p:txBody>
          <a:bodyPr wrap="square" lIns="0" tIns="0" rIns="0" bIns="0" rtlCol="0" anchor="t"/>
          <a:lstStyle/>
          <a:p>
            <a:pPr algn="l" indent="0" marL="0">
              <a:lnSpc>
                <a:spcPct val="115000"/>
              </a:lnSpc>
              <a:buNone/>
            </a:pPr>
            <a:r>
              <a:rPr lang="en-US" sz="1200" dirty="0">
                <a:solidFill>
                  <a:srgbClr val="434343"/>
                </a:solidFill>
                <a:latin typeface="Arial" pitchFamily="34" charset="0"/>
                <a:ea typeface="Arial" pitchFamily="34" charset="-122"/>
                <a:cs typeface="Arial" pitchFamily="34" charset="-120"/>
              </a:rPr>
              <a:t>Hallo и Guten Tag помогают начать разговор спокойно и дружелюбно. Даже короткая фраза звучит теплее, если она начинается с приветствия, а не с молчаливого взгляда в пол.
</a:t>
            </a:r>
            <a:endParaRPr lang="en-US" sz="1200" dirty="0"/>
          </a:p>
        </p:txBody>
      </p:sp>
      <p:sp>
        <p:nvSpPr>
          <p:cNvPr id="8" name="Text 3"/>
          <p:cNvSpPr txBox="1"/>
          <p:nvPr/>
        </p:nvSpPr>
        <p:spPr>
          <a:xfrm>
            <a:off x="5362900" y="1537450"/>
            <a:ext cx="3437100" cy="1263900"/>
          </a:xfrm>
          <a:prstGeom prst="rect">
            <a:avLst/>
          </a:prstGeom>
          <a:noFill/>
          <a:ln/>
        </p:spPr>
        <p:txBody>
          <a:bodyPr wrap="square" lIns="0" tIns="0" rIns="0" bIns="0" rtlCol="0" anchor="t"/>
          <a:lstStyle/>
          <a:p>
            <a:pPr algn="l" indent="0" marL="0">
              <a:lnSpc>
                <a:spcPct val="115000"/>
              </a:lnSpc>
              <a:buNone/>
            </a:pPr>
            <a:r>
              <a:rPr lang="en-US" sz="1200" dirty="0">
                <a:solidFill>
                  <a:srgbClr val="434343"/>
                </a:solidFill>
                <a:latin typeface="Arial" pitchFamily="34" charset="0"/>
                <a:ea typeface="Arial" pitchFamily="34" charset="-122"/>
                <a:cs typeface="Arial" pitchFamily="34" charset="-120"/>
              </a:rPr>
              <a:t>Слово Bitte пригодится, когда нужно что-то попросить или ответить вежливо. Для младших школьников это простой знак уважения, который легко вставить в короткий диалог.
</a:t>
            </a:r>
            <a:endParaRPr lang="en-US" sz="1200" dirty="0"/>
          </a:p>
        </p:txBody>
      </p:sp>
      <p:sp>
        <p:nvSpPr>
          <p:cNvPr id="9" name="Text 4"/>
          <p:cNvSpPr txBox="1"/>
          <p:nvPr/>
        </p:nvSpPr>
        <p:spPr>
          <a:xfrm>
            <a:off x="5362900" y="3351875"/>
            <a:ext cx="3437100" cy="1263900"/>
          </a:xfrm>
          <a:prstGeom prst="rect">
            <a:avLst/>
          </a:prstGeom>
          <a:noFill/>
          <a:ln/>
        </p:spPr>
        <p:txBody>
          <a:bodyPr wrap="square" lIns="0" tIns="0" rIns="0" bIns="0" rtlCol="0" anchor="t"/>
          <a:lstStyle/>
          <a:p>
            <a:pPr algn="l" indent="0" marL="0">
              <a:lnSpc>
                <a:spcPct val="115000"/>
              </a:lnSpc>
              <a:buNone/>
            </a:pPr>
            <a:r>
              <a:rPr lang="en-US" sz="1200" dirty="0">
                <a:solidFill>
                  <a:srgbClr val="434343"/>
                </a:solidFill>
                <a:latin typeface="Arial" pitchFamily="34" charset="0"/>
                <a:ea typeface="Arial" pitchFamily="34" charset="-122"/>
                <a:cs typeface="Arial" pitchFamily="34" charset="-120"/>
              </a:rPr>
              <a:t>Tschüss удобно использовать при прощании в конце урока. Такая маленькая формула завершает разговор аккуратно и помогает запомнить, что беседа имеет начало и конец.
</a:t>
            </a:r>
            <a:endParaRPr lang="en-US" sz="1200" dirty="0"/>
          </a:p>
        </p:txBody>
      </p:sp>
      <p:sp>
        <p:nvSpPr>
          <p:cNvPr id="10" name="Text 5"/>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16</a:t>
            </a:r>
            <a:endParaRPr lang="en-US" sz="1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44616" y="1905571"/>
            <a:ext cx="423000" cy="423000"/>
          </a:xfrm>
          <a:prstGeom prst="rect">
            <a:avLst/>
          </a:prstGeom>
        </p:spPr>
      </p:pic>
      <p:pic>
        <p:nvPicPr>
          <p:cNvPr id="4" name="Image 2" descr="preencoded.png">    </p:cNvPr>
          <p:cNvPicPr>
            <a:picLocks noChangeAspect="1"/>
          </p:cNvPicPr>
          <p:nvPr/>
        </p:nvPicPr>
        <p:blipFill>
          <a:blip r:embed="rId3"/>
          <a:stretch>
            <a:fillRect/>
          </a:stretch>
        </p:blipFill>
        <p:spPr>
          <a:xfrm>
            <a:off x="4968290" y="1905571"/>
            <a:ext cx="423000" cy="423000"/>
          </a:xfrm>
          <a:prstGeom prst="rect">
            <a:avLst/>
          </a:prstGeom>
        </p:spPr>
      </p:pic>
      <p:pic>
        <p:nvPicPr>
          <p:cNvPr id="5" name="Image 3" descr="preencoded.png">    </p:cNvPr>
          <p:cNvPicPr>
            <a:picLocks noChangeAspect="1"/>
          </p:cNvPicPr>
          <p:nvPr/>
        </p:nvPicPr>
        <p:blipFill>
          <a:blip r:embed="rId4"/>
          <a:stretch>
            <a:fillRect/>
          </a:stretch>
        </p:blipFill>
        <p:spPr>
          <a:xfrm>
            <a:off x="555746" y="3563990"/>
            <a:ext cx="423000" cy="338400"/>
          </a:xfrm>
          <a:prstGeom prst="rect">
            <a:avLst/>
          </a:prstGeom>
        </p:spPr>
      </p:pic>
      <p:pic>
        <p:nvPicPr>
          <p:cNvPr id="6" name="Image 4" descr="preencoded.png">    </p:cNvPr>
          <p:cNvPicPr>
            <a:picLocks noChangeAspect="1"/>
          </p:cNvPicPr>
          <p:nvPr/>
        </p:nvPicPr>
        <p:blipFill>
          <a:blip r:embed="rId5"/>
          <a:stretch>
            <a:fillRect/>
          </a:stretch>
        </p:blipFill>
        <p:spPr>
          <a:xfrm>
            <a:off x="5049453" y="3506840"/>
            <a:ext cx="282938" cy="452700"/>
          </a:xfrm>
          <a:prstGeom prst="rect">
            <a:avLst/>
          </a:prstGeom>
        </p:spPr>
      </p:pic>
      <p:sp>
        <p:nvSpPr>
          <p:cNvPr id="7" name="Text 0"/>
          <p:cNvSpPr txBox="1"/>
          <p:nvPr/>
        </p:nvSpPr>
        <p:spPr>
          <a:xfrm>
            <a:off x="363888" y="791400"/>
            <a:ext cx="8416200" cy="307800"/>
          </a:xfrm>
          <a:prstGeom prst="rect">
            <a:avLst/>
          </a:prstGeom>
          <a:noFill/>
          <a:ln/>
        </p:spPr>
        <p:txBody>
          <a:bodyPr wrap="square" lIns="0" tIns="0" rIns="0" bIns="0" rtlCol="0" anchor="ctr"/>
          <a:lstStyle/>
          <a:p>
            <a:pPr algn="ctr" indent="0" marL="0">
              <a:lnSpc>
                <a:spcPct val="120000"/>
              </a:lnSpc>
              <a:buNone/>
            </a:pPr>
            <a:r>
              <a:rPr lang="en-US" sz="2020" b="1" dirty="0">
                <a:solidFill>
                  <a:srgbClr val="000000"/>
                </a:solidFill>
                <a:latin typeface="Arial" pitchFamily="34" charset="0"/>
                <a:ea typeface="Arial" pitchFamily="34" charset="-122"/>
                <a:cs typeface="Arial" pitchFamily="34" charset="-120"/>
              </a:rPr>
              <a:t>Что помогает не ошибаться
</a:t>
            </a:r>
            <a:endParaRPr lang="en-US" sz="2020" dirty="0"/>
          </a:p>
        </p:txBody>
      </p:sp>
      <p:sp>
        <p:nvSpPr>
          <p:cNvPr id="8" name="Text 1"/>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17</a:t>
            </a:r>
            <a:endParaRPr lang="en-US" sz="1400" dirty="0"/>
          </a:p>
        </p:txBody>
      </p:sp>
      <p:sp>
        <p:nvSpPr>
          <p:cNvPr id="9" name="Text 2"/>
          <p:cNvSpPr txBox="1"/>
          <p:nvPr/>
        </p:nvSpPr>
        <p:spPr>
          <a:xfrm>
            <a:off x="555750" y="2426050"/>
            <a:ext cx="3873000" cy="769500"/>
          </a:xfrm>
          <a:prstGeom prst="rect">
            <a:avLst/>
          </a:prstGeom>
          <a:noFill/>
          <a:ln/>
        </p:spPr>
        <p:txBody>
          <a:bodyPr wrap="square" lIns="0" tIns="0" rIns="0" bIns="0" rtlCol="0" anchor="t"/>
          <a:lstStyle/>
          <a:p>
            <a:pPr algn="l" indent="0" marL="0">
              <a:lnSpc>
                <a:spcPct val="140000"/>
              </a:lnSpc>
              <a:buNone/>
            </a:pPr>
            <a:r>
              <a:rPr lang="en-US" sz="1000" dirty="0">
                <a:solidFill>
                  <a:srgbClr val="000000"/>
                </a:solidFill>
                <a:latin typeface="Arial" pitchFamily="34" charset="0"/>
                <a:ea typeface="Arial" pitchFamily="34" charset="-122"/>
                <a:cs typeface="Arial" pitchFamily="34" charset="-120"/>
              </a:rPr>
              <a:t>Когда ученик несколько раз слышит Ich bin, Ich habe, Ich mag, он быстрее запоминает порядок слов. Повторение работает как тренировка для языка и памяти.
</a:t>
            </a:r>
            <a:endParaRPr lang="en-US" sz="1000" dirty="0"/>
          </a:p>
        </p:txBody>
      </p:sp>
      <p:sp>
        <p:nvSpPr>
          <p:cNvPr id="10" name="Text 3"/>
          <p:cNvSpPr txBox="1"/>
          <p:nvPr/>
        </p:nvSpPr>
        <p:spPr>
          <a:xfrm>
            <a:off x="1070700" y="1909325"/>
            <a:ext cx="3357900" cy="415500"/>
          </a:xfrm>
          <a:prstGeom prst="rect">
            <a:avLst/>
          </a:prstGeom>
          <a:noFill/>
          <a:ln/>
        </p:spPr>
        <p:txBody>
          <a:bodyPr wrap="square" lIns="0" tIns="0" rIns="0" bIns="0" rtlCol="0" anchor="ctr"/>
          <a:lstStyle/>
          <a:p>
            <a:pPr algn="l" indent="0" marL="0">
              <a:lnSpc>
                <a:spcPct val="90000"/>
              </a:lnSpc>
              <a:buNone/>
            </a:pPr>
            <a:r>
              <a:rPr lang="en-US" sz="1500" dirty="0">
                <a:solidFill>
                  <a:srgbClr val="595959"/>
                </a:solidFill>
                <a:latin typeface="Arial" pitchFamily="34" charset="0"/>
                <a:ea typeface="Arial" pitchFamily="34" charset="-122"/>
                <a:cs typeface="Arial" pitchFamily="34" charset="-120"/>
              </a:rPr>
              <a:t>Повторяем образец
</a:t>
            </a:r>
            <a:endParaRPr lang="en-US" sz="1500" dirty="0"/>
          </a:p>
        </p:txBody>
      </p:sp>
      <p:sp>
        <p:nvSpPr>
          <p:cNvPr id="11" name="Text 4"/>
          <p:cNvSpPr txBox="1"/>
          <p:nvPr/>
        </p:nvSpPr>
        <p:spPr>
          <a:xfrm>
            <a:off x="4979450" y="2421725"/>
            <a:ext cx="3841500" cy="769500"/>
          </a:xfrm>
          <a:prstGeom prst="rect">
            <a:avLst/>
          </a:prstGeom>
          <a:noFill/>
          <a:ln/>
        </p:spPr>
        <p:txBody>
          <a:bodyPr wrap="square" lIns="0" tIns="0" rIns="0" bIns="0" rtlCol="0" anchor="t"/>
          <a:lstStyle/>
          <a:p>
            <a:pPr algn="l" indent="0" marL="0">
              <a:lnSpc>
                <a:spcPct val="140000"/>
              </a:lnSpc>
              <a:buNone/>
            </a:pPr>
            <a:r>
              <a:rPr lang="en-US" sz="1000" dirty="0">
                <a:solidFill>
                  <a:srgbClr val="000000"/>
                </a:solidFill>
                <a:latin typeface="Arial" pitchFamily="34" charset="0"/>
                <a:ea typeface="Arial" pitchFamily="34" charset="-122"/>
                <a:cs typeface="Arial" pitchFamily="34" charset="-120"/>
              </a:rPr>
              <a:t>Иллюстрация подсказывает нужное слово и помогает не растеряться. Картинка с книгой, котом или рюкзаком сразу напоминает, о чём можно сказать по-немецки.
</a:t>
            </a:r>
            <a:endParaRPr lang="en-US" sz="1000" dirty="0"/>
          </a:p>
        </p:txBody>
      </p:sp>
      <p:sp>
        <p:nvSpPr>
          <p:cNvPr id="12" name="Text 5"/>
          <p:cNvSpPr txBox="1"/>
          <p:nvPr/>
        </p:nvSpPr>
        <p:spPr>
          <a:xfrm>
            <a:off x="5463150" y="1909325"/>
            <a:ext cx="3357900" cy="415500"/>
          </a:xfrm>
          <a:prstGeom prst="rect">
            <a:avLst/>
          </a:prstGeom>
          <a:noFill/>
          <a:ln/>
        </p:spPr>
        <p:txBody>
          <a:bodyPr wrap="square" lIns="0" tIns="0" rIns="0" bIns="0" rtlCol="0" anchor="ctr"/>
          <a:lstStyle/>
          <a:p>
            <a:pPr algn="l" indent="0" marL="0">
              <a:lnSpc>
                <a:spcPct val="90000"/>
              </a:lnSpc>
              <a:buNone/>
            </a:pPr>
            <a:r>
              <a:rPr lang="en-US" sz="1500" dirty="0">
                <a:solidFill>
                  <a:srgbClr val="595959"/>
                </a:solidFill>
                <a:latin typeface="Arial" pitchFamily="34" charset="0"/>
                <a:ea typeface="Arial" pitchFamily="34" charset="-122"/>
                <a:cs typeface="Arial" pitchFamily="34" charset="-120"/>
              </a:rPr>
              <a:t>Смотрим на картинку
</a:t>
            </a:r>
            <a:endParaRPr lang="en-US" sz="1500" dirty="0"/>
          </a:p>
        </p:txBody>
      </p:sp>
      <p:sp>
        <p:nvSpPr>
          <p:cNvPr id="13" name="Text 6"/>
          <p:cNvSpPr txBox="1"/>
          <p:nvPr/>
        </p:nvSpPr>
        <p:spPr>
          <a:xfrm>
            <a:off x="544625" y="4081075"/>
            <a:ext cx="3852900" cy="769500"/>
          </a:xfrm>
          <a:prstGeom prst="rect">
            <a:avLst/>
          </a:prstGeom>
          <a:noFill/>
          <a:ln/>
        </p:spPr>
        <p:txBody>
          <a:bodyPr wrap="square" lIns="0" tIns="0" rIns="0" bIns="0" rtlCol="0" anchor="t"/>
          <a:lstStyle/>
          <a:p>
            <a:pPr algn="l" indent="0" marL="0">
              <a:lnSpc>
                <a:spcPct val="140000"/>
              </a:lnSpc>
              <a:buNone/>
            </a:pPr>
            <a:r>
              <a:rPr lang="en-US" sz="1000" dirty="0">
                <a:solidFill>
                  <a:srgbClr val="000000"/>
                </a:solidFill>
                <a:latin typeface="Arial" pitchFamily="34" charset="0"/>
                <a:ea typeface="Arial" pitchFamily="34" charset="-122"/>
                <a:cs typeface="Arial" pitchFamily="34" charset="-120"/>
              </a:rPr>
              <a:t>Карточка с одним словом или короткой фразой поддерживает ответ, если мысль вдруг убежала гулять. Так ребёнок легче строит предложение без лишнего волнения.
</a:t>
            </a:r>
            <a:endParaRPr lang="en-US" sz="1000" dirty="0"/>
          </a:p>
        </p:txBody>
      </p:sp>
      <p:sp>
        <p:nvSpPr>
          <p:cNvPr id="14" name="Text 7"/>
          <p:cNvSpPr txBox="1"/>
          <p:nvPr/>
        </p:nvSpPr>
        <p:spPr>
          <a:xfrm>
            <a:off x="1070700" y="3525450"/>
            <a:ext cx="3326700" cy="415500"/>
          </a:xfrm>
          <a:prstGeom prst="rect">
            <a:avLst/>
          </a:prstGeom>
          <a:noFill/>
          <a:ln/>
        </p:spPr>
        <p:txBody>
          <a:bodyPr wrap="square" lIns="0" tIns="0" rIns="0" bIns="0" rtlCol="0" anchor="ctr"/>
          <a:lstStyle/>
          <a:p>
            <a:pPr algn="l" indent="0" marL="0">
              <a:lnSpc>
                <a:spcPct val="90000"/>
              </a:lnSpc>
              <a:buNone/>
            </a:pPr>
            <a:r>
              <a:rPr lang="en-US" sz="1500" dirty="0">
                <a:solidFill>
                  <a:srgbClr val="434343"/>
                </a:solidFill>
                <a:latin typeface="Arial" pitchFamily="34" charset="0"/>
                <a:ea typeface="Arial" pitchFamily="34" charset="-122"/>
                <a:cs typeface="Arial" pitchFamily="34" charset="-120"/>
              </a:rPr>
              <a:t>Берём карточку-подсказку
</a:t>
            </a:r>
            <a:endParaRPr lang="en-US" sz="1500" dirty="0"/>
          </a:p>
        </p:txBody>
      </p:sp>
      <p:sp>
        <p:nvSpPr>
          <p:cNvPr id="15" name="Text 8"/>
          <p:cNvSpPr txBox="1"/>
          <p:nvPr/>
        </p:nvSpPr>
        <p:spPr>
          <a:xfrm>
            <a:off x="4968275" y="4073925"/>
            <a:ext cx="3852900" cy="769500"/>
          </a:xfrm>
          <a:prstGeom prst="rect">
            <a:avLst/>
          </a:prstGeom>
          <a:noFill/>
          <a:ln/>
        </p:spPr>
        <p:txBody>
          <a:bodyPr wrap="square" lIns="0" tIns="0" rIns="0" bIns="0" rtlCol="0" anchor="t"/>
          <a:lstStyle/>
          <a:p>
            <a:pPr algn="l" indent="0" marL="0">
              <a:lnSpc>
                <a:spcPct val="140000"/>
              </a:lnSpc>
              <a:buNone/>
            </a:pPr>
            <a:r>
              <a:rPr lang="en-US" sz="1000" dirty="0">
                <a:solidFill>
                  <a:srgbClr val="000000"/>
                </a:solidFill>
                <a:latin typeface="Arial" pitchFamily="34" charset="0"/>
                <a:ea typeface="Arial" pitchFamily="34" charset="-122"/>
                <a:cs typeface="Arial" pitchFamily="34" charset="-120"/>
              </a:rPr>
              <a:t>Простой вопрос учителя направляет ответ и не даёт уйти в сторону. Младшему школьнику легче говорить по шаблону, чем сочинять длинную фразу с нуля.
</a:t>
            </a:r>
            <a:endParaRPr lang="en-US" sz="1000" dirty="0"/>
          </a:p>
        </p:txBody>
      </p:sp>
      <p:sp>
        <p:nvSpPr>
          <p:cNvPr id="16" name="Text 9"/>
          <p:cNvSpPr txBox="1"/>
          <p:nvPr/>
        </p:nvSpPr>
        <p:spPr>
          <a:xfrm>
            <a:off x="5463150" y="3525450"/>
            <a:ext cx="3357900" cy="415500"/>
          </a:xfrm>
          <a:prstGeom prst="rect">
            <a:avLst/>
          </a:prstGeom>
          <a:noFill/>
          <a:ln/>
        </p:spPr>
        <p:txBody>
          <a:bodyPr wrap="square" lIns="0" tIns="0" rIns="0" bIns="0" rtlCol="0" anchor="ctr"/>
          <a:lstStyle/>
          <a:p>
            <a:pPr algn="l" indent="0" marL="0">
              <a:lnSpc>
                <a:spcPct val="90000"/>
              </a:lnSpc>
              <a:buNone/>
            </a:pPr>
            <a:r>
              <a:rPr lang="en-US" sz="1500" dirty="0">
                <a:solidFill>
                  <a:srgbClr val="595959"/>
                </a:solidFill>
                <a:latin typeface="Arial" pitchFamily="34" charset="0"/>
                <a:ea typeface="Arial" pitchFamily="34" charset="-122"/>
                <a:cs typeface="Arial" pitchFamily="34" charset="-120"/>
              </a:rPr>
              <a:t>Слушаем короткий вопрос
</a:t>
            </a:r>
            <a:endParaRPr lang="en-US" sz="15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6600" y="1422496"/>
            <a:ext cx="4102500" cy="233970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817275" y="1421767"/>
            <a:ext cx="4112100" cy="2341166"/>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18</a:t>
            </a:r>
            <a:endParaRPr lang="en-US" sz="1400" dirty="0"/>
          </a:p>
        </p:txBody>
      </p:sp>
      <p:sp>
        <p:nvSpPr>
          <p:cNvPr id="8" name="Text 1"/>
          <p:cNvSpPr txBox="1"/>
          <p:nvPr/>
        </p:nvSpPr>
        <p:spPr>
          <a:xfrm>
            <a:off x="469175" y="3853131"/>
            <a:ext cx="3863100" cy="622800"/>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Маша и её любимая книга
</a:t>
            </a:r>
            <a:pPr algn="l" indent="0" marL="0">
              <a:lnSpc>
                <a:spcPct val="130039"/>
              </a:lnSpc>
              <a:buNone/>
            </a:pPr>
            <a:r>
              <a:rPr lang="en-US" sz="200" b="1" dirty="0">
                <a:solidFill>
                  <a:srgbClr val="FFFFFF"/>
                </a:solidFill>
                <a:latin typeface="Arial" pitchFamily="34" charset="0"/>
                <a:ea typeface="Arial" pitchFamily="34" charset="-122"/>
                <a:cs typeface="Arial" pitchFamily="34" charset="-120"/>
              </a:rPr>
              <a:t>
</a:t>
            </a:r>
            <a:pPr algn="l" indent="0" marL="0">
              <a:lnSpc>
                <a:spcPct val="130039"/>
              </a:lnSpc>
              <a:buNone/>
            </a:pPr>
            <a:r>
              <a:rPr lang="en-US" sz="2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Ich heiße Masha. Ich bin acht Jahre alt und gehe in die 2. Klasse. Sie sitzt mit einem Buch in der Hand und lächelt. Neben ihr liegt eine Katze, die, кажется, тоже любит слушать истории.
</a:t>
            </a:r>
            <a:endParaRPr lang="en-US" sz="1400" dirty="0"/>
          </a:p>
        </p:txBody>
      </p:sp>
      <p:sp>
        <p:nvSpPr>
          <p:cNvPr id="9" name="Text 2"/>
          <p:cNvSpPr txBox="1"/>
          <p:nvPr/>
        </p:nvSpPr>
        <p:spPr>
          <a:xfrm>
            <a:off x="4929025" y="3853131"/>
            <a:ext cx="3863100" cy="622800"/>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Кошка тоже слушает рассказ
</a:t>
            </a:r>
            <a:pPr algn="l" indent="0" marL="0">
              <a:lnSpc>
                <a:spcPct val="130039"/>
              </a:lnSpc>
              <a:buNone/>
            </a:pPr>
            <a:r>
              <a:rPr lang="en-US" sz="200" b="1" dirty="0">
                <a:solidFill>
                  <a:srgbClr val="FFFFFF"/>
                </a:solidFill>
                <a:latin typeface="Arial" pitchFamily="34" charset="0"/>
                <a:ea typeface="Arial" pitchFamily="34" charset="-122"/>
                <a:cs typeface="Arial" pitchFamily="34" charset="-120"/>
              </a:rPr>
              <a:t>
</a:t>
            </a:r>
            <a:pPr algn="l" indent="0" marL="0">
              <a:lnSpc>
                <a:spcPct val="130039"/>
              </a:lnSpc>
              <a:buNone/>
            </a:pPr>
            <a:r>
              <a:rPr lang="en-US" sz="2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Ich mag Lesen. Ich habe eine Katze. На картинке ребёнок держит книгу, а пушистый кот устроился рядом. Такой образ помогает быстро запомнить короткие фразы и делает рассказ очень живым и уютным.
</a:t>
            </a:r>
            <a:endParaRPr lang="en-US" sz="1400" dirty="0"/>
          </a:p>
        </p:txBody>
      </p:sp>
      <p:sp>
        <p:nvSpPr>
          <p:cNvPr id="10" name="Text 3"/>
          <p:cNvSpPr txBox="1"/>
          <p:nvPr/>
        </p:nvSpPr>
        <p:spPr>
          <a:xfrm>
            <a:off x="351850" y="403425"/>
            <a:ext cx="8065500" cy="708000"/>
          </a:xfrm>
          <a:prstGeom prst="rect">
            <a:avLst/>
          </a:prstGeom>
          <a:noFill/>
          <a:ln/>
        </p:spPr>
        <p:txBody>
          <a:bodyPr wrap="square" lIns="0" tIns="0" rIns="0" bIns="0" rtlCol="0" anchor="ctr"/>
          <a:lstStyle/>
          <a:p>
            <a:pPr algn="l" indent="0" marL="0">
              <a:lnSpc>
                <a:spcPct val="100000"/>
              </a:lnSpc>
              <a:buNone/>
            </a:pPr>
            <a:r>
              <a:rPr lang="en-US" sz="1900" b="1" dirty="0">
                <a:solidFill>
                  <a:srgbClr val="434343"/>
                </a:solidFill>
                <a:latin typeface="Arial" pitchFamily="34" charset="0"/>
                <a:ea typeface="Arial" pitchFamily="34" charset="-122"/>
                <a:cs typeface="Arial" pitchFamily="34" charset="-120"/>
              </a:rPr>
              <a:t>Пример маленького рассказа о себе
</a:t>
            </a:r>
            <a:endParaRPr lang="en-US" sz="19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2125" y="1942073"/>
            <a:ext cx="8404500" cy="2687153"/>
          </a:xfrm>
          <a:prstGeom prst="rect">
            <a:avLst/>
          </a:prstGeom>
        </p:spPr>
      </p:pic>
      <p:sp>
        <p:nvSpPr>
          <p:cNvPr id="4" name="Text 0"/>
          <p:cNvSpPr txBox="1"/>
          <p:nvPr/>
        </p:nvSpPr>
        <p:spPr>
          <a:xfrm>
            <a:off x="75750" y="4797275"/>
            <a:ext cx="519300" cy="931200"/>
          </a:xfrm>
          <a:prstGeom prst="rect">
            <a:avLst/>
          </a:prstGeom>
          <a:noFill/>
          <a:ln/>
        </p:spPr>
        <p:txBody>
          <a:bodyPr wrap="square" lIns="0" tIns="0" rIns="0" bIns="0" rtlCol="0" anchor="t"/>
          <a:lstStyle/>
          <a:p>
            <a:pPr algn="ctr" indent="0" marL="0">
              <a:lnSpc>
                <a:spcPct val="100000"/>
              </a:lnSpc>
              <a:buNone/>
            </a:pPr>
            <a:r>
              <a:rPr lang="en-US" sz="1400" b="1" dirty="0">
                <a:solidFill>
                  <a:srgbClr val="D9D9D9"/>
                </a:solidFill>
                <a:latin typeface="Arial" pitchFamily="34" charset="0"/>
                <a:ea typeface="Arial" pitchFamily="34" charset="-122"/>
                <a:cs typeface="Arial" pitchFamily="34" charset="-120"/>
              </a:rPr>
              <a:t>19</a:t>
            </a:r>
            <a:endParaRPr lang="en-US" sz="1400" dirty="0"/>
          </a:p>
        </p:txBody>
      </p:sp>
      <p:sp>
        <p:nvSpPr>
          <p:cNvPr id="5" name="Text 1"/>
          <p:cNvSpPr txBox="1"/>
          <p:nvPr/>
        </p:nvSpPr>
        <p:spPr>
          <a:xfrm>
            <a:off x="372125" y="274000"/>
            <a:ext cx="8404500" cy="1074300"/>
          </a:xfrm>
          <a:prstGeom prst="rect">
            <a:avLst/>
          </a:prstGeom>
          <a:noFill/>
          <a:ln/>
        </p:spPr>
        <p:txBody>
          <a:bodyPr wrap="square" lIns="0" tIns="0" rIns="0" bIns="0" rtlCol="0" anchor="ctr"/>
          <a:lstStyle/>
          <a:p>
            <a:pPr algn="l" indent="0" marL="0">
              <a:lnSpc>
                <a:spcPct val="100000"/>
              </a:lnSpc>
              <a:buNone/>
            </a:pPr>
            <a:r>
              <a:rPr lang="en-US" sz="2400" b="1" dirty="0">
                <a:solidFill>
                  <a:srgbClr val="434343"/>
                </a:solidFill>
                <a:latin typeface="Arial" pitchFamily="34" charset="0"/>
                <a:ea typeface="Arial" pitchFamily="34" charset="-122"/>
                <a:cs typeface="Arial" pitchFamily="34" charset="-120"/>
              </a:rPr>
              <a:t>Проверка готового ответа
</a:t>
            </a:r>
            <a:pPr algn="l" indent="0" marL="0">
              <a:lnSpc>
                <a:spcPct val="100000"/>
              </a:lnSpc>
              <a:buNone/>
            </a:pPr>
            <a:r>
              <a:rPr lang="en-US" sz="2400" b="1"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Перед ответом полезно проверить: имя, возраст, класс, любимое занятие, семью, домашнее животное или настроение. Так рассказ остаётся коротким и понятным.
</a:t>
            </a:r>
            <a:endParaRPr lang="en-US" sz="2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429050" y="1177921"/>
            <a:ext cx="3709200" cy="2937657"/>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93925" y="1707700"/>
            <a:ext cx="3709200" cy="2041500"/>
          </a:xfrm>
          <a:prstGeom prst="rect">
            <a:avLst/>
          </a:prstGeom>
          <a:noFill/>
          <a:ln/>
        </p:spPr>
        <p:txBody>
          <a:bodyPr wrap="square" lIns="0" tIns="0" rIns="0" bIns="0" rtlCol="0" anchor="t"/>
          <a:lstStyle/>
          <a:p>
            <a:pPr algn="l" indent="0" marL="0">
              <a:lnSpc>
                <a:spcPct val="100000"/>
              </a:lnSpc>
              <a:buNone/>
            </a:pPr>
            <a:r>
              <a:rPr lang="en-US" sz="1800" b="1" dirty="0">
                <a:solidFill>
                  <a:srgbClr val="FFFFFF"/>
                </a:solidFill>
                <a:latin typeface="Arial" pitchFamily="34" charset="0"/>
                <a:ea typeface="Arial" pitchFamily="34" charset="-122"/>
                <a:cs typeface="Arial" pitchFamily="34" charset="-120"/>
              </a:rPr>
              <a:t>Первый маленький рассказ уже получается
</a:t>
            </a:r>
            <a:pPr algn="l" indent="0" marL="0">
              <a:lnSpc>
                <a:spcPct val="100000"/>
              </a:lnSpc>
              <a:buNone/>
            </a:pPr>
            <a:r>
              <a:rPr lang="en-US" sz="18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Теперь ученик 2 класса может назвать себя по-немецки, сказать возраст и класс, упомянуть любимое дело, семью, настроение и даже пару вещей вокруг себя. Это уже настоящий старт разговора.
</a:t>
            </a:r>
            <a:endParaRPr lang="en-US" sz="1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2026-05-25T00:13:09Z</dcterms:created>
  <dcterms:modified xsi:type="dcterms:W3CDTF">2026-05-25T00:13:09Z</dcterms:modified>
</cp:coreProperties>
</file>