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slideLayout" Target="../slideLayouts/slideLayout1.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slideLayout" Target="../slideLayouts/slideLayout1.xml"/><Relationship Id="rId9"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1.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slideLayout" Target="../slideLayouts/slideLayout1.xml"/><Relationship Id="rId7"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slideLayout" Target="../slideLayouts/slideLayout1.xml"/><Relationship Id="rId7"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slideLayout" Target="../slideLayouts/slideLayout1.xml"/><Relationship Id="rId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slideLayout" Target="../slideLayouts/slideLayout1.xml"/><Relationship Id="rId8"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slideLayout" Target="../slideLayouts/slideLayout1.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jpe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jpeg"/><Relationship Id="rId6" Type="http://schemas.openxmlformats.org/officeDocument/2006/relationships/image" Target="../media/image-14-6.png"/><Relationship Id="rId7" Type="http://schemas.openxmlformats.org/officeDocument/2006/relationships/image" Target="../media/image-14-7.jpeg"/><Relationship Id="rId8" Type="http://schemas.openxmlformats.org/officeDocument/2006/relationships/image" Target="../media/image-14-8.png"/><Relationship Id="rId9" Type="http://schemas.openxmlformats.org/officeDocument/2006/relationships/slideLayout" Target="../slideLayouts/slideLayout1.xml"/><Relationship Id="rId10"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slideLayout" Target="../slideLayouts/slideLayout1.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image" Target="../media/image-16-7.png"/><Relationship Id="rId8" Type="http://schemas.openxmlformats.org/officeDocument/2006/relationships/slideLayout" Target="../slideLayouts/slideLayout1.xml"/><Relationship Id="rId9"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slideLayout" Target="../slideLayouts/slideLayout1.xml"/><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image" Target="../media/image-18-7.png"/><Relationship Id="rId8" Type="http://schemas.openxmlformats.org/officeDocument/2006/relationships/slideLayout" Target="../slideLayouts/slideLayout1.xml"/><Relationship Id="rId9"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slideLayout" Target="../slideLayouts/slideLayout1.xml"/><Relationship Id="rId6"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673423" y="2263"/>
            <a:ext cx="5470577" cy="5150035"/>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486697" y="1275736"/>
            <a:ext cx="3502742" cy="2278625"/>
          </a:xfrm>
          <a:prstGeom prst="rect">
            <a:avLst/>
          </a:prstGeom>
          <a:noFill/>
          <a:ln/>
        </p:spPr>
        <p:txBody>
          <a:bodyPr wrap="square" lIns="0" tIns="0" rIns="0" bIns="0" rtlCol="0" anchor="ctr"/>
          <a:lstStyle/>
          <a:p>
            <a:pPr algn="l" indent="0" marL="0">
              <a:lnSpc>
                <a:spcPct val="100000"/>
              </a:lnSpc>
              <a:buNone/>
            </a:pPr>
            <a:r>
              <a:rPr lang="en-US" sz="2909" b="1" dirty="0">
                <a:solidFill>
                  <a:srgbClr val="FFFFFF"/>
                </a:solidFill>
                <a:latin typeface="Arial" pitchFamily="34" charset="0"/>
                <a:ea typeface="Arial" pitchFamily="34" charset="-122"/>
                <a:cs typeface="Arial" pitchFamily="34" charset="-120"/>
              </a:rPr>
              <a:t>Приближённые вычисления: точность, округление и погрешность
</a:t>
            </a:r>
            <a:pPr algn="l" indent="0" marL="0">
              <a:lnSpc>
                <a:spcPct val="100000"/>
              </a:lnSpc>
              <a:buNone/>
            </a:pPr>
            <a:r>
              <a:rPr lang="en-US" sz="679"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358" dirty="0">
                <a:solidFill>
                  <a:srgbClr val="000000"/>
                </a:solidFill>
                <a:latin typeface="Arial" pitchFamily="34" charset="0"/>
                <a:ea typeface="Arial" pitchFamily="34" charset="-122"/>
                <a:cs typeface="Arial" pitchFamily="34" charset="-120"/>
              </a:rPr>
              <a:t>Числа, которые помогают измерять мир вокруг нас.
</a:t>
            </a:r>
            <a:endParaRPr lang="en-US" sz="2909" dirty="0"/>
          </a:p>
        </p:txBody>
      </p:sp>
      <p:sp>
        <p:nvSpPr>
          <p:cNvPr id="5" name="Text 1"/>
          <p:cNvSpPr txBox="1"/>
          <p:nvPr/>
        </p:nvSpPr>
        <p:spPr>
          <a:xfrm>
            <a:off x="486697" y="4011560"/>
            <a:ext cx="3038168" cy="523568"/>
          </a:xfrm>
          <a:prstGeom prst="rect">
            <a:avLst/>
          </a:prstGeom>
          <a:noFill/>
          <a:ln/>
        </p:spPr>
        <p:txBody>
          <a:bodyPr wrap="square" lIns="0" tIns="0" rIns="0" bIns="0" rtlCol="0" anchor="ctr"/>
          <a:lstStyle/>
          <a:p>
            <a:pPr algn="l" indent="0" marL="0">
              <a:lnSpc>
                <a:spcPct val="100000"/>
              </a:lnSpc>
              <a:buNone/>
            </a:pPr>
            <a:r>
              <a:rPr lang="en-US" sz="1100" dirty="0">
                <a:solidFill>
                  <a:srgbClr val="020086"/>
                </a:solidFill>
                <a:latin typeface="Arial" pitchFamily="34" charset="0"/>
                <a:ea typeface="Arial" pitchFamily="34" charset="-122"/>
                <a:cs typeface="Arial" pitchFamily="34" charset="-120"/>
              </a:rPr>
              <a:t>
</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81" y="0"/>
            <a:ext cx="4666288" cy="5154562"/>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5067300" y="728250"/>
            <a:ext cx="3624749" cy="3687000"/>
          </a:xfrm>
          <a:prstGeom prst="rect">
            <a:avLst/>
          </a:prstGeom>
          <a:noFill/>
          <a:ln/>
        </p:spPr>
        <p:txBody>
          <a:bodyPr wrap="square" lIns="0" tIns="0" rIns="0" bIns="0" rtlCol="0" anchor="ctr"/>
          <a:lstStyle/>
          <a:p>
            <a:pPr algn="ctr" indent="0" marL="0">
              <a:lnSpc>
                <a:spcPct val="100000"/>
              </a:lnSpc>
              <a:buNone/>
            </a:pPr>
            <a:r>
              <a:rPr lang="en-US" sz="2700" b="1" dirty="0">
                <a:solidFill>
                  <a:srgbClr val="FFFFFF"/>
                </a:solidFill>
                <a:latin typeface="Arial" pitchFamily="34" charset="0"/>
                <a:ea typeface="Arial" pitchFamily="34" charset="-122"/>
                <a:cs typeface="Arial" pitchFamily="34" charset="-120"/>
              </a:rPr>
              <a:t>Зачем нужны приближённые вычисления
</a:t>
            </a:r>
            <a:pPr algn="ctr" indent="0" marL="0">
              <a:lnSpc>
                <a:spcPct val="100000"/>
              </a:lnSpc>
              <a:buNone/>
            </a:pPr>
            <a:r>
              <a:rPr lang="en-US" sz="1200"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1200" dirty="0">
                <a:solidFill>
                  <a:srgbClr val="FFFFFF"/>
                </a:solidFill>
                <a:latin typeface="Arial" pitchFamily="34" charset="0"/>
                <a:ea typeface="Arial" pitchFamily="34" charset="-122"/>
                <a:cs typeface="Arial" pitchFamily="34" charset="-120"/>
              </a:rPr>
              <a:t>В реальных задачах числа часто известны не точно: приборы ограничены, а вычисления должны быть быстрыми и разумными. Приближения помогают проверять ответы, оценивать ошибку и работать с числами вроде π.
</a:t>
            </a:r>
            <a:endParaRPr lang="en-US" sz="2700" dirty="0"/>
          </a:p>
        </p:txBody>
      </p:sp>
      <p:sp>
        <p:nvSpPr>
          <p:cNvPr id="5" name="Text 1"/>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2</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493548" y="184355"/>
            <a:ext cx="6563555" cy="89965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Точное и приближённое значение числа
</a:t>
            </a:r>
            <a:endParaRPr lang="en-US" sz="2400" dirty="0"/>
          </a:p>
        </p:txBody>
      </p:sp>
      <p:sp>
        <p:nvSpPr>
          <p:cNvPr id="8" name="Text 1"/>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3</a:t>
            </a:r>
            <a:endParaRPr lang="en-US" sz="1100" dirty="0"/>
          </a:p>
        </p:txBody>
      </p:sp>
      <p:sp>
        <p:nvSpPr>
          <p:cNvPr id="9" name="Text 2"/>
          <p:cNvSpPr txBox="1"/>
          <p:nvPr/>
        </p:nvSpPr>
        <p:spPr>
          <a:xfrm>
            <a:off x="496229" y="1799260"/>
            <a:ext cx="3828560" cy="1073480"/>
          </a:xfrm>
          <a:prstGeom prst="rect">
            <a:avLst/>
          </a:prstGeom>
          <a:noFill/>
          <a:ln/>
        </p:spPr>
        <p:txBody>
          <a:bodyPr wrap="square" lIns="0" tIns="0" rIns="0" bIns="0" rtlCol="0" anchor="t"/>
          <a:lstStyle/>
          <a:p>
            <a:pPr algn="l" indent="0" marL="0">
              <a:lnSpc>
                <a:spcPct val="100000"/>
              </a:lnSpc>
              <a:buNone/>
            </a:pPr>
            <a:r>
              <a:rPr lang="en-US" sz="1050" b="1" dirty="0">
                <a:solidFill>
                  <a:srgbClr val="FFFFFF"/>
                </a:solidFill>
                <a:latin typeface="Arial" pitchFamily="34" charset="0"/>
                <a:ea typeface="Arial" pitchFamily="34" charset="-122"/>
                <a:cs typeface="Arial" pitchFamily="34" charset="-120"/>
              </a:rPr>
              <a:t>Точное значение
</a:t>
            </a:r>
            <a:pPr algn="l" indent="0" marL="0">
              <a:lnSpc>
                <a:spcPct val="100000"/>
              </a:lnSpc>
              <a:buNone/>
            </a:pPr>
            <a:r>
              <a:rPr lang="en-US" sz="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Точное число записывают без округления и без ошибки: например, 7 учеников или 12 тетрадей. Такое значение известно полностью и не требует уточнений.
</a:t>
            </a:r>
            <a:endParaRPr lang="en-US" sz="1050" dirty="0"/>
          </a:p>
        </p:txBody>
      </p:sp>
      <p:sp>
        <p:nvSpPr>
          <p:cNvPr id="10" name="Text 3"/>
          <p:cNvSpPr txBox="1"/>
          <p:nvPr/>
        </p:nvSpPr>
        <p:spPr>
          <a:xfrm>
            <a:off x="4866178" y="1799260"/>
            <a:ext cx="3828560" cy="1073480"/>
          </a:xfrm>
          <a:prstGeom prst="rect">
            <a:avLst/>
          </a:prstGeom>
          <a:noFill/>
          <a:ln/>
        </p:spPr>
        <p:txBody>
          <a:bodyPr wrap="square" lIns="0" tIns="0" rIns="0" bIns="0" rtlCol="0" anchor="t"/>
          <a:lstStyle/>
          <a:p>
            <a:pPr algn="l" indent="0" marL="0">
              <a:lnSpc>
                <a:spcPct val="100000"/>
              </a:lnSpc>
              <a:buNone/>
            </a:pPr>
            <a:r>
              <a:rPr lang="en-US" sz="1050" b="1" dirty="0">
                <a:solidFill>
                  <a:srgbClr val="FFFFFF"/>
                </a:solidFill>
                <a:latin typeface="Arial" pitchFamily="34" charset="0"/>
                <a:ea typeface="Arial" pitchFamily="34" charset="-122"/>
                <a:cs typeface="Arial" pitchFamily="34" charset="-120"/>
              </a:rPr>
              <a:t>Приближённое значение
</a:t>
            </a:r>
            <a:pPr algn="l" indent="0" marL="0">
              <a:lnSpc>
                <a:spcPct val="100000"/>
              </a:lnSpc>
              <a:buNone/>
            </a:pPr>
            <a:r>
              <a:rPr lang="en-US" sz="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Приближённое число появляется при измерении или округлении: 2,5 кг вместо 2,47 кг, 3,14 вместо π, 10,0 см вместо 9,96 см. Оно удобно для записи и расчётов.
</a:t>
            </a:r>
            <a:endParaRPr lang="en-US" sz="1050" dirty="0"/>
          </a:p>
        </p:txBody>
      </p:sp>
      <p:sp>
        <p:nvSpPr>
          <p:cNvPr id="11" name="Text 4"/>
          <p:cNvSpPr txBox="1"/>
          <p:nvPr/>
        </p:nvSpPr>
        <p:spPr>
          <a:xfrm>
            <a:off x="496839" y="3396572"/>
            <a:ext cx="3828560" cy="1073480"/>
          </a:xfrm>
          <a:prstGeom prst="rect">
            <a:avLst/>
          </a:prstGeom>
          <a:noFill/>
          <a:ln/>
        </p:spPr>
        <p:txBody>
          <a:bodyPr wrap="square" lIns="0" tIns="0" rIns="0" bIns="0" rtlCol="0" anchor="t"/>
          <a:lstStyle/>
          <a:p>
            <a:pPr algn="l" indent="0" marL="0">
              <a:lnSpc>
                <a:spcPct val="100000"/>
              </a:lnSpc>
              <a:buNone/>
            </a:pPr>
            <a:r>
              <a:rPr lang="en-US" sz="1050" b="1" dirty="0">
                <a:solidFill>
                  <a:srgbClr val="FFFFFF"/>
                </a:solidFill>
                <a:latin typeface="Arial" pitchFamily="34" charset="0"/>
                <a:ea typeface="Arial" pitchFamily="34" charset="-122"/>
                <a:cs typeface="Arial" pitchFamily="34" charset="-120"/>
              </a:rPr>
              <a:t>Погрешность
</a:t>
            </a:r>
            <a:pPr algn="l" indent="0" marL="0">
              <a:lnSpc>
                <a:spcPct val="100000"/>
              </a:lnSpc>
              <a:buNone/>
            </a:pPr>
            <a:r>
              <a:rPr lang="en-US" sz="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Разность между точным и приближённым значением показывает ошибку измерения или записи. Чем меньше эта разность, тем ближе результат к истинному значению и тем выше точность.
</a:t>
            </a:r>
            <a:endParaRPr lang="en-US" sz="1050" dirty="0"/>
          </a:p>
        </p:txBody>
      </p:sp>
      <p:sp>
        <p:nvSpPr>
          <p:cNvPr id="12" name="Text 5"/>
          <p:cNvSpPr txBox="1"/>
          <p:nvPr/>
        </p:nvSpPr>
        <p:spPr>
          <a:xfrm>
            <a:off x="4866178" y="3396572"/>
            <a:ext cx="3828560" cy="1073480"/>
          </a:xfrm>
          <a:prstGeom prst="rect">
            <a:avLst/>
          </a:prstGeom>
          <a:noFill/>
          <a:ln/>
        </p:spPr>
        <p:txBody>
          <a:bodyPr wrap="square" lIns="0" tIns="0" rIns="0" bIns="0" rtlCol="0" anchor="t"/>
          <a:lstStyle/>
          <a:p>
            <a:pPr algn="l" indent="0" marL="0">
              <a:lnSpc>
                <a:spcPct val="100000"/>
              </a:lnSpc>
              <a:buNone/>
            </a:pPr>
            <a:r>
              <a:rPr lang="en-US" sz="1050" b="1" dirty="0">
                <a:solidFill>
                  <a:srgbClr val="FFFFFF"/>
                </a:solidFill>
                <a:latin typeface="Arial" pitchFamily="34" charset="0"/>
                <a:ea typeface="Arial" pitchFamily="34" charset="-122"/>
                <a:cs typeface="Arial" pitchFamily="34" charset="-120"/>
              </a:rPr>
              <a:t>Где это встречается
</a:t>
            </a:r>
            <a:pPr algn="l" indent="0" marL="0">
              <a:lnSpc>
                <a:spcPct val="100000"/>
              </a:lnSpc>
              <a:buNone/>
            </a:pPr>
            <a:r>
              <a:rPr lang="en-US" sz="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Приближённые числа используются в длине, массе, времени и других измерениях, где невозможно получить абсолютно точный результат. Даже число π в школьных вычислениях берут в удобной записи.
</a:t>
            </a:r>
            <a:endParaRPr lang="en-US" sz="10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950409" y="1424067"/>
            <a:ext cx="2796909" cy="3192904"/>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493548" y="184355"/>
            <a:ext cx="6563555" cy="89965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Правила округления чисел
</a:t>
            </a:r>
            <a:endParaRPr lang="en-US" sz="2400" dirty="0"/>
          </a:p>
        </p:txBody>
      </p:sp>
      <p:sp>
        <p:nvSpPr>
          <p:cNvPr id="10" name="Text 1"/>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4</a:t>
            </a:r>
            <a:endParaRPr lang="en-US" sz="1100" dirty="0"/>
          </a:p>
        </p:txBody>
      </p:sp>
      <p:sp>
        <p:nvSpPr>
          <p:cNvPr id="11" name="Text 2"/>
          <p:cNvSpPr txBox="1"/>
          <p:nvPr/>
        </p:nvSpPr>
        <p:spPr>
          <a:xfrm>
            <a:off x="495301" y="1935896"/>
            <a:ext cx="2276475" cy="843376"/>
          </a:xfrm>
          <a:prstGeom prst="rect">
            <a:avLst/>
          </a:prstGeom>
          <a:noFill/>
          <a:ln/>
        </p:spPr>
        <p:txBody>
          <a:bodyPr wrap="square" lIns="0" tIns="0" rIns="0" bIns="0" rtlCol="0" anchor="t"/>
          <a:lstStyle/>
          <a:p>
            <a:pPr algn="l" indent="0" marL="0">
              <a:lnSpc>
                <a:spcPct val="100000"/>
              </a:lnSpc>
              <a:buNone/>
            </a:pPr>
            <a:r>
              <a:rPr lang="en-US" sz="1050" b="1" dirty="0">
                <a:solidFill>
                  <a:srgbClr val="000000"/>
                </a:solidFill>
                <a:latin typeface="Arial" pitchFamily="34" charset="0"/>
                <a:ea typeface="Arial" pitchFamily="34" charset="-122"/>
                <a:cs typeface="Arial" pitchFamily="34" charset="-120"/>
              </a:rPr>
              <a:t>Сохраняем нужный разряд
</a:t>
            </a:r>
            <a:pPr algn="l" indent="0" marL="0">
              <a:lnSpc>
                <a:spcPct val="100000"/>
              </a:lnSpc>
              <a:buNone/>
            </a:pPr>
            <a:r>
              <a:rPr lang="en-US" sz="1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Сначала выбирают, до какого разряда округлять: до единиц, десятых, сотых и так далее. Все цифры после нужного разряда затем отбрасывают.
</a:t>
            </a:r>
            <a:endParaRPr lang="en-US" sz="1050" dirty="0"/>
          </a:p>
        </p:txBody>
      </p:sp>
      <p:sp>
        <p:nvSpPr>
          <p:cNvPr id="12" name="Text 3"/>
          <p:cNvSpPr txBox="1"/>
          <p:nvPr/>
        </p:nvSpPr>
        <p:spPr>
          <a:xfrm>
            <a:off x="3352801" y="1935896"/>
            <a:ext cx="2276475" cy="843376"/>
          </a:xfrm>
          <a:prstGeom prst="rect">
            <a:avLst/>
          </a:prstGeom>
          <a:noFill/>
          <a:ln/>
        </p:spPr>
        <p:txBody>
          <a:bodyPr wrap="square" lIns="0" tIns="0" rIns="0" bIns="0" rtlCol="0" anchor="t"/>
          <a:lstStyle/>
          <a:p>
            <a:pPr algn="l" indent="0" marL="0">
              <a:lnSpc>
                <a:spcPct val="100000"/>
              </a:lnSpc>
              <a:buNone/>
            </a:pPr>
            <a:r>
              <a:rPr lang="en-US" sz="1050" b="1" dirty="0">
                <a:solidFill>
                  <a:srgbClr val="FFFFFF"/>
                </a:solidFill>
                <a:latin typeface="Arial" pitchFamily="34" charset="0"/>
                <a:ea typeface="Arial" pitchFamily="34" charset="-122"/>
                <a:cs typeface="Arial" pitchFamily="34" charset="-120"/>
              </a:rPr>
              <a:t>Смотрим на следующую цифру
</a:t>
            </a:r>
            <a:pPr algn="l" indent="0" marL="0">
              <a:lnSpc>
                <a:spcPct val="100000"/>
              </a:lnSpc>
              <a:buNone/>
            </a:pPr>
            <a:r>
              <a:rPr lang="en-US" sz="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Если первая отброшенная цифра 0, 1, 2, 3 или 4, последняя сохраняемая цифра не меняется. Если это 5, 6, 7, 8 или 9, она увеличивается на 1.
</a:t>
            </a:r>
            <a:endParaRPr lang="en-US" sz="1050" dirty="0"/>
          </a:p>
        </p:txBody>
      </p:sp>
      <p:sp>
        <p:nvSpPr>
          <p:cNvPr id="13" name="Text 4"/>
          <p:cNvSpPr txBox="1"/>
          <p:nvPr/>
        </p:nvSpPr>
        <p:spPr>
          <a:xfrm>
            <a:off x="497452" y="3533208"/>
            <a:ext cx="2276475" cy="843376"/>
          </a:xfrm>
          <a:prstGeom prst="rect">
            <a:avLst/>
          </a:prstGeom>
          <a:noFill/>
          <a:ln/>
        </p:spPr>
        <p:txBody>
          <a:bodyPr wrap="square" lIns="0" tIns="0" rIns="0" bIns="0" rtlCol="0" anchor="t"/>
          <a:lstStyle/>
          <a:p>
            <a:pPr algn="l" indent="0" marL="0">
              <a:lnSpc>
                <a:spcPct val="100000"/>
              </a:lnSpc>
              <a:buNone/>
            </a:pPr>
            <a:r>
              <a:rPr lang="en-US" sz="1050" b="1" dirty="0">
                <a:solidFill>
                  <a:srgbClr val="FFFFFF"/>
                </a:solidFill>
                <a:latin typeface="Arial" pitchFamily="34" charset="0"/>
                <a:ea typeface="Arial" pitchFamily="34" charset="-122"/>
                <a:cs typeface="Arial" pitchFamily="34" charset="-120"/>
              </a:rPr>
              <a:t>Проверяем на примерах
</a:t>
            </a:r>
            <a:pPr algn="l" indent="0" marL="0">
              <a:lnSpc>
                <a:spcPct val="100000"/>
              </a:lnSpc>
              <a:buNone/>
            </a:pPr>
            <a:r>
              <a:rPr lang="en-US" sz="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Число 4,67 при округлении до десятых становится 4,7, а 8,24 — 8,2. Если округлить 15,98 до десятых, получится 16,0, потому что следующая цифра равна 8.
</a:t>
            </a:r>
            <a:endParaRPr lang="en-US" sz="1050" dirty="0"/>
          </a:p>
        </p:txBody>
      </p:sp>
      <p:sp>
        <p:nvSpPr>
          <p:cNvPr id="14" name="Text 5"/>
          <p:cNvSpPr txBox="1"/>
          <p:nvPr/>
        </p:nvSpPr>
        <p:spPr>
          <a:xfrm>
            <a:off x="3335902" y="3533208"/>
            <a:ext cx="2276475" cy="843376"/>
          </a:xfrm>
          <a:prstGeom prst="rect">
            <a:avLst/>
          </a:prstGeom>
          <a:noFill/>
          <a:ln/>
        </p:spPr>
        <p:txBody>
          <a:bodyPr wrap="square" lIns="0" tIns="0" rIns="0" bIns="0" rtlCol="0" anchor="t"/>
          <a:lstStyle/>
          <a:p>
            <a:pPr algn="l" indent="0" marL="0">
              <a:lnSpc>
                <a:spcPct val="100000"/>
              </a:lnSpc>
              <a:buNone/>
            </a:pPr>
            <a:r>
              <a:rPr lang="en-US" sz="1050" b="1" dirty="0">
                <a:solidFill>
                  <a:srgbClr val="000000"/>
                </a:solidFill>
                <a:latin typeface="Arial" pitchFamily="34" charset="0"/>
                <a:ea typeface="Arial" pitchFamily="34" charset="-122"/>
                <a:cs typeface="Arial" pitchFamily="34" charset="-120"/>
              </a:rPr>
              <a:t>Не забываем о записи
</a:t>
            </a:r>
            <a:pPr algn="l" indent="0" marL="0">
              <a:lnSpc>
                <a:spcPct val="100000"/>
              </a:lnSpc>
              <a:buNone/>
            </a:pPr>
            <a:r>
              <a:rPr lang="en-US" sz="1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После округления важно сохранить нужную точность в записи. Например, 16,0 показывает, что число округлено до десятых, а не просто записано как 16.
</a:t>
            </a:r>
            <a:endParaRPr lang="en-US" sz="10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63491" y="1890150"/>
            <a:ext cx="7550407" cy="2548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5</a:t>
            </a:r>
            <a:endParaRPr lang="en-US" sz="1100" dirty="0"/>
          </a:p>
        </p:txBody>
      </p:sp>
      <p:sp>
        <p:nvSpPr>
          <p:cNvPr id="6" name="Text 1"/>
          <p:cNvSpPr txBox="1"/>
          <p:nvPr/>
        </p:nvSpPr>
        <p:spPr>
          <a:xfrm>
            <a:off x="491561" y="265584"/>
            <a:ext cx="8092800" cy="1102500"/>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Как получают приближённый результат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Последовательность действий при оценке точности вычислений и измерений
</a:t>
            </a:r>
            <a:endParaRPr lang="en-US" sz="2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93548" y="1572402"/>
            <a:ext cx="4750071" cy="2668044"/>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93548" y="184355"/>
            <a:ext cx="6563555" cy="89965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Как округление меняет число
</a:t>
            </a:r>
            <a:endParaRPr lang="en-US" sz="2400" dirty="0"/>
          </a:p>
        </p:txBody>
      </p:sp>
      <p:sp>
        <p:nvSpPr>
          <p:cNvPr id="6" name="Text 1"/>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6</a:t>
            </a:r>
            <a:endParaRPr lang="en-US" sz="1100" dirty="0"/>
          </a:p>
        </p:txBody>
      </p:sp>
      <p:sp>
        <p:nvSpPr>
          <p:cNvPr id="7" name="Text 2"/>
          <p:cNvSpPr txBox="1"/>
          <p:nvPr/>
        </p:nvSpPr>
        <p:spPr>
          <a:xfrm>
            <a:off x="5737167" y="1508050"/>
            <a:ext cx="2758200" cy="1640722"/>
          </a:xfrm>
          <a:prstGeom prst="rect">
            <a:avLst/>
          </a:prstGeom>
          <a:noFill/>
          <a:ln/>
        </p:spPr>
        <p:txBody>
          <a:bodyPr wrap="square" lIns="0" tIns="0" rIns="0" bIns="0" rtlCol="0" anchor="ctr"/>
          <a:lstStyle/>
          <a:p>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Округление особенно заметно у чисел, близких к следующему целому, и у небольших значений.
</a:t>
            </a:r>
            <a:endParaRPr lang="en-US" sz="1200" dirty="0"/>
          </a:p>
        </p:txBody>
      </p:sp>
      <p:sp>
        <p:nvSpPr>
          <p:cNvPr id="8" name="Text 3"/>
          <p:cNvSpPr txBox="1"/>
          <p:nvPr/>
        </p:nvSpPr>
        <p:spPr>
          <a:xfrm>
            <a:off x="5737167" y="3334837"/>
            <a:ext cx="2758200" cy="1205700"/>
          </a:xfrm>
          <a:prstGeom prst="rect">
            <a:avLst/>
          </a:prstGeom>
          <a:noFill/>
          <a:ln/>
        </p:spPr>
        <p:txBody>
          <a:bodyPr wrap="square" lIns="0" tIns="0" rIns="0" bIns="0" rtlCol="0" anchor="ctr"/>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Чем ближе число к границе разряда, тем сильнее виден эффект округления.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Числовые примеры из условия задания
</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7</a:t>
            </a:r>
            <a:endParaRPr lang="en-US" sz="1100" dirty="0"/>
          </a:p>
        </p:txBody>
      </p:sp>
      <p:sp>
        <p:nvSpPr>
          <p:cNvPr id="5" name="Text 1"/>
          <p:cNvSpPr txBox="1"/>
          <p:nvPr/>
        </p:nvSpPr>
        <p:spPr>
          <a:xfrm>
            <a:off x="495300" y="1263029"/>
            <a:ext cx="3829127" cy="3295650"/>
          </a:xfrm>
          <a:prstGeom prst="rect">
            <a:avLst/>
          </a:prstGeom>
          <a:noFill/>
          <a:ln/>
        </p:spPr>
        <p:txBody>
          <a:bodyPr wrap="square" lIns="0" tIns="0" rIns="0" bIns="0" rtlCol="0" anchor="ctr"/>
          <a:lstStyle/>
          <a:p>
            <a:pPr algn="l" indent="0" marL="0">
              <a:lnSpc>
                <a:spcPct val="100000"/>
              </a:lnSpc>
              <a:buNone/>
            </a:pPr>
            <a:r>
              <a:rPr lang="en-US" sz="5400" b="1" dirty="0">
                <a:solidFill>
                  <a:srgbClr val="FFFFFF"/>
                </a:solidFill>
                <a:latin typeface="Arial" pitchFamily="34" charset="0"/>
                <a:ea typeface="Arial" pitchFamily="34" charset="-122"/>
                <a:cs typeface="Arial" pitchFamily="34" charset="-120"/>
              </a:rPr>
              <a:t>0,2 см
</a:t>
            </a:r>
            <a:pPr algn="l" indent="0" marL="0">
              <a:lnSpc>
                <a:spcPct val="100000"/>
              </a:lnSpc>
              <a:buNone/>
            </a:pPr>
            <a:r>
              <a:rPr lang="en-US" sz="27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 это отклонение в примере с длиной 5,0 см вместо 5,2 см.
</a:t>
            </a:r>
            <a:endParaRPr lang="en-US" sz="5400" dirty="0"/>
          </a:p>
        </p:txBody>
      </p:sp>
      <p:sp>
        <p:nvSpPr>
          <p:cNvPr id="6" name="Text 2"/>
          <p:cNvSpPr txBox="1"/>
          <p:nvPr/>
        </p:nvSpPr>
        <p:spPr>
          <a:xfrm>
            <a:off x="4819727" y="1515442"/>
            <a:ext cx="4114539" cy="2790825"/>
          </a:xfrm>
          <a:prstGeom prst="rect">
            <a:avLst/>
          </a:prstGeom>
          <a:noFill/>
          <a:ln/>
        </p:spPr>
        <p:txBody>
          <a:bodyPr wrap="square" lIns="0" tIns="0" rIns="0" bIns="0" rtlCol="0" anchor="ctr"/>
          <a:lstStyle/>
          <a:p>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Абсолютная погрешность отвечает на простой вопрос: насколько приближённое значение отличается от точного. Она измеряется в тех же единицах, что и сама величина.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737484"/>
                </a:solidFill>
                <a:latin typeface="Arial" pitchFamily="34" charset="0"/>
                <a:ea typeface="Arial" pitchFamily="34" charset="-122"/>
                <a:cs typeface="Arial" pitchFamily="34" charset="-120"/>
              </a:rPr>
              <a:t>Формула Δ = |a − b| по условию задания
</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93548" y="1959903"/>
            <a:ext cx="4750071" cy="1893043"/>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93548" y="184355"/>
            <a:ext cx="6563555" cy="89965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Примеры абсолютной погрешности
</a:t>
            </a:r>
            <a:endParaRPr lang="en-US" sz="2400" dirty="0"/>
          </a:p>
        </p:txBody>
      </p:sp>
      <p:sp>
        <p:nvSpPr>
          <p:cNvPr id="6" name="Text 1"/>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8</a:t>
            </a:r>
            <a:endParaRPr lang="en-US" sz="1100" dirty="0"/>
          </a:p>
        </p:txBody>
      </p:sp>
      <p:sp>
        <p:nvSpPr>
          <p:cNvPr id="7" name="Text 2"/>
          <p:cNvSpPr txBox="1"/>
          <p:nvPr/>
        </p:nvSpPr>
        <p:spPr>
          <a:xfrm>
            <a:off x="5737167" y="1508050"/>
            <a:ext cx="2758200" cy="1640722"/>
          </a:xfrm>
          <a:prstGeom prst="rect">
            <a:avLst/>
          </a:prstGeom>
          <a:noFill/>
          <a:ln/>
        </p:spPr>
        <p:txBody>
          <a:bodyPr wrap="square" lIns="0" tIns="0" rIns="0" bIns="0" rtlCol="0" anchor="ctr"/>
          <a:lstStyle/>
          <a:p>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Таблица показывает, как находить абсолютную погрешность для разных величин в привычных единицах.
</a:t>
            </a:r>
            <a:endParaRPr lang="en-US" sz="1200" dirty="0"/>
          </a:p>
        </p:txBody>
      </p:sp>
      <p:sp>
        <p:nvSpPr>
          <p:cNvPr id="8" name="Text 3"/>
          <p:cNvSpPr txBox="1"/>
          <p:nvPr/>
        </p:nvSpPr>
        <p:spPr>
          <a:xfrm>
            <a:off x="5737167" y="3334837"/>
            <a:ext cx="2758200" cy="1205700"/>
          </a:xfrm>
          <a:prstGeom prst="rect">
            <a:avLst/>
          </a:prstGeom>
          <a:noFill/>
          <a:ln/>
        </p:spPr>
        <p:txBody>
          <a:bodyPr wrap="square" lIns="0" tIns="0" rIns="0" bIns="0" rtlCol="0" anchor="ctr"/>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Абсолютная погрешность показывает величину отклонения, но не всегда позволяет сравнить точность разных измерений.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Числовые примеры из условия задания
</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503948" y="2040949"/>
            <a:ext cx="658979" cy="658979"/>
          </a:xfrm>
          <a:prstGeom prst="rect">
            <a:avLst/>
          </a:prstGeom>
        </p:spPr>
      </p:pic>
      <p:pic>
        <p:nvPicPr>
          <p:cNvPr id="5" name="Image 3" descr="preencoded.png">    </p:cNvPr>
          <p:cNvPicPr>
            <a:picLocks noChangeAspect="1"/>
          </p:cNvPicPr>
          <p:nvPr/>
        </p:nvPicPr>
        <p:blipFill>
          <a:blip r:embed="rId4"/>
          <a:stretch>
            <a:fillRect/>
          </a:stretch>
        </p:blipFill>
        <p:spPr>
          <a:xfrm>
            <a:off x="3114189" y="2069872"/>
            <a:ext cx="676275" cy="601133"/>
          </a:xfrm>
          <a:prstGeom prst="rect">
            <a:avLst/>
          </a:prstGeom>
        </p:spPr>
      </p:pic>
      <p:pic>
        <p:nvPicPr>
          <p:cNvPr id="6" name="Image 4" descr="preencoded.png">    </p:cNvPr>
          <p:cNvPicPr>
            <a:picLocks noChangeAspect="1"/>
          </p:cNvPicPr>
          <p:nvPr/>
        </p:nvPicPr>
        <p:blipFill>
          <a:blip r:embed="rId5"/>
          <a:stretch>
            <a:fillRect/>
          </a:stretch>
        </p:blipFill>
        <p:spPr>
          <a:xfrm>
            <a:off x="5743436" y="2099929"/>
            <a:ext cx="676275" cy="541020"/>
          </a:xfrm>
          <a:prstGeom prst="rect">
            <a:avLst/>
          </a:prstGeom>
        </p:spPr>
      </p:pic>
      <p:sp>
        <p:nvSpPr>
          <p:cNvPr id="7" name="Text 0"/>
          <p:cNvSpPr txBox="1"/>
          <p:nvPr/>
        </p:nvSpPr>
        <p:spPr>
          <a:xfrm>
            <a:off x="493548" y="184355"/>
            <a:ext cx="6563555" cy="89965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Когда абсолютной погрешности достаточно
</a:t>
            </a:r>
            <a:endParaRPr lang="en-US" sz="2400" dirty="0"/>
          </a:p>
        </p:txBody>
      </p:sp>
      <p:sp>
        <p:nvSpPr>
          <p:cNvPr id="8" name="Text 1"/>
          <p:cNvSpPr txBox="1"/>
          <p:nvPr/>
        </p:nvSpPr>
        <p:spPr>
          <a:xfrm>
            <a:off x="493548" y="184355"/>
            <a:ext cx="6563555" cy="89965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Когда абсолютной погрешности достаточно
</a:t>
            </a:r>
            <a:endParaRPr lang="en-US" sz="2400" dirty="0"/>
          </a:p>
        </p:txBody>
      </p:sp>
      <p:sp>
        <p:nvSpPr>
          <p:cNvPr id="9" name="Text 2"/>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9</a:t>
            </a:r>
            <a:endParaRPr lang="en-US" sz="1100" dirty="0"/>
          </a:p>
        </p:txBody>
      </p:sp>
      <p:sp>
        <p:nvSpPr>
          <p:cNvPr id="10" name="Text 3"/>
          <p:cNvSpPr txBox="1"/>
          <p:nvPr/>
        </p:nvSpPr>
        <p:spPr>
          <a:xfrm>
            <a:off x="495301" y="2851547"/>
            <a:ext cx="2341615" cy="1688989"/>
          </a:xfrm>
          <a:prstGeom prst="rect">
            <a:avLst/>
          </a:prstGeom>
          <a:noFill/>
          <a:ln/>
        </p:spPr>
        <p:txBody>
          <a:bodyPr wrap="square" lIns="0" tIns="0" rIns="0" bIns="0" rtlCol="0" anchor="t"/>
          <a:lstStyle/>
          <a:p>
            <a:pPr algn="l" indent="0" marL="0">
              <a:lnSpc>
                <a:spcPct val="100000"/>
              </a:lnSpc>
              <a:buNone/>
            </a:pPr>
            <a:r>
              <a:rPr lang="en-US" sz="1500" b="1" dirty="0">
                <a:solidFill>
                  <a:srgbClr val="FFFFFF"/>
                </a:solidFill>
                <a:latin typeface="Arial" pitchFamily="34" charset="0"/>
                <a:ea typeface="Arial" pitchFamily="34" charset="-122"/>
                <a:cs typeface="Arial" pitchFamily="34" charset="-120"/>
              </a:rPr>
              <a:t>Похожие величины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Абсолютная погрешность удобна, когда сравнивают величины одного типа и примерно одного масштаба: длины, массы или времена, измеренные в близких условиях.
</a:t>
            </a:r>
            <a:endParaRPr lang="en-US" sz="1500" dirty="0"/>
          </a:p>
        </p:txBody>
      </p:sp>
      <p:sp>
        <p:nvSpPr>
          <p:cNvPr id="11" name="Text 4"/>
          <p:cNvSpPr txBox="1"/>
          <p:nvPr/>
        </p:nvSpPr>
        <p:spPr>
          <a:xfrm>
            <a:off x="3114189" y="2851547"/>
            <a:ext cx="2341615" cy="1688989"/>
          </a:xfrm>
          <a:prstGeom prst="rect">
            <a:avLst/>
          </a:prstGeom>
          <a:noFill/>
          <a:ln/>
        </p:spPr>
        <p:txBody>
          <a:bodyPr wrap="square" lIns="0" tIns="0" rIns="0" bIns="0" rtlCol="0" anchor="t"/>
          <a:lstStyle/>
          <a:p>
            <a:pPr algn="l" indent="0" marL="0">
              <a:lnSpc>
                <a:spcPct val="100000"/>
              </a:lnSpc>
              <a:buNone/>
            </a:pPr>
            <a:r>
              <a:rPr lang="en-US" sz="1500" b="1" dirty="0">
                <a:solidFill>
                  <a:srgbClr val="FFFFFF"/>
                </a:solidFill>
                <a:latin typeface="Arial" pitchFamily="34" charset="0"/>
                <a:ea typeface="Arial" pitchFamily="34" charset="-122"/>
                <a:cs typeface="Arial" pitchFamily="34" charset="-120"/>
              </a:rPr>
              <a:t>Понятный ответ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Она сразу отвечает на вопрос, на сколько ошиблись. Поэтому ошибка в сантиметрах, граммах или секундах легко понятна без дополнительных вычислений.
</a:t>
            </a:r>
            <a:endParaRPr lang="en-US" sz="1500" dirty="0"/>
          </a:p>
        </p:txBody>
      </p:sp>
      <p:sp>
        <p:nvSpPr>
          <p:cNvPr id="12" name="Text 5"/>
          <p:cNvSpPr txBox="1"/>
          <p:nvPr/>
        </p:nvSpPr>
        <p:spPr>
          <a:xfrm>
            <a:off x="5733078" y="2851547"/>
            <a:ext cx="2341615" cy="1688989"/>
          </a:xfrm>
          <a:prstGeom prst="rect">
            <a:avLst/>
          </a:prstGeom>
          <a:noFill/>
          <a:ln/>
        </p:spPr>
        <p:txBody>
          <a:bodyPr wrap="square" lIns="0" tIns="0" rIns="0" bIns="0" rtlCol="0" anchor="t"/>
          <a:lstStyle/>
          <a:p>
            <a:pPr algn="l" indent="0" marL="0">
              <a:lnSpc>
                <a:spcPct val="100000"/>
              </a:lnSpc>
              <a:buNone/>
            </a:pPr>
            <a:r>
              <a:rPr lang="en-US" sz="1500" b="1" dirty="0">
                <a:solidFill>
                  <a:srgbClr val="FFFFFF"/>
                </a:solidFill>
                <a:latin typeface="Arial" pitchFamily="34" charset="0"/>
                <a:ea typeface="Arial" pitchFamily="34" charset="-122"/>
                <a:cs typeface="Arial" pitchFamily="34" charset="-120"/>
              </a:rPr>
              <a:t>Ограничение метода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Если размеры объектов сильно различаются, одна и та же ошибка может иметь разный смысл. Тогда для честного сравнения нужна относительная погрешность.
</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493548" y="184355"/>
            <a:ext cx="6563555" cy="89965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Относительная погрешность и её смысл
</a:t>
            </a:r>
            <a:endParaRPr lang="en-US" sz="2400" dirty="0"/>
          </a:p>
        </p:txBody>
      </p:sp>
      <p:sp>
        <p:nvSpPr>
          <p:cNvPr id="8" name="Text 1"/>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10</a:t>
            </a:r>
            <a:endParaRPr lang="en-US" sz="1100" dirty="0"/>
          </a:p>
        </p:txBody>
      </p:sp>
      <p:sp>
        <p:nvSpPr>
          <p:cNvPr id="9" name="Text 2"/>
          <p:cNvSpPr txBox="1"/>
          <p:nvPr/>
        </p:nvSpPr>
        <p:spPr>
          <a:xfrm>
            <a:off x="757912" y="1956217"/>
            <a:ext cx="2966294" cy="805564"/>
          </a:xfrm>
          <a:prstGeom prst="rect">
            <a:avLst/>
          </a:prstGeom>
          <a:noFill/>
          <a:ln/>
        </p:spPr>
        <p:txBody>
          <a:bodyPr wrap="square" lIns="0" tIns="0" rIns="0" bIns="0" rtlCol="0" anchor="t"/>
          <a:lstStyle/>
          <a:p>
            <a:pPr algn="l" indent="0" marL="0">
              <a:lnSpc>
                <a:spcPct val="100000"/>
              </a:lnSpc>
              <a:buNone/>
            </a:pPr>
            <a:r>
              <a:rPr lang="en-US" sz="1100" b="1" dirty="0">
                <a:solidFill>
                  <a:srgbClr val="000000"/>
                </a:solidFill>
                <a:latin typeface="Arial" pitchFamily="34" charset="0"/>
                <a:ea typeface="Arial" pitchFamily="34" charset="-122"/>
                <a:cs typeface="Arial" pitchFamily="34" charset="-120"/>
              </a:rPr>
              <a:t>Что показывает формула
</a:t>
            </a:r>
            <a:pPr algn="l" indent="0" marL="0">
              <a:lnSpc>
                <a:spcPct val="100000"/>
              </a:lnSpc>
              <a:buNone/>
            </a:pPr>
            <a:r>
              <a:rPr lang="en-US" sz="1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Относительная погрешность показывает, какую часть от точного значения составляет ошибка. Она вычисляется как отношение абсолютной погрешности к точному значению.
</a:t>
            </a:r>
            <a:endParaRPr lang="en-US" sz="1100" dirty="0"/>
          </a:p>
        </p:txBody>
      </p:sp>
      <p:sp>
        <p:nvSpPr>
          <p:cNvPr id="10" name="Text 3"/>
          <p:cNvSpPr txBox="1"/>
          <p:nvPr/>
        </p:nvSpPr>
        <p:spPr>
          <a:xfrm>
            <a:off x="5082107" y="1956217"/>
            <a:ext cx="2966294" cy="805564"/>
          </a:xfrm>
          <a:prstGeom prst="rect">
            <a:avLst/>
          </a:prstGeom>
          <a:noFill/>
          <a:ln/>
        </p:spPr>
        <p:txBody>
          <a:bodyPr wrap="square" lIns="0" tIns="0" rIns="0" bIns="0" rtlCol="0" anchor="t"/>
          <a:lstStyle/>
          <a:p>
            <a:pPr algn="l" indent="0" marL="0">
              <a:lnSpc>
                <a:spcPct val="100000"/>
              </a:lnSpc>
              <a:buNone/>
            </a:pPr>
            <a:r>
              <a:rPr lang="en-US" sz="1100" b="1" dirty="0">
                <a:solidFill>
                  <a:srgbClr val="000000"/>
                </a:solidFill>
                <a:latin typeface="Arial" pitchFamily="34" charset="0"/>
                <a:ea typeface="Arial" pitchFamily="34" charset="-122"/>
                <a:cs typeface="Arial" pitchFamily="34" charset="-120"/>
              </a:rPr>
              <a:t>Проценты делают сравнение наглядным
</a:t>
            </a:r>
            <a:pPr algn="l" indent="0" marL="0">
              <a:lnSpc>
                <a:spcPct val="100000"/>
              </a:lnSpc>
              <a:buNone/>
            </a:pPr>
            <a:r>
              <a:rPr lang="en-US" sz="1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Чтобы результат было легче понимать, относительную погрешность часто записывают в процентах. Тогда сразу видно, большая это ошибка или небольшая.
</a:t>
            </a:r>
            <a:endParaRPr lang="en-US" sz="1100" dirty="0"/>
          </a:p>
        </p:txBody>
      </p:sp>
      <p:sp>
        <p:nvSpPr>
          <p:cNvPr id="11" name="Text 4"/>
          <p:cNvSpPr txBox="1"/>
          <p:nvPr/>
        </p:nvSpPr>
        <p:spPr>
          <a:xfrm>
            <a:off x="2767532" y="3642610"/>
            <a:ext cx="2966294" cy="805564"/>
          </a:xfrm>
          <a:prstGeom prst="rect">
            <a:avLst/>
          </a:prstGeom>
          <a:noFill/>
          <a:ln/>
        </p:spPr>
        <p:txBody>
          <a:bodyPr wrap="square" lIns="0" tIns="0" rIns="0" bIns="0" rtlCol="0" anchor="t"/>
          <a:lstStyle/>
          <a:p>
            <a:pPr algn="l" indent="0" marL="0">
              <a:lnSpc>
                <a:spcPct val="100000"/>
              </a:lnSpc>
              <a:buNone/>
            </a:pPr>
            <a:r>
              <a:rPr lang="en-US" sz="1100" b="1" dirty="0">
                <a:solidFill>
                  <a:srgbClr val="000000"/>
                </a:solidFill>
                <a:latin typeface="Arial" pitchFamily="34" charset="0"/>
                <a:ea typeface="Arial" pitchFamily="34" charset="-122"/>
                <a:cs typeface="Arial" pitchFamily="34" charset="-120"/>
              </a:rPr>
              <a:t>Пример расчёта
</a:t>
            </a:r>
            <a:pPr algn="l" indent="0" marL="0">
              <a:lnSpc>
                <a:spcPct val="100000"/>
              </a:lnSpc>
              <a:buNone/>
            </a:pPr>
            <a:r>
              <a:rPr lang="en-US" sz="1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Если ошибка равна 0,2 см при длине 5,2 см, относительная погрешность составляет примерно 0,038, то есть 3,8%. Это уже можно сравнивать с другими измерениями.
</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93548" y="1572402"/>
            <a:ext cx="4750071" cy="2668044"/>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93548" y="184355"/>
            <a:ext cx="6563555" cy="89965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Сравнение относительной погрешности в процентах
</a:t>
            </a:r>
            <a:endParaRPr lang="en-US" sz="2400" dirty="0"/>
          </a:p>
        </p:txBody>
      </p:sp>
      <p:sp>
        <p:nvSpPr>
          <p:cNvPr id="6" name="Text 1"/>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11</a:t>
            </a:r>
            <a:endParaRPr lang="en-US" sz="1100" dirty="0"/>
          </a:p>
        </p:txBody>
      </p:sp>
      <p:sp>
        <p:nvSpPr>
          <p:cNvPr id="7" name="Text 2"/>
          <p:cNvSpPr txBox="1"/>
          <p:nvPr/>
        </p:nvSpPr>
        <p:spPr>
          <a:xfrm>
            <a:off x="5737167" y="1508050"/>
            <a:ext cx="2758200" cy="1640722"/>
          </a:xfrm>
          <a:prstGeom prst="rect">
            <a:avLst/>
          </a:prstGeom>
          <a:noFill/>
          <a:ln/>
        </p:spPr>
        <p:txBody>
          <a:bodyPr wrap="square" lIns="0" tIns="0" rIns="0" bIns="0" rtlCol="0" anchor="ctr"/>
          <a:lstStyle/>
          <a:p>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Проценты удобны для сравнения точности измерений с разными единицами и масштабами.
</a:t>
            </a:r>
            <a:endParaRPr lang="en-US" sz="1200" dirty="0"/>
          </a:p>
        </p:txBody>
      </p:sp>
      <p:sp>
        <p:nvSpPr>
          <p:cNvPr id="8" name="Text 3"/>
          <p:cNvSpPr txBox="1"/>
          <p:nvPr/>
        </p:nvSpPr>
        <p:spPr>
          <a:xfrm>
            <a:off x="5737167" y="3334837"/>
            <a:ext cx="2758200" cy="1205700"/>
          </a:xfrm>
          <a:prstGeom prst="rect">
            <a:avLst/>
          </a:prstGeom>
          <a:noFill/>
          <a:ln/>
        </p:spPr>
        <p:txBody>
          <a:bodyPr wrap="square" lIns="0" tIns="0" rIns="0" bIns="0" rtlCol="0" anchor="ctr"/>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Наименьшая относительная погрешность у примера с 3,46 л, а наибольшая — у первых и четвёртых данных.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Расчёты по данным из условия; значения округлены до десятых и сотых процента.
</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493548" y="184355"/>
            <a:ext cx="6563555" cy="89965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Почему одинаковая ошибка бывает разной по значимости
</a:t>
            </a:r>
            <a:endParaRPr lang="en-US" sz="2400" dirty="0"/>
          </a:p>
        </p:txBody>
      </p:sp>
      <p:sp>
        <p:nvSpPr>
          <p:cNvPr id="9" name="Text 1"/>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12</a:t>
            </a:r>
            <a:endParaRPr lang="en-US" sz="1100" dirty="0"/>
          </a:p>
        </p:txBody>
      </p:sp>
      <p:sp>
        <p:nvSpPr>
          <p:cNvPr id="10" name="Text 2"/>
          <p:cNvSpPr txBox="1"/>
          <p:nvPr/>
        </p:nvSpPr>
        <p:spPr>
          <a:xfrm>
            <a:off x="495300" y="1935896"/>
            <a:ext cx="3743496" cy="843376"/>
          </a:xfrm>
          <a:prstGeom prst="rect">
            <a:avLst/>
          </a:prstGeom>
          <a:noFill/>
          <a:ln/>
        </p:spPr>
        <p:txBody>
          <a:bodyPr wrap="square" lIns="0" tIns="0" rIns="0" bIns="0" rtlCol="0" anchor="t"/>
          <a:lstStyle/>
          <a:p>
            <a:pPr algn="l" indent="0" marL="0">
              <a:lnSpc>
                <a:spcPct val="100000"/>
              </a:lnSpc>
              <a:buNone/>
            </a:pPr>
            <a:r>
              <a:rPr lang="en-US" sz="1050" b="1" dirty="0">
                <a:solidFill>
                  <a:srgbClr val="000000"/>
                </a:solidFill>
                <a:latin typeface="Arial" pitchFamily="34" charset="0"/>
                <a:ea typeface="Arial" pitchFamily="34" charset="-122"/>
                <a:cs typeface="Arial" pitchFamily="34" charset="-120"/>
              </a:rPr>
              <a:t>Один сантиметр — не всегда одно и то же
</a:t>
            </a:r>
            <a:pPr algn="l" indent="0" marL="0">
              <a:lnSpc>
                <a:spcPct val="100000"/>
              </a:lnSpc>
              <a:buNone/>
            </a:pPr>
            <a:r>
              <a:rPr lang="en-US" sz="1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Ошибка в 1 см кажется небольшой сама по себе, но её значение зависит от длины предмета. Для отрезка 10 см она заметна, а для 100 см почти несущественна.
</a:t>
            </a:r>
            <a:endParaRPr lang="en-US" sz="1050" dirty="0"/>
          </a:p>
        </p:txBody>
      </p:sp>
      <p:sp>
        <p:nvSpPr>
          <p:cNvPr id="11" name="Text 3"/>
          <p:cNvSpPr txBox="1"/>
          <p:nvPr/>
        </p:nvSpPr>
        <p:spPr>
          <a:xfrm>
            <a:off x="4763422" y="1935896"/>
            <a:ext cx="3743496" cy="843376"/>
          </a:xfrm>
          <a:prstGeom prst="rect">
            <a:avLst/>
          </a:prstGeom>
          <a:noFill/>
          <a:ln/>
        </p:spPr>
        <p:txBody>
          <a:bodyPr wrap="square" lIns="0" tIns="0" rIns="0" bIns="0" rtlCol="0" anchor="t"/>
          <a:lstStyle/>
          <a:p>
            <a:pPr algn="l" indent="0" marL="0">
              <a:lnSpc>
                <a:spcPct val="100000"/>
              </a:lnSpc>
              <a:buNone/>
            </a:pPr>
            <a:r>
              <a:rPr lang="en-US" sz="1050" b="1" dirty="0">
                <a:solidFill>
                  <a:srgbClr val="FFFFFF"/>
                </a:solidFill>
                <a:latin typeface="Arial" pitchFamily="34" charset="0"/>
                <a:ea typeface="Arial" pitchFamily="34" charset="-122"/>
                <a:cs typeface="Arial" pitchFamily="34" charset="-120"/>
              </a:rPr>
              <a:t>Сравниваем не числа, а долю ошибки
</a:t>
            </a:r>
            <a:pPr algn="l" indent="0" marL="0">
              <a:lnSpc>
                <a:spcPct val="100000"/>
              </a:lnSpc>
              <a:buNone/>
            </a:pPr>
            <a:r>
              <a:rPr lang="en-US" sz="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Чтобы понять, насколько точен результат, важно смотреть не только на величину ошибки, но и на размер самой величины. Именно поэтому используют относительную погрешность.
</a:t>
            </a:r>
            <a:endParaRPr lang="en-US" sz="1050" dirty="0"/>
          </a:p>
        </p:txBody>
      </p:sp>
      <p:sp>
        <p:nvSpPr>
          <p:cNvPr id="12" name="Text 4"/>
          <p:cNvSpPr txBox="1"/>
          <p:nvPr/>
        </p:nvSpPr>
        <p:spPr>
          <a:xfrm>
            <a:off x="490876" y="3533208"/>
            <a:ext cx="3743496" cy="843376"/>
          </a:xfrm>
          <a:prstGeom prst="rect">
            <a:avLst/>
          </a:prstGeom>
          <a:noFill/>
          <a:ln/>
        </p:spPr>
        <p:txBody>
          <a:bodyPr wrap="square" lIns="0" tIns="0" rIns="0" bIns="0" rtlCol="0" anchor="t"/>
          <a:lstStyle/>
          <a:p>
            <a:pPr algn="l" indent="0" marL="0">
              <a:lnSpc>
                <a:spcPct val="100000"/>
              </a:lnSpc>
              <a:buNone/>
            </a:pPr>
            <a:r>
              <a:rPr lang="en-US" sz="1050" b="1" dirty="0">
                <a:solidFill>
                  <a:srgbClr val="FFFFFF"/>
                </a:solidFill>
                <a:latin typeface="Arial" pitchFamily="34" charset="0"/>
                <a:ea typeface="Arial" pitchFamily="34" charset="-122"/>
                <a:cs typeface="Arial" pitchFamily="34" charset="-120"/>
              </a:rPr>
              <a:t>Время тоже требует масштаба
</a:t>
            </a:r>
            <a:pPr algn="l" indent="0" marL="0">
              <a:lnSpc>
                <a:spcPct val="100000"/>
              </a:lnSpc>
              <a:buNone/>
            </a:pPr>
            <a:r>
              <a:rPr lang="en-US" sz="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Погрешность в 10 секунд для короткого промежутка времени заметна сильнее, чем для длинной поездки или урока. Один и тот же промах может быть либо существенным, либо почти незаметным.
</a:t>
            </a:r>
            <a:endParaRPr lang="en-US" sz="1050" dirty="0"/>
          </a:p>
        </p:txBody>
      </p:sp>
      <p:sp>
        <p:nvSpPr>
          <p:cNvPr id="13" name="Text 5"/>
          <p:cNvSpPr txBox="1"/>
          <p:nvPr/>
        </p:nvSpPr>
        <p:spPr>
          <a:xfrm>
            <a:off x="4763422" y="3533208"/>
            <a:ext cx="3743496" cy="843376"/>
          </a:xfrm>
          <a:prstGeom prst="rect">
            <a:avLst/>
          </a:prstGeom>
          <a:noFill/>
          <a:ln/>
        </p:spPr>
        <p:txBody>
          <a:bodyPr wrap="square" lIns="0" tIns="0" rIns="0" bIns="0" rtlCol="0" anchor="t"/>
          <a:lstStyle/>
          <a:p>
            <a:pPr algn="l" indent="0" marL="0">
              <a:lnSpc>
                <a:spcPct val="100000"/>
              </a:lnSpc>
              <a:buNone/>
            </a:pPr>
            <a:r>
              <a:rPr lang="en-US" sz="1050" b="1" dirty="0">
                <a:solidFill>
                  <a:srgbClr val="000000"/>
                </a:solidFill>
                <a:latin typeface="Arial" pitchFamily="34" charset="0"/>
                <a:ea typeface="Arial" pitchFamily="34" charset="-122"/>
                <a:cs typeface="Arial" pitchFamily="34" charset="-120"/>
              </a:rPr>
              <a:t>Проценты делают сравнение наглядным
</a:t>
            </a:r>
            <a:pPr algn="l" indent="0" marL="0">
              <a:lnSpc>
                <a:spcPct val="100000"/>
              </a:lnSpc>
              <a:buNone/>
            </a:pPr>
            <a:r>
              <a:rPr lang="en-US" sz="1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Запись ошибки в процентах помогает быстро увидеть, где результат точнее. Такой способ особенно удобен, когда сравнивают измерения разных объектов, величин и единиц.
</a:t>
            </a:r>
            <a:endParaRPr lang="en-US" sz="10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1806901" y="1426907"/>
            <a:ext cx="5469022" cy="2179566"/>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93548" y="184355"/>
            <a:ext cx="6563555" cy="89965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Сравнение абсолютной и относительной ошибки
</a:t>
            </a:r>
            <a:endParaRPr lang="en-US" sz="2400" dirty="0"/>
          </a:p>
        </p:txBody>
      </p:sp>
      <p:sp>
        <p:nvSpPr>
          <p:cNvPr id="6" name="Text 1"/>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13</a:t>
            </a:r>
            <a:endParaRPr lang="en-US" sz="1100" dirty="0"/>
          </a:p>
        </p:txBody>
      </p:sp>
      <p:sp>
        <p:nvSpPr>
          <p:cNvPr id="7" name="Text 2"/>
          <p:cNvSpPr txBox="1"/>
          <p:nvPr/>
        </p:nvSpPr>
        <p:spPr>
          <a:xfrm>
            <a:off x="495300" y="3878826"/>
            <a:ext cx="3780171" cy="1078609"/>
          </a:xfrm>
          <a:prstGeom prst="rect">
            <a:avLst/>
          </a:prstGeom>
          <a:noFill/>
          <a:ln/>
        </p:spPr>
        <p:txBody>
          <a:bodyPr wrap="square" lIns="0" tIns="0" rIns="0" bIns="0" rtlCol="0" anchor="t"/>
          <a:lstStyle/>
          <a:p>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Одинаковая абсолютная погрешность может означать разную точность результата. Таблица показывает это на простых примерах.
</a:t>
            </a:r>
            <a:endParaRPr lang="en-US" sz="1200" dirty="0"/>
          </a:p>
        </p:txBody>
      </p:sp>
      <p:sp>
        <p:nvSpPr>
          <p:cNvPr id="8" name="Text 3"/>
          <p:cNvSpPr txBox="1"/>
          <p:nvPr/>
        </p:nvSpPr>
        <p:spPr>
          <a:xfrm>
            <a:off x="4485205" y="3878826"/>
            <a:ext cx="3105863" cy="1078609"/>
          </a:xfrm>
          <a:prstGeom prst="rect">
            <a:avLst/>
          </a:prstGeom>
          <a:noFill/>
          <a:ln/>
        </p:spPr>
        <p:txBody>
          <a:bodyPr wrap="square" lIns="0" tIns="0" rIns="0" bIns="0" rtlCol="0" anchor="t"/>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Абсолютная ошибка одинакова, но относительная сильно меняется. Значит, для оценки точности нужно учитывать масштаб величины.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Расчёты по данным из условия.
</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98941" y="2327342"/>
            <a:ext cx="2644996" cy="282722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3256905" y="2327342"/>
            <a:ext cx="2644996" cy="282722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6003588" y="2327342"/>
            <a:ext cx="2644996" cy="282722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643727" y="1544166"/>
            <a:ext cx="2355425" cy="627855"/>
          </a:xfrm>
          <a:prstGeom prst="rect">
            <a:avLst/>
          </a:prstGeom>
          <a:noFill/>
          <a:ln/>
        </p:spPr>
        <p:txBody>
          <a:bodyPr wrap="square" lIns="0" tIns="0" rIns="0" bIns="0" rtlCol="0" anchor="t"/>
          <a:lstStyle/>
          <a:p>
            <a:pPr algn="l" indent="0" marL="0">
              <a:lnSpc>
                <a:spcPct val="100000"/>
              </a:lnSpc>
              <a:buNone/>
            </a:pPr>
            <a:r>
              <a:rPr lang="en-US" sz="864" b="1" dirty="0">
                <a:solidFill>
                  <a:srgbClr val="000000"/>
                </a:solidFill>
                <a:latin typeface="Arial" pitchFamily="34" charset="0"/>
                <a:ea typeface="Arial" pitchFamily="34" charset="-122"/>
                <a:cs typeface="Arial" pitchFamily="34" charset="-120"/>
              </a:rPr>
              <a:t>Покупка без лишних расчётов
</a:t>
            </a:r>
            <a:pPr algn="l" indent="0" marL="0">
              <a:lnSpc>
                <a:spcPct val="100000"/>
              </a:lnSpc>
              <a:buNone/>
            </a:pPr>
            <a:r>
              <a:rPr lang="en-US" sz="679"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679" dirty="0">
                <a:solidFill>
                  <a:srgbClr val="000000"/>
                </a:solidFill>
                <a:latin typeface="Arial" pitchFamily="34" charset="0"/>
                <a:ea typeface="Arial" pitchFamily="34" charset="-122"/>
                <a:cs typeface="Arial" pitchFamily="34" charset="-120"/>
              </a:rPr>
              <a:t>В магазине мы часто прикидываем сумму покупки ещё до кассы. Такой быстрый расчёт помогает понять, хватит ли денег и насколько итог похож на ожидаемый. На иллюстрации уместен чек с несколькими товарами и заметными округлениями.
</a:t>
            </a:r>
            <a:endParaRPr lang="en-US" sz="864" dirty="0"/>
          </a:p>
        </p:txBody>
      </p:sp>
      <p:sp>
        <p:nvSpPr>
          <p:cNvPr id="11" name="Text 1"/>
          <p:cNvSpPr txBox="1"/>
          <p:nvPr/>
        </p:nvSpPr>
        <p:spPr>
          <a:xfrm>
            <a:off x="3401691" y="1544166"/>
            <a:ext cx="2355425" cy="627855"/>
          </a:xfrm>
          <a:prstGeom prst="rect">
            <a:avLst/>
          </a:prstGeom>
          <a:noFill/>
          <a:ln/>
        </p:spPr>
        <p:txBody>
          <a:bodyPr wrap="square" lIns="0" tIns="0" rIns="0" bIns="0" rtlCol="0" anchor="t"/>
          <a:lstStyle/>
          <a:p>
            <a:pPr algn="l" indent="0" marL="0">
              <a:lnSpc>
                <a:spcPct val="100000"/>
              </a:lnSpc>
              <a:buNone/>
            </a:pPr>
            <a:r>
              <a:rPr lang="en-US" sz="864" b="1" dirty="0">
                <a:solidFill>
                  <a:srgbClr val="000000"/>
                </a:solidFill>
                <a:latin typeface="Arial" pitchFamily="34" charset="0"/>
                <a:ea typeface="Arial" pitchFamily="34" charset="-122"/>
                <a:cs typeface="Arial" pitchFamily="34" charset="-120"/>
              </a:rPr>
              <a:t>Маршрут и время поездки
</a:t>
            </a:r>
            <a:pPr algn="l" indent="0" marL="0">
              <a:lnSpc>
                <a:spcPct val="100000"/>
              </a:lnSpc>
              <a:buNone/>
            </a:pPr>
            <a:r>
              <a:rPr lang="en-US" sz="679"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679" dirty="0">
                <a:solidFill>
                  <a:srgbClr val="000000"/>
                </a:solidFill>
                <a:latin typeface="Arial" pitchFamily="34" charset="0"/>
                <a:ea typeface="Arial" pitchFamily="34" charset="-122"/>
                <a:cs typeface="Arial" pitchFamily="34" charset="-120"/>
              </a:rPr>
              <a:t>Перед поездкой полезно примерно оценить расстояние и длительность пути. Это помогает заранее понять, успеем ли мы к назначенному времени и нужен ли запас. Для изображения подойдёт карта маршрута с отметками остановок и расстояний.
</a:t>
            </a:r>
            <a:endParaRPr lang="en-US" sz="864" dirty="0"/>
          </a:p>
        </p:txBody>
      </p:sp>
      <p:sp>
        <p:nvSpPr>
          <p:cNvPr id="12" name="Text 2"/>
          <p:cNvSpPr txBox="1"/>
          <p:nvPr/>
        </p:nvSpPr>
        <p:spPr>
          <a:xfrm>
            <a:off x="6148374" y="1544166"/>
            <a:ext cx="2355425" cy="627855"/>
          </a:xfrm>
          <a:prstGeom prst="rect">
            <a:avLst/>
          </a:prstGeom>
          <a:noFill/>
          <a:ln/>
        </p:spPr>
        <p:txBody>
          <a:bodyPr wrap="square" lIns="0" tIns="0" rIns="0" bIns="0" rtlCol="0" anchor="t"/>
          <a:lstStyle/>
          <a:p>
            <a:pPr algn="l" indent="0" marL="0">
              <a:lnSpc>
                <a:spcPct val="100000"/>
              </a:lnSpc>
              <a:buNone/>
            </a:pPr>
            <a:r>
              <a:rPr lang="en-US" sz="826" b="1" dirty="0">
                <a:solidFill>
                  <a:srgbClr val="000000"/>
                </a:solidFill>
                <a:latin typeface="Arial" pitchFamily="34" charset="0"/>
                <a:ea typeface="Arial" pitchFamily="34" charset="-122"/>
                <a:cs typeface="Arial" pitchFamily="34" charset="-120"/>
              </a:rPr>
              <a:t>Учебная проверка ответа
</a:t>
            </a:r>
            <a:pPr algn="l" indent="0" marL="0">
              <a:lnSpc>
                <a:spcPct val="100000"/>
              </a:lnSpc>
              <a:buNone/>
            </a:pPr>
            <a:r>
              <a:rPr lang="en-US" sz="649"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649" dirty="0">
                <a:solidFill>
                  <a:srgbClr val="000000"/>
                </a:solidFill>
                <a:latin typeface="Arial" pitchFamily="34" charset="0"/>
                <a:ea typeface="Arial" pitchFamily="34" charset="-122"/>
                <a:cs typeface="Arial" pitchFamily="34" charset="-120"/>
              </a:rPr>
              <a:t>На уроках приближённая оценка помогает заметить нелепый результат ещё до окончательной сдачи работы. Если длина класса получилась слишком большой или цена выглядит неправдоподобно, значит, вычисления стоит перепроверить. Здесь хорошо смотрится линейка или измерительная лента.
</a:t>
            </a:r>
            <a:endParaRPr lang="en-US" sz="826" dirty="0"/>
          </a:p>
        </p:txBody>
      </p:sp>
      <p:sp>
        <p:nvSpPr>
          <p:cNvPr id="13" name="Text 3"/>
          <p:cNvSpPr txBox="1"/>
          <p:nvPr/>
        </p:nvSpPr>
        <p:spPr>
          <a:xfrm>
            <a:off x="493548" y="184355"/>
            <a:ext cx="6563555" cy="89965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Приближённые вычисления в жизни и в школе
</a:t>
            </a:r>
            <a:endParaRPr lang="en-US" sz="2400" dirty="0"/>
          </a:p>
        </p:txBody>
      </p:sp>
      <p:sp>
        <p:nvSpPr>
          <p:cNvPr id="14" name="Text 4"/>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14</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63491" y="1890150"/>
            <a:ext cx="7550407" cy="2548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15</a:t>
            </a:r>
            <a:endParaRPr lang="en-US" sz="1100" dirty="0"/>
          </a:p>
        </p:txBody>
      </p:sp>
      <p:sp>
        <p:nvSpPr>
          <p:cNvPr id="6" name="Text 1"/>
          <p:cNvSpPr txBox="1"/>
          <p:nvPr/>
        </p:nvSpPr>
        <p:spPr>
          <a:xfrm>
            <a:off x="491561" y="265584"/>
            <a:ext cx="8092800" cy="1102500"/>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Алгоритм вычисления погрешности в задаче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Последовательность действий для измерений, округления и проверки ответа.
</a:t>
            </a:r>
            <a:endParaRPr lang="en-US" sz="2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493548" y="184355"/>
            <a:ext cx="6563555" cy="89965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Типичные ошибки при работе с погрешностью
</a:t>
            </a:r>
            <a:endParaRPr lang="en-US" sz="2400" dirty="0"/>
          </a:p>
        </p:txBody>
      </p:sp>
      <p:sp>
        <p:nvSpPr>
          <p:cNvPr id="10" name="Text 1"/>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16</a:t>
            </a:r>
            <a:endParaRPr lang="en-US" sz="1100" dirty="0"/>
          </a:p>
        </p:txBody>
      </p:sp>
      <p:sp>
        <p:nvSpPr>
          <p:cNvPr id="11" name="Text 2"/>
          <p:cNvSpPr txBox="1"/>
          <p:nvPr/>
        </p:nvSpPr>
        <p:spPr>
          <a:xfrm>
            <a:off x="637083" y="1895586"/>
            <a:ext cx="2418871" cy="982351"/>
          </a:xfrm>
          <a:prstGeom prst="rect">
            <a:avLst/>
          </a:prstGeom>
          <a:noFill/>
          <a:ln/>
        </p:spPr>
        <p:txBody>
          <a:bodyPr wrap="square" lIns="0" tIns="0" rIns="0" bIns="0" rtlCol="0" anchor="t"/>
          <a:lstStyle/>
          <a:p>
            <a:pPr algn="l" indent="0" marL="0">
              <a:lnSpc>
                <a:spcPct val="100000"/>
              </a:lnSpc>
              <a:buNone/>
            </a:pPr>
            <a:r>
              <a:rPr lang="en-US" sz="1050" b="1" dirty="0">
                <a:solidFill>
                  <a:srgbClr val="000000"/>
                </a:solidFill>
                <a:latin typeface="Arial" pitchFamily="34" charset="0"/>
                <a:ea typeface="Arial" pitchFamily="34" charset="-122"/>
                <a:cs typeface="Arial" pitchFamily="34" charset="-120"/>
              </a:rPr>
              <a:t>Путают виды погрешности
</a:t>
            </a:r>
            <a:pPr algn="l" indent="0" marL="0">
              <a:lnSpc>
                <a:spcPct val="100000"/>
              </a:lnSpc>
              <a:buNone/>
            </a:pPr>
            <a:r>
              <a:rPr lang="en-US" sz="1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Абсолютная погрешность показывает величину отклонения в единицах измерения, а относительная — её долю от самого значения. Если их перепутать, вывод о точности будет неверным.
</a:t>
            </a:r>
            <a:endParaRPr lang="en-US" sz="1050" dirty="0"/>
          </a:p>
        </p:txBody>
      </p:sp>
      <p:sp>
        <p:nvSpPr>
          <p:cNvPr id="12" name="Text 3"/>
          <p:cNvSpPr txBox="1"/>
          <p:nvPr/>
        </p:nvSpPr>
        <p:spPr>
          <a:xfrm>
            <a:off x="3398001" y="1895586"/>
            <a:ext cx="2418871" cy="982351"/>
          </a:xfrm>
          <a:prstGeom prst="rect">
            <a:avLst/>
          </a:prstGeom>
          <a:noFill/>
          <a:ln/>
        </p:spPr>
        <p:txBody>
          <a:bodyPr wrap="square" lIns="0" tIns="0" rIns="0" bIns="0" rtlCol="0" anchor="t"/>
          <a:lstStyle/>
          <a:p>
            <a:pPr algn="l" indent="0" marL="0">
              <a:lnSpc>
                <a:spcPct val="100000"/>
              </a:lnSpc>
              <a:buNone/>
            </a:pPr>
            <a:r>
              <a:rPr lang="en-US" sz="1050" b="1" dirty="0">
                <a:solidFill>
                  <a:srgbClr val="000000"/>
                </a:solidFill>
                <a:latin typeface="Arial" pitchFamily="34" charset="0"/>
                <a:ea typeface="Arial" pitchFamily="34" charset="-122"/>
                <a:cs typeface="Arial" pitchFamily="34" charset="-120"/>
              </a:rPr>
              <a:t>Забывают модуль
</a:t>
            </a:r>
            <a:pPr algn="l" indent="0" marL="0">
              <a:lnSpc>
                <a:spcPct val="100000"/>
              </a:lnSpc>
              <a:buNone/>
            </a:pPr>
            <a:r>
              <a:rPr lang="en-US" sz="1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В формуле абсолютной погрешности нужен модуль разности, потому что ошибка не может быть отрицательной. Без модуля результат теряет смысл и может ввести в заблуждение.
</a:t>
            </a:r>
            <a:endParaRPr lang="en-US" sz="1050" dirty="0"/>
          </a:p>
        </p:txBody>
      </p:sp>
      <p:sp>
        <p:nvSpPr>
          <p:cNvPr id="13" name="Text 4"/>
          <p:cNvSpPr txBox="1"/>
          <p:nvPr/>
        </p:nvSpPr>
        <p:spPr>
          <a:xfrm>
            <a:off x="6140513" y="1895586"/>
            <a:ext cx="2418871" cy="982351"/>
          </a:xfrm>
          <a:prstGeom prst="rect">
            <a:avLst/>
          </a:prstGeom>
          <a:noFill/>
          <a:ln/>
        </p:spPr>
        <p:txBody>
          <a:bodyPr wrap="square" lIns="0" tIns="0" rIns="0" bIns="0" rtlCol="0" anchor="t"/>
          <a:lstStyle/>
          <a:p>
            <a:pPr algn="l" indent="0" marL="0">
              <a:lnSpc>
                <a:spcPct val="100000"/>
              </a:lnSpc>
              <a:buNone/>
            </a:pPr>
            <a:r>
              <a:rPr lang="en-US" sz="1050" b="1" dirty="0">
                <a:solidFill>
                  <a:srgbClr val="000000"/>
                </a:solidFill>
                <a:latin typeface="Arial" pitchFamily="34" charset="0"/>
                <a:ea typeface="Arial" pitchFamily="34" charset="-122"/>
                <a:cs typeface="Arial" pitchFamily="34" charset="-120"/>
              </a:rPr>
              <a:t>Не указывают единицы
</a:t>
            </a:r>
            <a:pPr algn="l" indent="0" marL="0">
              <a:lnSpc>
                <a:spcPct val="100000"/>
              </a:lnSpc>
              <a:buNone/>
            </a:pPr>
            <a:r>
              <a:rPr lang="en-US" sz="1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Погрешность всегда связана с той же единицей, что и сама величина: сантиметры, килограммы, секунды или литры. Пропуск единиц делает запись неполной и неудобной для проверки.
</a:t>
            </a:r>
            <a:endParaRPr lang="en-US" sz="1050" dirty="0"/>
          </a:p>
        </p:txBody>
      </p:sp>
      <p:sp>
        <p:nvSpPr>
          <p:cNvPr id="14" name="Text 5"/>
          <p:cNvSpPr txBox="1"/>
          <p:nvPr/>
        </p:nvSpPr>
        <p:spPr>
          <a:xfrm>
            <a:off x="1996341" y="3357301"/>
            <a:ext cx="2418871" cy="982351"/>
          </a:xfrm>
          <a:prstGeom prst="rect">
            <a:avLst/>
          </a:prstGeom>
          <a:noFill/>
          <a:ln/>
        </p:spPr>
        <p:txBody>
          <a:bodyPr wrap="square" lIns="0" tIns="0" rIns="0" bIns="0" rtlCol="0" anchor="t"/>
          <a:lstStyle/>
          <a:p>
            <a:pPr algn="l" indent="0" marL="0">
              <a:lnSpc>
                <a:spcPct val="100000"/>
              </a:lnSpc>
              <a:buNone/>
            </a:pPr>
            <a:r>
              <a:rPr lang="en-US" sz="1050" b="1" dirty="0">
                <a:solidFill>
                  <a:srgbClr val="000000"/>
                </a:solidFill>
                <a:latin typeface="Arial" pitchFamily="34" charset="0"/>
                <a:ea typeface="Arial" pitchFamily="34" charset="-122"/>
                <a:cs typeface="Arial" pitchFamily="34" charset="-120"/>
              </a:rPr>
              <a:t>Округляют слишком рано
</a:t>
            </a:r>
            <a:pPr algn="l" indent="0" marL="0">
              <a:lnSpc>
                <a:spcPct val="100000"/>
              </a:lnSpc>
              <a:buNone/>
            </a:pPr>
            <a:r>
              <a:rPr lang="en-US" sz="1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Если округлить промежуточные данные раньше времени, можно потерять важные цифры. Тогда итоговый ответ получится менее точным, чем мог бы быть при аккуратных вычислениях.
</a:t>
            </a:r>
            <a:endParaRPr lang="en-US" sz="1050" dirty="0"/>
          </a:p>
        </p:txBody>
      </p:sp>
      <p:sp>
        <p:nvSpPr>
          <p:cNvPr id="15" name="Text 6"/>
          <p:cNvSpPr txBox="1"/>
          <p:nvPr/>
        </p:nvSpPr>
        <p:spPr>
          <a:xfrm>
            <a:off x="4738853" y="3357301"/>
            <a:ext cx="2418871" cy="982351"/>
          </a:xfrm>
          <a:prstGeom prst="rect">
            <a:avLst/>
          </a:prstGeom>
          <a:noFill/>
          <a:ln/>
        </p:spPr>
        <p:txBody>
          <a:bodyPr wrap="square" lIns="0" tIns="0" rIns="0" bIns="0" rtlCol="0" anchor="t"/>
          <a:lstStyle/>
          <a:p>
            <a:pPr algn="l" indent="0" marL="0">
              <a:lnSpc>
                <a:spcPct val="100000"/>
              </a:lnSpc>
              <a:buNone/>
            </a:pPr>
            <a:r>
              <a:rPr lang="en-US" sz="1050" b="1" dirty="0">
                <a:solidFill>
                  <a:srgbClr val="000000"/>
                </a:solidFill>
                <a:latin typeface="Arial" pitchFamily="34" charset="0"/>
                <a:ea typeface="Arial" pitchFamily="34" charset="-122"/>
                <a:cs typeface="Arial" pitchFamily="34" charset="-120"/>
              </a:rPr>
              <a:t>Не учитывают масштаб
</a:t>
            </a:r>
            <a:pPr algn="l" indent="0" marL="0">
              <a:lnSpc>
                <a:spcPct val="100000"/>
              </a:lnSpc>
              <a:buNone/>
            </a:pPr>
            <a:r>
              <a:rPr lang="en-US" sz="1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Одна и та же ошибка может быть почти незаметной в большой величине и очень заметной в маленькой. Без сравнения масштаба легко сделать неправильный вывод о качестве результата.
</a:t>
            </a:r>
            <a:endParaRPr lang="en-US" sz="10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93548" y="1572402"/>
            <a:ext cx="4750071" cy="2668044"/>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93548" y="184355"/>
            <a:ext cx="6563555" cy="89965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Как меняется точность при разном округлении
</a:t>
            </a:r>
            <a:endParaRPr lang="en-US" sz="2400" dirty="0"/>
          </a:p>
        </p:txBody>
      </p:sp>
      <p:sp>
        <p:nvSpPr>
          <p:cNvPr id="6" name="Text 1"/>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17</a:t>
            </a:r>
            <a:endParaRPr lang="en-US" sz="1100" dirty="0"/>
          </a:p>
        </p:txBody>
      </p:sp>
      <p:sp>
        <p:nvSpPr>
          <p:cNvPr id="7" name="Text 2"/>
          <p:cNvSpPr txBox="1"/>
          <p:nvPr/>
        </p:nvSpPr>
        <p:spPr>
          <a:xfrm>
            <a:off x="5737167" y="1508050"/>
            <a:ext cx="2758200" cy="1640722"/>
          </a:xfrm>
          <a:prstGeom prst="rect">
            <a:avLst/>
          </a:prstGeom>
          <a:noFill/>
          <a:ln/>
        </p:spPr>
        <p:txBody>
          <a:bodyPr wrap="square" lIns="0" tIns="0" rIns="0" bIns="0" rtlCol="0" anchor="ctr"/>
          <a:lstStyle/>
          <a:p>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Для числа 0,84 переход от сотых к единицам заметно увеличивает отклонение от исходного значения.
</a:t>
            </a:r>
            <a:endParaRPr lang="en-US" sz="1200" dirty="0"/>
          </a:p>
        </p:txBody>
      </p:sp>
      <p:sp>
        <p:nvSpPr>
          <p:cNvPr id="8" name="Text 3"/>
          <p:cNvSpPr txBox="1"/>
          <p:nvPr/>
        </p:nvSpPr>
        <p:spPr>
          <a:xfrm>
            <a:off x="5737167" y="3334837"/>
            <a:ext cx="2758200" cy="1205700"/>
          </a:xfrm>
          <a:prstGeom prst="rect">
            <a:avLst/>
          </a:prstGeom>
          <a:noFill/>
          <a:ln/>
        </p:spPr>
        <p:txBody>
          <a:bodyPr wrap="square" lIns="0" tIns="0" rIns="0" bIns="0" rtlCol="0" anchor="ctr"/>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Чем грубее округление, тем больше ошибка. Для маленьких чисел это особенно заметно.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Расчёт по примеру 0,84 при округлении до сотых, десятых и единиц.
</a:t>
            </a:r>
            <a:endParaRPr lang="en-US"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559722" y="1983800"/>
            <a:ext cx="349810" cy="466413"/>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3358921" y="1983800"/>
            <a:ext cx="466413" cy="466413"/>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6191250" y="2004271"/>
            <a:ext cx="478654" cy="425471"/>
          </a:xfrm>
          <a:prstGeom prst="rect">
            <a:avLst/>
          </a:prstGeom>
        </p:spPr>
      </p:pic>
      <p:sp>
        <p:nvSpPr>
          <p:cNvPr id="9" name="Text 0"/>
          <p:cNvSpPr txBox="1"/>
          <p:nvPr/>
        </p:nvSpPr>
        <p:spPr>
          <a:xfrm>
            <a:off x="493548" y="184355"/>
            <a:ext cx="6563555" cy="89965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Как проверить разумность ответа
</a:t>
            </a:r>
            <a:endParaRPr lang="en-US" sz="2400" dirty="0"/>
          </a:p>
        </p:txBody>
      </p:sp>
      <p:sp>
        <p:nvSpPr>
          <p:cNvPr id="10" name="Text 1"/>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18</a:t>
            </a:r>
            <a:endParaRPr lang="en-US" sz="1100" dirty="0"/>
          </a:p>
        </p:txBody>
      </p:sp>
      <p:sp>
        <p:nvSpPr>
          <p:cNvPr id="11" name="Text 2"/>
          <p:cNvSpPr txBox="1"/>
          <p:nvPr/>
        </p:nvSpPr>
        <p:spPr>
          <a:xfrm>
            <a:off x="495301" y="2552700"/>
            <a:ext cx="2276474" cy="1714500"/>
          </a:xfrm>
          <a:prstGeom prst="rect">
            <a:avLst/>
          </a:prstGeom>
          <a:noFill/>
          <a:ln/>
        </p:spPr>
        <p:txBody>
          <a:bodyPr wrap="square" lIns="0" tIns="0" rIns="0" bIns="0" rtlCol="0" anchor="t"/>
          <a:lstStyle/>
          <a:p>
            <a:pPr algn="l" indent="0" marL="0">
              <a:lnSpc>
                <a:spcPct val="100000"/>
              </a:lnSpc>
              <a:buNone/>
            </a:pPr>
            <a:r>
              <a:rPr lang="en-US" sz="1500" b="1" dirty="0">
                <a:solidFill>
                  <a:srgbClr val="000000"/>
                </a:solidFill>
                <a:latin typeface="Arial" pitchFamily="34" charset="0"/>
                <a:ea typeface="Arial" pitchFamily="34" charset="-122"/>
                <a:cs typeface="Arial" pitchFamily="34" charset="-120"/>
              </a:rPr>
              <a:t>Сверка с расчётом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После вычислений полезно прикинуть, похож ли ответ на ожидаемый. Если результат слишком велик или слишком мал, значит, в записи или действиях могла появиться ошибка.
</a:t>
            </a:r>
            <a:endParaRPr lang="en-US" sz="1500" dirty="0"/>
          </a:p>
        </p:txBody>
      </p:sp>
      <p:sp>
        <p:nvSpPr>
          <p:cNvPr id="12" name="Text 3"/>
          <p:cNvSpPr txBox="1"/>
          <p:nvPr/>
        </p:nvSpPr>
        <p:spPr>
          <a:xfrm>
            <a:off x="3352801" y="2552700"/>
            <a:ext cx="2276474" cy="1714500"/>
          </a:xfrm>
          <a:prstGeom prst="rect">
            <a:avLst/>
          </a:prstGeom>
          <a:noFill/>
          <a:ln/>
        </p:spPr>
        <p:txBody>
          <a:bodyPr wrap="square" lIns="0" tIns="0" rIns="0" bIns="0" rtlCol="0" anchor="t"/>
          <a:lstStyle/>
          <a:p>
            <a:pPr algn="l" indent="0" marL="0">
              <a:lnSpc>
                <a:spcPct val="100000"/>
              </a:lnSpc>
              <a:buNone/>
            </a:pPr>
            <a:r>
              <a:rPr lang="en-US" sz="1500" b="1" dirty="0">
                <a:solidFill>
                  <a:srgbClr val="FFFFFF"/>
                </a:solidFill>
                <a:latin typeface="Arial" pitchFamily="34" charset="0"/>
                <a:ea typeface="Arial" pitchFamily="34" charset="-122"/>
                <a:cs typeface="Arial" pitchFamily="34" charset="-120"/>
              </a:rPr>
              <a:t>Сравнение с реальностью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Длины, расстояния и размеры удобно проверять через знакомые ориентиры. Если класс внезапно оказался длиной 80 метров, это сразу показывает, что ответ нужно перепроверить.
</a:t>
            </a:r>
            <a:endParaRPr lang="en-US" sz="1500" dirty="0"/>
          </a:p>
        </p:txBody>
      </p:sp>
      <p:sp>
        <p:nvSpPr>
          <p:cNvPr id="13" name="Text 4"/>
          <p:cNvSpPr txBox="1"/>
          <p:nvPr/>
        </p:nvSpPr>
        <p:spPr>
          <a:xfrm>
            <a:off x="6191251" y="2552700"/>
            <a:ext cx="2276474" cy="1714500"/>
          </a:xfrm>
          <a:prstGeom prst="rect">
            <a:avLst/>
          </a:prstGeom>
          <a:noFill/>
          <a:ln/>
        </p:spPr>
        <p:txBody>
          <a:bodyPr wrap="square" lIns="0" tIns="0" rIns="0" bIns="0" rtlCol="0" anchor="t"/>
          <a:lstStyle/>
          <a:p>
            <a:pPr algn="l" indent="0" marL="0">
              <a:lnSpc>
                <a:spcPct val="100000"/>
              </a:lnSpc>
              <a:buNone/>
            </a:pPr>
            <a:r>
              <a:rPr lang="en-US" sz="1500" b="1" dirty="0">
                <a:solidFill>
                  <a:srgbClr val="000000"/>
                </a:solidFill>
                <a:latin typeface="Arial" pitchFamily="34" charset="0"/>
                <a:ea typeface="Arial" pitchFamily="34" charset="-122"/>
                <a:cs typeface="Arial" pitchFamily="34" charset="-120"/>
              </a:rPr>
              <a:t>Проверка бытовых цен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При покупках легко заметить нелепый итог, если знать примерные цены. Если две ручки стоят 30 рублей каждая, сумма в тысячи рублей явно не подходит.
</a:t>
            </a:r>
            <a:endParaRPr lang="en-US" sz="15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493548" y="184355"/>
            <a:ext cx="6563555" cy="89965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Основные формулы темы
</a:t>
            </a:r>
            <a:endParaRPr lang="en-US" sz="2400" dirty="0"/>
          </a:p>
        </p:txBody>
      </p:sp>
      <p:sp>
        <p:nvSpPr>
          <p:cNvPr id="7" name="Text 1"/>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19</a:t>
            </a:r>
            <a:endParaRPr lang="en-US" sz="1100" dirty="0"/>
          </a:p>
        </p:txBody>
      </p:sp>
      <p:sp>
        <p:nvSpPr>
          <p:cNvPr id="8" name="Text 2"/>
          <p:cNvSpPr txBox="1"/>
          <p:nvPr/>
        </p:nvSpPr>
        <p:spPr>
          <a:xfrm>
            <a:off x="496229" y="1799260"/>
            <a:ext cx="3828560" cy="1073480"/>
          </a:xfrm>
          <a:prstGeom prst="rect">
            <a:avLst/>
          </a:prstGeom>
          <a:noFill/>
          <a:ln/>
        </p:spPr>
        <p:txBody>
          <a:bodyPr wrap="square" lIns="0" tIns="0" rIns="0" bIns="0" rtlCol="0" anchor="t"/>
          <a:lstStyle/>
          <a:p>
            <a:pPr algn="l" indent="0" marL="0">
              <a:lnSpc>
                <a:spcPct val="100000"/>
              </a:lnSpc>
              <a:buNone/>
            </a:pPr>
            <a:r>
              <a:rPr lang="en-US" sz="1050" b="1" dirty="0">
                <a:solidFill>
                  <a:srgbClr val="FFFFFF"/>
                </a:solidFill>
                <a:latin typeface="Arial" pitchFamily="34" charset="0"/>
                <a:ea typeface="Arial" pitchFamily="34" charset="-122"/>
                <a:cs typeface="Arial" pitchFamily="34" charset="-120"/>
              </a:rPr>
              <a:t>Абсолютная погрешность
</a:t>
            </a:r>
            <a:pPr algn="l" indent="0" marL="0">
              <a:lnSpc>
                <a:spcPct val="100000"/>
              </a:lnSpc>
              <a:buNone/>
            </a:pPr>
            <a:r>
              <a:rPr lang="en-US" sz="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Абсолютная погрешность показывает, на сколько приближённое значение отличается от точного. Формула проста: Δ = |a − b|. Она даёт ответ в тех же единицах, что и сама величина.
</a:t>
            </a:r>
            <a:endParaRPr lang="en-US" sz="1050" dirty="0"/>
          </a:p>
        </p:txBody>
      </p:sp>
      <p:sp>
        <p:nvSpPr>
          <p:cNvPr id="9" name="Text 3"/>
          <p:cNvSpPr txBox="1"/>
          <p:nvPr/>
        </p:nvSpPr>
        <p:spPr>
          <a:xfrm>
            <a:off x="4866178" y="1799260"/>
            <a:ext cx="3828560" cy="1073480"/>
          </a:xfrm>
          <a:prstGeom prst="rect">
            <a:avLst/>
          </a:prstGeom>
          <a:noFill/>
          <a:ln/>
        </p:spPr>
        <p:txBody>
          <a:bodyPr wrap="square" lIns="0" tIns="0" rIns="0" bIns="0" rtlCol="0" anchor="t"/>
          <a:lstStyle/>
          <a:p>
            <a:pPr algn="l" indent="0" marL="0">
              <a:lnSpc>
                <a:spcPct val="100000"/>
              </a:lnSpc>
              <a:buNone/>
            </a:pPr>
            <a:r>
              <a:rPr lang="en-US" sz="1050" b="1" dirty="0">
                <a:solidFill>
                  <a:srgbClr val="FFFFFF"/>
                </a:solidFill>
                <a:latin typeface="Arial" pitchFamily="34" charset="0"/>
                <a:ea typeface="Arial" pitchFamily="34" charset="-122"/>
                <a:cs typeface="Arial" pitchFamily="34" charset="-120"/>
              </a:rPr>
              <a:t>Относительная погрешность
</a:t>
            </a:r>
            <a:pPr algn="l" indent="0" marL="0">
              <a:lnSpc>
                <a:spcPct val="100000"/>
              </a:lnSpc>
              <a:buNone/>
            </a:pPr>
            <a:r>
              <a:rPr lang="en-US" sz="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Относительная погрешность равна отношению абсолютной погрешности к точному значению: δ = Δ / |a|. Этот показатель помогает сравнивать точность результатов разного масштаба.
</a:t>
            </a:r>
            <a:endParaRPr lang="en-US" sz="1050" dirty="0"/>
          </a:p>
        </p:txBody>
      </p:sp>
      <p:sp>
        <p:nvSpPr>
          <p:cNvPr id="10" name="Text 4"/>
          <p:cNvSpPr txBox="1"/>
          <p:nvPr/>
        </p:nvSpPr>
        <p:spPr>
          <a:xfrm>
            <a:off x="2659366" y="3396572"/>
            <a:ext cx="3828560" cy="1073480"/>
          </a:xfrm>
          <a:prstGeom prst="rect">
            <a:avLst/>
          </a:prstGeom>
          <a:noFill/>
          <a:ln/>
        </p:spPr>
        <p:txBody>
          <a:bodyPr wrap="square" lIns="0" tIns="0" rIns="0" bIns="0" rtlCol="0" anchor="t"/>
          <a:lstStyle/>
          <a:p>
            <a:pPr algn="l" indent="0" marL="0">
              <a:lnSpc>
                <a:spcPct val="100000"/>
              </a:lnSpc>
              <a:buNone/>
            </a:pPr>
            <a:r>
              <a:rPr lang="en-US" sz="1050" b="1" dirty="0">
                <a:solidFill>
                  <a:srgbClr val="FFFFFF"/>
                </a:solidFill>
                <a:latin typeface="Arial" pitchFamily="34" charset="0"/>
                <a:ea typeface="Arial" pitchFamily="34" charset="-122"/>
                <a:cs typeface="Arial" pitchFamily="34" charset="-120"/>
              </a:rPr>
              <a:t>Запись в процентах
</a:t>
            </a:r>
            <a:pPr algn="l" indent="0" marL="0">
              <a:lnSpc>
                <a:spcPct val="100000"/>
              </a:lnSpc>
              <a:buNone/>
            </a:pPr>
            <a:r>
              <a:rPr lang="en-US" sz="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Чтобы сделать результат нагляднее, относительную погрешность умножают на 100%. Тогда можно быстро понять, велика ошибка или нет, и сравнить несколько измерений между собой.
</a:t>
            </a:r>
            <a:endParaRPr lang="en-US" sz="10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486697" y="1029936"/>
            <a:ext cx="5255100" cy="3083700"/>
          </a:xfrm>
          <a:prstGeom prst="rect">
            <a:avLst/>
          </a:prstGeom>
          <a:noFill/>
          <a:ln/>
        </p:spPr>
        <p:txBody>
          <a:bodyPr wrap="square" lIns="0" tIns="0" rIns="0" bIns="0" rtlCol="0" anchor="ctr"/>
          <a:lstStyle/>
          <a:p>
            <a:pPr algn="l" indent="0" marL="0">
              <a:lnSpc>
                <a:spcPct val="100000"/>
              </a:lnSpc>
              <a:buNone/>
            </a:pPr>
            <a:r>
              <a:rPr lang="en-US" sz="3000" b="1" dirty="0">
                <a:solidFill>
                  <a:srgbClr val="FFFFFF"/>
                </a:solidFill>
                <a:latin typeface="Arial" pitchFamily="34" charset="0"/>
                <a:ea typeface="Arial" pitchFamily="34" charset="-122"/>
                <a:cs typeface="Arial" pitchFamily="34" charset="-120"/>
              </a:rPr>
              <a:t>Точность начинается с оценки ошибки
</a:t>
            </a:r>
            <a:pPr algn="l" indent="0" marL="0">
              <a:lnSpc>
                <a:spcPct val="100000"/>
              </a:lnSpc>
              <a:buNone/>
            </a:pPr>
            <a:r>
              <a:rPr lang="en-US" sz="7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Приближённые вычисления помогают быстро работать с числами, а погрешности показывают, насколько можно доверять результату. Если понимать разницу между абсолютной и относительной ошибкой, легче проверять ответы и сравнивать измерения.
</a:t>
            </a:r>
            <a:endParaRPr lang="en-US" sz="3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2026-05-30T02:36:57Z</dcterms:created>
  <dcterms:modified xsi:type="dcterms:W3CDTF">2026-05-30T02:36:57Z</dcterms:modified>
</cp:coreProperties>
</file>