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32" y="909450"/>
            <a:ext cx="3225035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Социально-экономическое развитие Индии, исламского мира и Латинской Америки в 1950–1980-е гг.
</a:t>
            </a:r>
            <a:pPr algn="l" indent="0" marL="0">
              <a:lnSpc>
                <a:spcPct val="90000"/>
              </a:lnSpc>
              <a:buNone/>
            </a:pPr>
            <a:r>
              <a:rPr lang="en-US" sz="16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региона искали свой путь модернизации в эпоху деколонизации и глобальных кризисов.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9607" y="932125"/>
            <a:ext cx="3502085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колониальных империй, холодная война и быстрый рост населения создали для молодых государств похожие проблемы: нехватку капитала, технологий, инфраструктуры и рабочих мест при сильной зависимости от мировых рынков.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после войны: новые государства и новые вызовы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277" y="1309125"/>
            <a:ext cx="2382246" cy="33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после независимости: стартовые условия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Тяжелое наследие колониального периода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1947 году Индия вошла в число наиболее бедных стран Азии: низкая грамотность, слабая индустриальная база и большие региональные различия ограничивали быстрый экономический рывок.
</a:t>
            </a:r>
            <a:endParaRPr lang="en-US" sz="928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на планирование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1950-е годы власти сделали ставку на развитие тяжелой промышленности, энергетики, транспорта и ирригации, сочетая государственное планирование с сохранением частного сектора.
</a:t>
            </a:r>
            <a:endParaRPr lang="en-US" sz="1043" dirty="0"/>
          </a:p>
        </p:txBody>
      </p:sp>
      <p:sp>
        <p:nvSpPr>
          <p:cNvPr id="11" name="Text 4"/>
          <p:cNvSpPr txBox="1"/>
          <p:nvPr/>
        </p:nvSpPr>
        <p:spPr>
          <a:xfrm>
            <a:off x="60432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Уязвимое 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населения жила в деревне и зависела от традиционных методов земледелия, муссонов и климатических колебаний, поэтому продовольственная безопасность оставалась одной из главных задач государства.
</a:t>
            </a:r>
            <a:endParaRPr lang="en-US" sz="95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обзоров экономической истории Индии; данные приведены в учебном обобщении темы.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ускорялся неравномерно: на динамику влияли урожайность, промышленное производство и расширение внутреннего рынка.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подтверждают устойчивое, но неровное развитие: Индия росла медленно вначале и заметно быстрее во второй половине 1970-х.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роста экономики Индии по десятилетиям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«Зеленая революция» и аграрные преобразования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Пшеница, которая изменила рынок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высокоурожайные сорта пшеницы помогли резко поднять сборы в северных штатах. Для многих хозяйств это стало переходом от постоянной нехватки зерна к более устойчивому снабжению внутреннего рынка.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Орошение и техника вместо ожидания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ирригации и применение удобрений сделали урожай менее зависимым от капризов муссона. Там, где раньше решающим фактором была погода, теперь большее значение получили инвестиции и доступ к ресурсам.
</a:t>
            </a:r>
            <a:endParaRPr lang="en-US" sz="970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эффект реформ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выгоду получили Пенджаб, Харьяна и Западный Уттар-Прадеш. Бедные сельские районы продвигались медленнее, поэтому рост производства сопровождался новым разрывом между успешными и отстающими территориями.
</a:t>
            </a:r>
            <a:endParaRPr lang="en-US" sz="93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358" y="1394038"/>
            <a:ext cx="5653284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становилось более городским и образованным, однако большая часть населения по-прежнему была связана с сельским хозяйством.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Индии 1950–1980-х гг.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отражают, как индустриализация и урбанизация меняли структуру общества, но не устраняли его сельский характер.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 в Индии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года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Индии действовал режим чрезвычайного положения, усиливший политическую централизацию и контроль государства.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Индии: чрезвычайное положение 1975–1977 гг.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показал, что экономическая модернизация не устранила политическую уязвимость и социальное напряжение.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темы: деколонизация, нефтяные доходы, государственное перераспределение и социальные последствия.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развития стран исламского мира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931" y="1594654"/>
            <a:ext cx="263288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056" y="1594654"/>
            <a:ext cx="263288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931" y="3358642"/>
            <a:ext cx="263288" cy="300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Нефтяной фактор и экономический рывок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702475" y="2122842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кризиса 1973 года экспорт нефти принес государствам ОПЕК значительно больше средств. Эти доходы быстро превратились в главный источник финансирования развития и расширения государственных расходов.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61475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доходов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50600" y="2122804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Саудовская Аравия, Кувейт, Объединенные Арабские Эмираты и Ливия направляли средства на дороги, порты, жилье и связь. Нефтяные деньги ускоряли видимое преобразование городов и транспортной сети.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99550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и строительство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02475" y="3846054"/>
            <a:ext cx="769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выступало главным распределителем благ: оно финансировало школы, больницы и крупные проекты, укрепляя лояльность населения. Но такая система усиливала зависимость экономики от сырьевого экспорта.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1161475" y="3352754"/>
            <a:ext cx="72366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Патерналистская модель власти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материалам темы; отражает общий эффект нефтяного шока 1973–1974 гг.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скачка цен на нефть государства региона быстрее закупали оборудование и запускали крупные стройки.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нефтяных доходов прямо поддерживал бюджетные расходы и импорт техники, но делал развитие зависимым от мировой конъюнктуры.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доходы и инвестиции в инфраструктуру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Трудовая миграция и «нефтяные деньги»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отъезд рабочих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1970-е годы рабочие из Египта, Йемена, Пакистана, Индии и других стран ехали в нефтяные монархии Персидского залива, где спрос на труд быстро рос вместе с доходами от нефти.
</a:t>
            </a:r>
            <a:endParaRPr lang="en-US" sz="887" dirty="0"/>
          </a:p>
        </p:txBody>
      </p:sp>
      <p:sp>
        <p:nvSpPr>
          <p:cNvPr id="10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внешнего рынка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модель связывала экономику целых стран с конъюнктурой зарубежного рынка труда. Когда спрос на работников в нефтяных государствах менялся, это сразу отражалось на доходах домохозяйств и валютных поступлениях.
</a:t>
            </a:r>
            <a:endParaRPr lang="en-US" sz="887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как поддержка семей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Заработки мигрантов пересылались домой и становились важной частью бюджета семей. Эти деньги помогали оплачивать жильё, питание, обучение детей и повседневные расходы в странах-экспортёрах рабочей силы.
</a:t>
            </a:r>
            <a:endParaRPr lang="en-US" sz="88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 противоречия в странах Ближнего Востока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72750" y="221222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конфликты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Арабо-израильские войны, палестинская проблема и соперничество между региональными державами направляли значительные средства на армию и безопасность. Это сокращало возможности для долгосрочных социальных и производственных инвестиций.
</a:t>
            </a:r>
            <a:endParaRPr lang="en-US" sz="1091" dirty="0"/>
          </a:p>
        </p:txBody>
      </p:sp>
      <p:sp>
        <p:nvSpPr>
          <p:cNvPr id="11" name="Text 3"/>
          <p:cNvSpPr txBox="1"/>
          <p:nvPr/>
        </p:nvSpPr>
        <p:spPr>
          <a:xfrm>
            <a:off x="672750" y="3077342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Авторитарная модернизация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модернизация шла сверху: государство расширяло контроль, а политическое участие общества оставалось ограниченным. Быстрые перемены при слабых институтах часто усиливали нестабильность и зависимость от внешней поддержки.
</a:t>
            </a:r>
            <a:endParaRPr lang="en-US" sz="1091" dirty="0"/>
          </a:p>
        </p:txBody>
      </p:sp>
      <p:sp>
        <p:nvSpPr>
          <p:cNvPr id="12" name="Text 4"/>
          <p:cNvSpPr txBox="1"/>
          <p:nvPr/>
        </p:nvSpPr>
        <p:spPr>
          <a:xfrm>
            <a:off x="672750" y="136945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Нефтяной ресурс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богатых нефтью государствах доходы от экспорта позволяли быстро строить дороги, города, школы и больницы. Однако такая опора на сырьевой сектор делала развитие чувствительным к мировым ценам и внешнему спросу.
</a:t>
            </a:r>
            <a:endParaRPr lang="en-US" sz="1091" dirty="0"/>
          </a:p>
        </p:txBody>
      </p:sp>
      <p:sp>
        <p:nvSpPr>
          <p:cNvPr id="13" name="Text 5"/>
          <p:cNvSpPr txBox="1"/>
          <p:nvPr/>
        </p:nvSpPr>
        <p:spPr>
          <a:xfrm>
            <a:off x="672750" y="3942471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Неравномерные результаты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там, где выросли доходы и инфраструктура, выгоды распределялись неравномерно. На фоне богатых центров сохранялись бедность, безработица и напряжённость, что обостряло социальные противоречия внутри региона.
</a:t>
            </a:r>
            <a:endParaRPr lang="en-US" sz="109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970" y="1808050"/>
            <a:ext cx="2414960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 истории Латинской Америки, 1950–1980-е гг.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четырёх стран показывает общие черты модели импортозамещения: индустриальный рост, активное вмешательство государства и одновременно рост долговой и инфляционной уязвимости.
</a:t>
            </a:r>
            <a:endParaRPr lang="en-US" sz="103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ускоряла рост, но не решала проблему финансовой устойчивости. Чем сильнее зависимость от кредитов и внешних рынков, тем острее становились инфляция и долговой кризис.
</a:t>
            </a:r>
            <a:endParaRPr lang="en-US" sz="1014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Америка: импортозамещение и его результаты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675" y="3592391"/>
            <a:ext cx="7894800" cy="104081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45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подъём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1960-х и в начале 1970-х годов Бразилия росла очень быстро благодаря иностранным инвестициям, дешёвым кредитам, государственным проектам и расширению экспорта.
</a:t>
            </a:r>
            <a:endParaRPr lang="en-US" sz="813" dirty="0"/>
          </a:p>
        </p:txBody>
      </p:sp>
      <p:sp>
        <p:nvSpPr>
          <p:cNvPr id="9" name="Text 1"/>
          <p:cNvSpPr txBox="1"/>
          <p:nvPr/>
        </p:nvSpPr>
        <p:spPr>
          <a:xfrm>
            <a:off x="51328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Индустрия и экспорт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3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наращивала выпуск промышленной продукции, развивала транспорт и энергетику, а также продавала за рубеж сырьё и готовые товары. Это укрепляло позиции Бразилии в региональной экономике.
</a:t>
            </a:r>
            <a:endParaRPr lang="en-US" sz="795" dirty="0"/>
          </a:p>
        </p:txBody>
      </p:sp>
      <p:sp>
        <p:nvSpPr>
          <p:cNvPr id="10" name="Text 2"/>
          <p:cNvSpPr txBox="1"/>
          <p:nvPr/>
        </p:nvSpPr>
        <p:spPr>
          <a:xfrm>
            <a:off x="534675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цена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подъёма распределялись неравномерно: разрыв между богатыми и бедными увеличивался, а приток людей в города обострял нехватку жилья, коммунальных услуг и рабочих мест.
</a:t>
            </a:r>
            <a:endParaRPr lang="en-US" sz="816" dirty="0"/>
          </a:p>
        </p:txBody>
      </p:sp>
      <p:sp>
        <p:nvSpPr>
          <p:cNvPr id="11" name="Text 3"/>
          <p:cNvSpPr txBox="1"/>
          <p:nvPr/>
        </p:nvSpPr>
        <p:spPr>
          <a:xfrm>
            <a:off x="5132850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успех сопровождался военной диктатурой и жёстким ограничением политических свобод. Это позволяло проводить быстрые решения, но усиливало напряжение в обществе и сдерживало открытое обсуждение проблем.
</a:t>
            </a:r>
            <a:endParaRPr lang="en-US" sz="685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Бразильское «экономическое чудо»
</a:t>
            </a:r>
            <a:endParaRPr lang="en-US" sz="2600" dirty="0"/>
          </a:p>
        </p:txBody>
      </p:sp>
      <p:sp>
        <p:nvSpPr>
          <p:cNvPr id="13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международной экономической истории Латинской Америки, 1965–1982 гг.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нефтяных шоков правительства активнее занимали на внешних рынках, рассчитывая сохранить рост и финансировать импорт оборудования, сырья и инфраструктурных проектов.
</a:t>
            </a:r>
            <a:endParaRPr lang="en-US" sz="1094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процентные ставки выросли, а новые кредиты подорожали, долговая нагрузка стала критической. Рост цен и внешнего долга вместе подготовили кризис начала 1980-х годов.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Инфляция и внешний долг в Латинской Америке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5150" y="1157700"/>
            <a:ext cx="2679407" cy="253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7397" y="1157700"/>
            <a:ext cx="2679407" cy="253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897" y="1157700"/>
            <a:ext cx="2679407" cy="253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выглядела латиноамериканская модернизация в повседневной жизни
</a:t>
            </a:r>
            <a:endParaRPr lang="en-US" sz="1866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есть, стабильности нет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промышленности и сфере услуг появлялись новые вакансии, но значительная часть людей оставалась в неформальном секторе. Зарплаты зависели от сезона, заказов и инфляции, поэтому даже занятые горожане часто не чувствовали уверенности в завтрашнем дне.
</a:t>
            </a:r>
            <a:endParaRPr lang="en-US" sz="807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для немногих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образования, телевидения и городского потребления создавал образ современного общества, но доступ к этим благам распределялся неравномерно. Для одних модернизация означала новую квартиру и автомобиль, для других — долги, тесноту и постоянную экономию.
</a:t>
            </a:r>
            <a:endParaRPr lang="en-US" sz="819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Кварталы на окраине мегаполиса
</a:t>
            </a:r>
            <a:pPr algn="l" indent="0" marL="0">
              <a:lnSpc>
                <a:spcPct val="115000"/>
              </a:lnSpc>
              <a:buNone/>
            </a:pPr>
            <a:r>
              <a:rPr lang="en-US" sz="4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стеклянными витринами деловых центров росли кварталы самостроя, где новые жители ждали воды, транспорта и школ. Миграция в города шла быстрее, чем развитие инфраструктуры, поэтому многие семьи жили в переполненных домах и ездили на работу часами.
</a:t>
            </a:r>
            <a:endParaRPr lang="en-US" sz="80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заимствования 1970-х годов превратились в долговой и валютный кризис при ухудшении мировой финансовой конъюнктуры.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кризис 1980-х ударил по Латинской Америке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2" y="1471725"/>
            <a:ext cx="16860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650" y="1473492"/>
            <a:ext cx="185700" cy="1650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1650" y="3311907"/>
            <a:ext cx="185700" cy="1485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5000" y="3303654"/>
            <a:ext cx="185700" cy="1650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трех моделей развития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смешанная экономика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направляло инвестиции в промышленность, энергетику и ирригацию, но частный сектор сохранял заметную роль. Главной опорой оставался внутренний рынок, а успех зависел от планирования и сельского производства.
</a:t>
            </a:r>
            <a:endParaRPr lang="en-US" sz="1289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Исламский мир: нефтяная рента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ключевым источником роста стали доходы от нефти, которые перераспределялись через государство в инфраструктуру, образование и социальные программы. Такая модель быстро увеличивала возможности, но усиливала зависимость от сырья.
</a:t>
            </a:r>
            <a:endParaRPr lang="en-US" sz="1289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противоречие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модели давали заметный рост и расширяли социальные возможности, но не устраняли неравенство. Чем сильнее зависимость от мировой экономики, тем труднее было обеспечить устойчивое развитие.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Америка: импортозамещение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развивал собственную промышленность, стараясь заменить импорт отечественной продукцией. Однако для оборудования, кредитов и сырья часто требовались внешние ресурсы, поэтому модернизация оставалась финансово уязвимой.
</a:t>
            </a:r>
            <a:endParaRPr lang="en-US" sz="1289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277" y="1309125"/>
            <a:ext cx="2382246" cy="33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периода 1950–1980-х гг.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203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промышленность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регионах выросли города, появились новые предприятия, дороги, порты и энергетические объекты. Модернизация изменила повседневную жизнь миллионов людей, но шла очень неравномерно.
</a:t>
            </a:r>
            <a:endParaRPr lang="en-US" sz="1036" dirty="0"/>
          </a:p>
        </p:txBody>
      </p:sp>
      <p:sp>
        <p:nvSpPr>
          <p:cNvPr id="11" name="Text 3"/>
          <p:cNvSpPr txBox="1"/>
          <p:nvPr/>
        </p:nvSpPr>
        <p:spPr>
          <a:xfrm>
            <a:off x="7203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Бедность, сырьевая зависимость, инфляция, внешние долги и политические конфликты мешали сделать рост устойчивым. Экономические успехи часто оказывались уязвимыми перед внешними шоками.
</a:t>
            </a:r>
            <a:endParaRPr lang="en-US" sz="963" dirty="0"/>
          </a:p>
        </p:txBody>
      </p:sp>
      <p:sp>
        <p:nvSpPr>
          <p:cNvPr id="12" name="Text 4"/>
          <p:cNvSpPr txBox="1"/>
          <p:nvPr/>
        </p:nvSpPr>
        <p:spPr>
          <a:xfrm>
            <a:off x="60432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новым стратегиям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Противоречия 1950–1980-х годов подготовили почву для реформ, кризисов и пересмотра экономической политики в 1980–1990-е годы. Страны искали более гибкие способы развития и управления рисками.
</a:t>
            </a:r>
            <a:endParaRPr lang="en-US" sz="1043" dirty="0"/>
          </a:p>
        </p:txBody>
      </p:sp>
      <p:sp>
        <p:nvSpPr>
          <p:cNvPr id="13" name="Text 5"/>
          <p:cNvSpPr txBox="1"/>
          <p:nvPr/>
        </p:nvSpPr>
        <p:spPr>
          <a:xfrm>
            <a:off x="60432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социальные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школ, университетов и медицинских услуг повысило грамотность и ожидания населения. Вместе с тем быстрый демографический рост создавал нагрузку на бюджет, жильё и рынок труда.
</a:t>
            </a:r>
            <a:endParaRPr lang="en-US" sz="96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без равновесия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Индии, стран исламского мира и Латинской Америки показывает: рост сам по себе не гарантирует успеха. Устойчивость зависит от структуры экономики, справедливого распределения доходов и качества управления.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2026-06-01T06:44:39Z</dcterms:created>
  <dcterms:modified xsi:type="dcterms:W3CDTF">2026-06-01T06:44:39Z</dcterms:modified>
</cp:coreProperties>
</file>