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3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Александрович Есенин: поэт родной земли, любви и исторического перелома
</a:t>
            </a:r>
            <a:pPr algn="l" indent="0" marL="0">
              <a:lnSpc>
                <a:spcPct val="100000"/>
              </a:lnSpc>
              <a:buNone/>
            </a:pPr>
            <a:r>
              <a:rPr lang="en-US" sz="1492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в чьих стихах Россия звучит как личная судьба.
</a:t>
            </a:r>
            <a:endParaRPr lang="en-US" sz="2653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вошёл в литературу тогда, когда поэзия искала новые формы и новое звучание личности. Исторические потрясения лишь усилили его стремление сохранить живую связь с деревней, фольклором и православной образностью.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 и эпоха Серебряного века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родился 3 октября 1895 года в Константинове Рязанской губернии, в крестьянской семье. С детства он жил среди природы средней России и деревенского уклада.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песни, устный фольклор и церковное звучание стали частью его раннего восприятия мира. Эти впечатления позже превратились в устойчивые образы его лирики.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Берёза, поле, дорога, река, изба и колокол у Есенина не просто детали пейзажа. Они стали символами родины, памяти и внутренней привязанности к родной земле.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поэта и рязанские истоки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жизненного и творческого пути Есенина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смену среды, тем и интонаций в поэзии Есенина.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Узнаваемая внешность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волосы, открытое лицо и простая одежда создавали образ человека из народа. Эта внешняя простота усиливала впечатление искренности и близости к читателю.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как культурный миф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 портреты закрепили в памяти современников не только черты лица, но и настроение его поэзии. Есенина воспринимали как лирика, чья жизнь была продолжением его стихов.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образ Есенина и его публичная репутация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стихи Есенина появились в печати в 1914 году. Уже тогда его заметили по редкой музыкальности речи, мягкой интонации и точности деревенских образов.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Столичная литературная среда увидела в нём автора, который умеет говорить просто, но выразительно. Его поэзия выделялась естественностью и внутренней напевностью.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«Радуница», вышедший в 1916 году, укрепил его репутацию. Он показал, что народная традиция может звучать современно и художественно убедительно.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и литературный дебют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период отражает не только смену тем, но и изменение поэтического голоса. Особенно заметен переход от светлой лирики к тревожной исповедальности.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постепенное усиление драматизма и исторической напряжённости. Итогом становится лирика, в которой личная боль звучит особенно остро.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биография Сергея Есенина, 1914–1925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творчества Есенина по времени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14" y="3298713"/>
            <a:ext cx="306494" cy="2451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0588" y="3255758"/>
            <a:ext cx="289716" cy="3311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85" y="1602394"/>
            <a:ext cx="277578" cy="317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66960" y="1614850"/>
            <a:ext cx="328860" cy="292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24597" y="1602394"/>
            <a:ext cx="317232" cy="31723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 духовность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образы помогают поэту говорить о совести, прощении и тоске по высшему смыслу. Они придают стихам особую внутреннюю глубину.
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разлад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поздней лирике всё чаще слышны мотивы разобщённости и усталости. Герой ощущает себя оторванным от времени и ищет опору в памяти и слове.
</a:t>
            </a:r>
            <a:endParaRPr lang="en-US" sz="1352" dirty="0"/>
          </a:p>
        </p:txBody>
      </p:sp>
      <p:sp>
        <p:nvSpPr>
          <p:cNvPr id="17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деревня
</a:t>
            </a:r>
            <a:pPr algn="l" indent="0" marL="0">
              <a:lnSpc>
                <a:spcPct val="100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Есенина не фон, а живое пространство памяти. Через поля, берёзы и дороги он показывает красоту родной земли и её хрупкость.
</a:t>
            </a:r>
            <a:endParaRPr lang="en-US" sz="1251" dirty="0"/>
          </a:p>
        </p:txBody>
      </p:sp>
      <p:sp>
        <p:nvSpPr>
          <p:cNvPr id="18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России в его стихах строится из конкретных деталей деревенской жизни. Родина у поэта переживается не отвлечённо, а сердечно и очень лично.
</a:t>
            </a:r>
            <a:endParaRPr lang="en-US" sz="1187" dirty="0"/>
          </a:p>
        </p:txBody>
      </p:sp>
      <p:sp>
        <p:nvSpPr>
          <p:cNvPr id="19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Есенина редко бывает спокойной. Она нередко соединяет нежность, надежду, ревность и боль, превращаясь в испытание для лирического героя.
</a:t>
            </a:r>
            <a:endParaRPr lang="en-US" sz="1131" dirty="0"/>
          </a:p>
        </p:txBody>
      </p:sp>
      <p:sp>
        <p:nvSpPr>
          <p:cNvPr id="20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Есенина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93392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менялись темы, жанры и настроение поэта от ранней лирики к крупной форме.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тексты связаны с образом родины, а поздние — с драмой эпохи и внутренним разладом. Это показывает движение от гармонии к исторической и личной напряжённости.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и датировки произведений С. А. Есенина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Сергея Есенина и их значение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русской деревни в лирике Есенина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Изба как память о доме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есенинских стихах изба становится не просто жилищем, а знаком тепла, семьи и устойчивого мира. Через этот образ поэт передаёт ощущение защищённости, которое особенно ценно, когда привычный уклад начинает исчезать.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дорога и берёза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Есенина всегда одухотворён. Поле, дорога и берёза помогают увидеть Россию как живое пространство, где природа и человек связаны общим ритмом, а каждое наблюдение превращается в лирическое переживание.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утраты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изображении деревни у поэта есть не только нежность, но и печаль. Он чувствует, что старый уклад уходит, и поэтому деревенский мир в его поэзии нередко окрашен светлой памятью и тихой тревогой.
</a:t>
            </a:r>
            <a:endParaRPr lang="en-US" sz="103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1917: надежда на 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встретил революцию с ожиданием справедливых перемен и духовного обновления. Он надеялся, что новая эпоха вернёт человеку смысл, а России — внутреннюю цельность.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1918–1922: ощущение слома
</a:t>
            </a:r>
            <a:pPr algn="r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скоро поэт увидел разрушение привычного уклада и утрату нравственных опор. В стихах усилились тревога, растерянность и горькое чувство разрыва между мечтой и реальностью.
</a:t>
            </a:r>
            <a:endParaRPr lang="en-US" sz="1303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годы: личная драма как итог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1923–1925 годам исторический кризис у Есенина переходит в исповедальную интонацию. Революция осмысляется уже не как лозунг, а как судьба человека и страны.
</a:t>
            </a:r>
            <a:endParaRPr lang="en-US" sz="1261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и революция: ожидания и разочарование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легко узнаются по напевному ритму, мягкой мелодике и естественному течению фразы, которое напоминает живую народную песню и устную речь.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предпочитал простые, точные слова, но наполнял их сильной образностью; даже привычные детали у него приобретают символический смысл и эмоциональную глубину.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приемы — повторы, уменьшительные формы, параллелизмы, обращения — он использовал не как подражание, а как основу собственного поэтического голоса.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лирике разговорная интонация сочетается с высокой эмоциональностью, поэтому стихи звучат одновременно доверительно, искренне и художественно завершённо.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поэзии Есенина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поэта личное переживание почти всегда соединяется с образом России и её исторической судьбы.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ядро есенинского мира составляют природа и Родина, а остальные мотивы раскрывают внутренний конфликт этого образа.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лирике С. А. Есенина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Преобладающие мотивы в поэзии Есенина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биография Есенина была тесно связана с его творчеством: сильные чувства, разрывы и постоянное внутреннее напряжение становились материалом для стихов о любви, ревности и душевной усталости.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отношения с близкими нередко превращались в источник кризиса, который он переживал предельно остро. Поэтому в поздней лирике так часто звучат мотивы одиночества, неустроенности и невозможности обрести покой.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жизнь и драматические отношения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жанрах Есенин расширил масштаб своего письма: лирическое чувство у него стало соединяться с сюжетом, историческим контекстом и более широким взглядом на эпоху.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«Анна Снегина» показывает судьбу деревни на фоне революционных перемен и поэтому особенно важна как произведение о памяти, утрате и переломе сельского мира.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«Пугачёв» обращена к теме народного бунта и силы исторической стихии, где личность оказывается втянута в движение больших общественных потрясений.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и крупные формы в творчестве Есенина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поэта развивалась стремительно: литературный успех почти сразу сопровождался личными и историческими потрясениями.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показывает, что творческий подъём у Есенина постоянно соседствовал с кризисом, и именно это усиливало драматизм его поздней поэзии.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данные С. А. Есенина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главных событий жизни Есенина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1925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рубежом, после которого личность Есенина окончательно превратилась в литературную легенду.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С. А. Есенине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после его смерти усилился интерес к биографии, обстоятельствам последних дней и трагическому образу поэта, чья жизнь воспринималась как предельно напряжённая.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Есенина входят в школьные программы и помогают учащимся увидеть, как личное чувство может быть связано с историей, природой и образом Родины.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регулярно включаются в антологии русской поэзии XX века, поскольку они ясны по языку, выразительны по форме и доступны для внимательного чтения.
</a:t>
            </a:r>
            <a:endParaRPr lang="en-US" sz="1092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Есенина продолжают жить в музыке, театре и публичных чтениях, где особенно ценятся их ритм, интонационная выразительность и эмоциональная сила.
</a:t>
            </a:r>
            <a:endParaRPr lang="en-US" sz="1082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поэту поддерживается и переводами на другие языки: его лирика сохраняет узнаваемость благодаря национальной образности и человеческой понятности.
</a:t>
            </a:r>
            <a:endParaRPr lang="en-US" sz="1085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 школьной программе и современной культуре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8514" y="2755985"/>
            <a:ext cx="3026972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творчества С. А. Есенина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Есенина уникальным поэтом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ключевых особенностей показывает, из чего складывается его неповторимый голос.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Есенина в том, что он соединил народную поэтику, личную драму и образ исторически меняющейся России в цельную художественную систему.
</a:t>
            </a:r>
            <a:endParaRPr lang="en-US" sz="13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Есенин: поэт, который говорит с читателем напрямую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остаётся значимым, потому что в его стихах личная судьба превращается в разговор о доме, любви, вере и утрате. Его поэзия по-прежнему звучит искренне, ясно и современно.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2026-05-23T22:28:08Z</dcterms:created>
  <dcterms:modified xsi:type="dcterms:W3CDTF">2026-05-23T22:28:08Z</dcterms:modified>
</cp:coreProperties>
</file>