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4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мировой политике, природно-ресурсном и людском потенциале
</a:t>
            </a:r>
            <a:pPr algn="ctr" indent="0" marL="0">
              <a:lnSpc>
                <a:spcPct val="100000"/>
              </a:lnSpc>
              <a:buNone/>
            </a:pPr>
            <a:r>
              <a:rPr lang="en-US" sz="168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8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География, ресурсы и люди определяют роль России в мире.
</a:t>
            </a:r>
            <a:endParaRPr lang="en-US" sz="3742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государства оценивают не только по карте: важны ресурсы, население, экономика, транспортные связи и международные союзы. Для России эти факторы особенно взаимосвязаны после 1991 года, когда изменилась внешняя торговля и география потоков.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измерить место страны в мире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Государственно-политический статус России в мире
</a:t>
            </a:r>
            <a:endParaRPr lang="en-US" sz="301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входит в узкий круг государств, способных напрямую влиять на ключевые решения мировой политики. Её статус постоянного члена Совета Безопасности ООН придаёт особый вес дипломатии и позволяет участвовать в формировании международной повестки.
</a:t>
            </a:r>
            <a:endParaRPr lang="en-US" sz="1320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объединениях
</a:t>
            </a:r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включена в БРИКС, ШОС, ЕАЭС и G20. Эти площадки расширяют возможности для переговоров, экономической координации и выстраивания связей с государствами Азии, Европы и развивающегося мира.
</a:t>
            </a:r>
            <a:endParaRPr lang="en-US" sz="1540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энергетика
</a:t>
            </a:r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заметно политическое влияние России проявляется в вопросах международной безопасности, энергетической стабильности и урегулирования региональных конфликтов. В этих сферах её решения и позиции имеют далеко идущие последствия.
</a:t>
            </a:r>
            <a:endParaRPr lang="en-US" sz="1412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 в переговорах
</a:t>
            </a:r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военного потенциала, дипломатического опыта и крупных ресурсов делает Россию важным участником сложных переговоров. Это усиливает её роль не только как государства-участника, но и как одного из центров принятия решений.
</a:t>
            </a:r>
            <a:endParaRPr lang="en-US" sz="14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крупнейшие центры мира: сравнение по ключевым показателям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масштаб территории и ресурсный потенциал России не совпадают с её демографическим и экономическим весом.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выделяется пространственным и ресурсным масштабом, но уступает лидерам по населению и размеру экономики.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SIPRI, ООН, CIA World Factbook; данные за 2023–2024 гг. (сводно)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России как источник влияния
</a:t>
            </a:r>
            <a:endParaRPr lang="en-US" sz="256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8640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Евразийский мост
</a:t>
            </a:r>
            <a:pPr algn="l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северную часть Евразии и соединяет европейское и азиатское пространство. Такое положение создаёт возможности для трансконтинентальных связей, но требует огромных затрат на освоение и управление территорией.
</a:t>
            </a:r>
            <a:endParaRPr lang="en-US" sz="1519" dirty="0"/>
          </a:p>
        </p:txBody>
      </p:sp>
      <p:sp>
        <p:nvSpPr>
          <p:cNvPr id="13" name="Text 3"/>
          <p:cNvSpPr txBox="1"/>
          <p:nvPr/>
        </p:nvSpPr>
        <p:spPr>
          <a:xfrm>
            <a:off x="288640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выходы
</a:t>
            </a:r>
            <a:pPr algn="l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нескольким морям и океанам обеспечивает участие в международной торговле, рыболовстве и военной логистике. Особое значение имеют арктические воды и восточные порты, связанные с Тихоокеанским направлением.
</a:t>
            </a:r>
            <a:endParaRPr lang="en-US" sz="1556" dirty="0"/>
          </a:p>
        </p:txBody>
      </p:sp>
      <p:sp>
        <p:nvSpPr>
          <p:cNvPr id="14" name="Text 4"/>
          <p:cNvSpPr txBox="1"/>
          <p:nvPr/>
        </p:nvSpPr>
        <p:spPr>
          <a:xfrm>
            <a:off x="3357123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оси
</a:t>
            </a:r>
            <a:pPr algn="l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Транссибирская магистраль, БАМ и арктический морской путь формируют каркас связности страны. Именно они связывают европейский центр, Урал, Сибирь и Дальний Восток в единое экономическое пространство.
</a:t>
            </a:r>
            <a:endParaRPr lang="en-US" sz="1556" dirty="0"/>
          </a:p>
        </p:txBody>
      </p:sp>
      <p:sp>
        <p:nvSpPr>
          <p:cNvPr id="15" name="Text 5"/>
          <p:cNvSpPr txBox="1"/>
          <p:nvPr/>
        </p:nvSpPr>
        <p:spPr>
          <a:xfrm>
            <a:off x="3357123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освоения
</a:t>
            </a:r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территории сочетается с редкой заселённостью многих районов. Это повышает стоимость инфраструктуры и делает удалённые территории зависимыми от транспортных коридоров, природных условий и государственной поддержки.
</a:t>
            </a:r>
            <a:endParaRPr lang="en-US" sz="145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природные ресурсы России и их значение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ресурсы формируют международную специализацию страны и в каких районах сосредоточена их добыча.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база России широка и территориально распределена неравномерно; именно она поддерживает экспорт сырья и топлива.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Геологическая служба США, FAO; обобщение по отраслевым данным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824" y="4186700"/>
            <a:ext cx="43995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2874" y="4186700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17924" y="4186700"/>
            <a:ext cx="43995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52974" y="4186700"/>
            <a:ext cx="43995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ресурсы и роль России на мировых рынках
</a:t>
            </a:r>
            <a:endParaRPr lang="en-US" sz="2563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остаётся одним из крупнейших мировых производителей нефти. Поставки нефти и нефтепродуктов долгое время обеспечивали значительную часть экспортной выручки и укрепляли позиции страны на мировом рынке.
</a:t>
            </a:r>
            <a:pPr algn="ctr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Нефтяной экспорт
</a:t>
            </a:r>
            <a:endParaRPr lang="en-US" sz="1367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Газовый сектор делает Россию важным поставщиком для внешних рынков, особенно в Европе. До 2022 года российский газ занимал около 40% импорта ЕС, что показывало высокий уровень взаимозависимости.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газ
</a:t>
            </a:r>
            <a:endParaRPr lang="en-US" sz="1377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поставки усиливают внешнеполитическое значение страны, потому что влияют на промышленность, отопление и цены на сырьё. В то же время они становятся инструментом международной конкуренции.
</a:t>
            </a:r>
            <a:pPr algn="ctr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как рычаг
</a:t>
            </a:r>
            <a:endParaRPr lang="en-US" sz="1277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опора на энергоэкспорт делает экономику уязвимой к санкциям, падению цен и смене транспортных маршрутов. Поэтому энергетическое преимущество одновременно является и фактором риска.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зависимости
</a:t>
            </a:r>
            <a:endParaRPr lang="en-US" sz="137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российского экспорта: сырьевая специализация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структура показывает, что внешняя торговля России по-прежнему тесно связана с добывающим сектором и первичной переработкой.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топлива и сырья означает ограниченную диверсификацию и сравнительно малую долю продукции с высокой добавленной стоимостью.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ФТС России; сводные оценки товарной структуры экспорта за 2023 г.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5,9 тыс.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ядерных боезарядов находятся в арсенале России и остаются основой стратегического сдерживания.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потенциал усиливает вес страны в международной безопасности, но требует больших расходов на поддержание готовности, модернизацию и инфраструктуру.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SIPRI Yearbook 2024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международное влияние России
</a:t>
            </a:r>
            <a:endParaRPr lang="en-US" sz="2656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связь между ресурсной базой, экономикой, политикой и ограничениями развития.
</a:t>
            </a:r>
            <a:endParaRPr lang="en-US" sz="145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России в мировом сравнении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306752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 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России составляет около 146 миллионов человек. Для государства с такой огромной территорией это сравнительно немного, поэтому демографический ресурс не сопоставим с её пространственным масштабом.
</a:t>
            </a:r>
            <a:endParaRPr lang="en-US" sz="1605" dirty="0"/>
          </a:p>
        </p:txBody>
      </p:sp>
      <p:sp>
        <p:nvSpPr>
          <p:cNvPr id="11" name="Text 2"/>
          <p:cNvSpPr txBox="1"/>
          <p:nvPr/>
        </p:nvSpPr>
        <p:spPr>
          <a:xfrm>
            <a:off x="3222594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экономику
</a:t>
            </a:r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плотность населения повышает затраты на транспорт, связь, энергетику и социальную инфраструктуру. Это особенно заметно в удалённых районах, где поддержание сети поселений требует больших вложений.
</a:t>
            </a:r>
            <a:endParaRPr lang="en-US" sz="1605" dirty="0"/>
          </a:p>
        </p:txBody>
      </p:sp>
      <p:sp>
        <p:nvSpPr>
          <p:cNvPr id="12" name="Text 3"/>
          <p:cNvSpPr txBox="1"/>
          <p:nvPr/>
        </p:nvSpPr>
        <p:spPr>
          <a:xfrm>
            <a:off x="306752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расселение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жителей сосредоточена в европейской части страны и на юге Сибири. Север, большая часть Сибири и Дальний Восток заселены редко, что усложняет освоение территории.
</a:t>
            </a:r>
            <a:endParaRPr lang="en-US" sz="1584" dirty="0"/>
          </a:p>
        </p:txBody>
      </p:sp>
      <p:sp>
        <p:nvSpPr>
          <p:cNvPr id="13" name="Text 4"/>
          <p:cNvSpPr txBox="1"/>
          <p:nvPr/>
        </p:nvSpPr>
        <p:spPr>
          <a:xfrm>
            <a:off x="3222594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вызов
</a:t>
            </a:r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и миграционные потоки напрямую влияют на рынок труда, доступность кадров и темпы развития регионов. Поэтому демографическая политика остаётся для России стратегически важной.
</a:t>
            </a:r>
            <a:endParaRPr lang="en-US" sz="1605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изменения и трудовой потенциал
</a:t>
            </a:r>
            <a:endParaRPr lang="en-US" sz="2575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показывают неравномерную динамику демографических процессов: после кратких периодов стабилизации усиливаются естественная убыль и сокращение трудовых ресурсов.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естественный прирост и старение населения сужают кадровую базу, поэтому экономический рост всё сильнее зависит от производительности и миграции.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Росстат; обобщённые демографические ряды за 2009–2024 годы.
</a:t>
            </a:r>
            <a:endParaRPr lang="en-US" sz="14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стороны человеческого капитала России
</a:t>
            </a:r>
            <a:endParaRPr lang="en-US" sz="2966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 старт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школьная система по-прежнему остаётся базой российского человеческого капитала. Именно здесь формируются массовая грамотность, математическая подготовка и навыки, необходимые для дальнейшего профессионального обучения. Однако качество условий заметно различается между регионами, поэтому стартовые возможности неравны.
</a:t>
            </a:r>
            <a:endParaRPr lang="en-US" sz="942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 и наука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университеты, исследовательские центры и технопарки поддерживают традиции в физике, инженерии, математике и космических технологиях. В крупных научных центрах рождаются новые разработки, но не все из них быстро доходят до рынка и производства.
</a:t>
            </a:r>
            <a:endParaRPr lang="en-US" sz="104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для будущего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капитал определяется не только образованием, но и тем, где и как работают выпускники. Для страны особенно важны удержание молодых специалистов, достойные условия для исследователей и связь науки с реальной экономикой.
</a:t>
            </a:r>
            <a:endParaRPr lang="en-US" sz="112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589019"/>
            <a:ext cx="4759500" cy="22607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Позиции России по основным мировым показателям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характеристик показывает, что Россия сочетает очень большой природный масштаб с более скромным демографическим и технологическим весом.
</a:t>
            </a:r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и территориальный масштаб России намного опережает её демографический вес; при этом ресурсная обеспеченность остаётся одним из главных источников влияния.
</a:t>
            </a:r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международные статистические базы и обобщённые оценки по состоянию на последние доступные годы.
</a:t>
            </a:r>
            <a:endParaRPr lang="en-US" sz="122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250" y="1584875"/>
            <a:ext cx="50280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2750" y="1584875"/>
            <a:ext cx="43995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1400" y="1584875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11475" y="1584875"/>
            <a:ext cx="502800" cy="50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11550" y="1584875"/>
            <a:ext cx="502800" cy="5028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России как мировой державы
</a:t>
            </a:r>
            <a:endParaRPr lang="en-US" sz="2753" dirty="0"/>
          </a:p>
        </p:txBody>
      </p:sp>
      <p:sp>
        <p:nvSpPr>
          <p:cNvPr id="16" name="Text 2"/>
          <p:cNvSpPr txBox="1"/>
          <p:nvPr/>
        </p:nvSpPr>
        <p:spPr>
          <a:xfrm>
            <a:off x="21880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территория создаёт пространство для добычи ресурсов, развития транспорта и стратегического манёвра. Одновременно она укрепляет роль России как евразийской державы с уникальным положением между Европой и Азией.
</a:t>
            </a:r>
            <a:endParaRPr lang="en-US" sz="1106" dirty="0"/>
          </a:p>
        </p:txBody>
      </p:sp>
      <p:sp>
        <p:nvSpPr>
          <p:cNvPr id="17" name="Text 3"/>
          <p:cNvSpPr txBox="1"/>
          <p:nvPr/>
        </p:nvSpPr>
        <p:spPr>
          <a:xfrm>
            <a:off x="2001875" y="2155150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газ, уголь, металлы, лес и пресная вода формируют мощный фундамент экономики. Эта база поддерживает экспорт, энергетику и способность страны влиять на мировые сырьевые рынки.
</a:t>
            </a:r>
            <a:endParaRPr lang="en-US" sz="1240" dirty="0"/>
          </a:p>
        </p:txBody>
      </p:sp>
      <p:sp>
        <p:nvSpPr>
          <p:cNvPr id="18" name="Text 4"/>
          <p:cNvSpPr txBox="1"/>
          <p:nvPr/>
        </p:nvSpPr>
        <p:spPr>
          <a:xfrm>
            <a:off x="380190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потенциал
</a:t>
            </a:r>
            <a:pPr algn="l" indent="0" marL="0">
              <a:lnSpc>
                <a:spcPct val="100000"/>
              </a:lnSpc>
              <a:buNone/>
            </a:pPr>
            <a:r>
              <a:rPr lang="en-US" sz="120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научные школы в точных науках, инженерии и космонавтике дают стране интеллектуальное преимущество. Оно особенно важно там, где требуются сложные технологии, расчёты и долгий цикл исследований.
</a:t>
            </a:r>
            <a:endParaRPr lang="en-US" sz="1204" dirty="0"/>
          </a:p>
        </p:txBody>
      </p:sp>
      <p:sp>
        <p:nvSpPr>
          <p:cNvPr id="19" name="Text 5"/>
          <p:cNvSpPr txBox="1"/>
          <p:nvPr/>
        </p:nvSpPr>
        <p:spPr>
          <a:xfrm>
            <a:off x="5601975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Ядерный статус и постоянное место в Совете Безопасности ООН делают Россию участником решений, которые касаются глобальной безопасности. Это усиливает её политический вес даже в условиях внешнего давления.
</a:t>
            </a:r>
            <a:endParaRPr lang="en-US" sz="1151" dirty="0"/>
          </a:p>
        </p:txBody>
      </p:sp>
      <p:sp>
        <p:nvSpPr>
          <p:cNvPr id="20" name="Text 6"/>
          <p:cNvSpPr txBox="1"/>
          <p:nvPr/>
        </p:nvSpPr>
        <p:spPr>
          <a:xfrm>
            <a:off x="740205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транзит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Трансконтинентальное положение, морские выходы и крупные магистрали повышают значение России для связей внутри Евразии. Транспортная сеть помогает соединять промышленные районы, порты и мировые рынки.
</a:t>
            </a:r>
            <a:endParaRPr lang="en-US" sz="118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стороны и ограничения развития страны
</a:t>
            </a:r>
            <a:endParaRPr lang="en-US" sz="256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418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структура долгое время опиралась прежде всего на топливо и сырьё. Это делает экономику чувствительной к ценам на мировых рынках и сокращает долю продукции с высокой добавленной стоимостью.
</a:t>
            </a:r>
            <a:endParaRPr lang="en-US" sz="1746" dirty="0"/>
          </a:p>
        </p:txBody>
      </p:sp>
      <p:sp>
        <p:nvSpPr>
          <p:cNvPr id="12" name="Text 3"/>
          <p:cNvSpPr txBox="1"/>
          <p:nvPr/>
        </p:nvSpPr>
        <p:spPr>
          <a:xfrm>
            <a:off x="3418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барьеры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внешних технологий и оборудования осложняет модернизацию промышленности. В условиях санкций особенно заметны ограничения в сфере инвестиций, инноваций и обновления производственных цепочек.
</a:t>
            </a:r>
            <a:endParaRPr lang="en-US" sz="1673" dirty="0"/>
          </a:p>
        </p:txBody>
      </p:sp>
      <p:sp>
        <p:nvSpPr>
          <p:cNvPr id="13" name="Text 4"/>
          <p:cNvSpPr txBox="1"/>
          <p:nvPr/>
        </p:nvSpPr>
        <p:spPr>
          <a:xfrm>
            <a:off x="39740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Демографическое 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и старение населения уменьшают предложение рабочей силы и повышают нагрузку на социальную сферу. Для многих регионов это означает нехватку кадров и более медленное развитие.
</a:t>
            </a:r>
            <a:endParaRPr lang="en-US" sz="1746" dirty="0"/>
          </a:p>
        </p:txBody>
      </p:sp>
      <p:sp>
        <p:nvSpPr>
          <p:cNvPr id="14" name="Text 5"/>
          <p:cNvSpPr txBox="1"/>
          <p:nvPr/>
        </p:nvSpPr>
        <p:spPr>
          <a:xfrm>
            <a:off x="39740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расстояния и различия в освоенности территорий повышают стоимость дорог, связи, энергетики и жилья. Из-за этого отдалённые районы нередко развиваются медленнее и теряют население.
</a:t>
            </a:r>
            <a:endParaRPr lang="en-US" sz="17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ресурсов и ограничений в положении России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абсолютное превосходство, а сложное сочетание преимуществ и ограничений, которое меняется под влиянием внешней среды и внутренних реформ.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России сильна по ресурсам и безопасности, но уязвима из-за демографии, технологий и неравномерного развития. Баланс зависит от качества управления.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темы; качественная оценка факторов на основе общедоступных данных и аналитических обзоров.
</a:t>
            </a:r>
            <a:endParaRPr lang="en-US" sz="14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сценарии будущего развития России
</a:t>
            </a:r>
            <a:endParaRPr lang="en-US" sz="272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Сценарии зависят от того, удастся ли превратить ресурсный потенциал в технологическое и человеческое развитие.
</a:t>
            </a:r>
            <a:endParaRPr lang="en-US" sz="140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мировой системе XXI века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 год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СССР Россия выстраивает новую внешнеполитическую и экономическую модель, пересматривает торговые связи и заново определяет своё место в мировой системе.
</a:t>
            </a:r>
            <a:endParaRPr lang="en-US" sz="1224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годы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фоне роста цен на сырьё усиливается роль энергетики и крупных экспортных потоков. Россия активнее использует ресурсный, военный и дипломатический потенциал в международной политике.
</a:t>
            </a:r>
            <a:endParaRPr lang="en-US" sz="1155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годы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конкуренция, санкции и технологические ограничения делают особенно важными диверсификацию экономики, развитие человеческого капитала и сохранение международной кооперации.
</a:t>
            </a:r>
            <a:endParaRPr lang="en-US" sz="114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оценка места России в мире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остаётся державой с огромным территориальным, ресурсным и политическим весом, но её долгосрочная сила зависит от людей, технологий, экономики и способности превращать потенциал в устойчивое развитие.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2026-06-03T03:27:04Z</dcterms:created>
  <dcterms:modified xsi:type="dcterms:W3CDTF">2026-06-03T03:27:04Z</dcterms:modified>
</cp:coreProperties>
</file>