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image" Target="../media/image-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jpeg"/><Relationship Id="rId2" Type="http://schemas.openxmlformats.org/officeDocument/2006/relationships/image" Target="../media/image-8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jpeg"/><Relationship Id="rId3" Type="http://schemas.openxmlformats.org/officeDocument/2006/relationships/image" Target="../media/image-13-3.jpeg"/><Relationship Id="rId4" Type="http://schemas.openxmlformats.org/officeDocument/2006/relationships/image" Target="../media/image-13-4.jpeg"/><Relationship Id="rId5" Type="http://schemas.openxmlformats.org/officeDocument/2006/relationships/image" Target="../media/image-13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image" Target="../media/image-15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-91450" y="1000232"/>
            <a:ext cx="9303900" cy="4179486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80000" y="114300"/>
            <a:ext cx="8784000" cy="883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4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Мир: ночлежка и пещера Платона
</a:t>
            </a:r>
            <a:endParaRPr lang="en-US" sz="4000" dirty="0"/>
          </a:p>
        </p:txBody>
      </p:sp>
      <p:sp>
        <p:nvSpPr>
          <p:cNvPr id="5" name="Text 1"/>
          <p:cNvSpPr txBox="1"/>
          <p:nvPr/>
        </p:nvSpPr>
        <p:spPr>
          <a:xfrm>
            <a:off x="5905500" y="3703325"/>
            <a:ext cx="3058500" cy="938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Два замкнутых мира, где человек ищет правду и свободу.
</a:t>
            </a:r>
            <a:endParaRPr lang="en-US" sz="1200" dirty="0"/>
          </a:p>
        </p:txBody>
      </p:sp>
      <p:sp>
        <p:nvSpPr>
          <p:cNvPr id="6" name="Text 2"/>
          <p:cNvSpPr txBox="1"/>
          <p:nvPr/>
        </p:nvSpPr>
        <p:spPr>
          <a:xfrm>
            <a:off x="5905500" y="4787634"/>
            <a:ext cx="3058500" cy="1758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0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200025" y="1264148"/>
            <a:ext cx="4991400" cy="3923903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180000" y="180000"/>
            <a:ext cx="8790600" cy="93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3184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Литература и философия о границах реальности
</a:t>
            </a:r>
            <a:endParaRPr lang="en-US" sz="3184" dirty="0"/>
          </a:p>
        </p:txBody>
      </p:sp>
      <p:sp>
        <p:nvSpPr>
          <p:cNvPr id="6" name="Text 1"/>
          <p:cNvSpPr txBox="1"/>
          <p:nvPr/>
        </p:nvSpPr>
        <p:spPr>
          <a:xfrm>
            <a:off x="180000" y="1956175"/>
            <a:ext cx="3942900" cy="200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Горький и Платон по-разному показывают, как среда, привычка и страх мешают увидеть истину. Их тексты соединяет вопрос: что помогает человеку отличить подлинное от ложного?
</a:t>
            </a:r>
            <a:endParaRPr lang="en-US" sz="1400" dirty="0"/>
          </a:p>
        </p:txBody>
      </p:sp>
      <p:sp>
        <p:nvSpPr>
          <p:cNvPr id="7" name="Text 2"/>
          <p:cNvSpPr txBox="1"/>
          <p:nvPr/>
        </p:nvSpPr>
        <p:spPr>
          <a:xfrm>
            <a:off x="180000" y="4698000"/>
            <a:ext cx="267900" cy="265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0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80000" y="180000"/>
            <a:ext cx="8790600" cy="83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86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Пещера Платона как модель ограниченного познания
</a:t>
            </a:r>
            <a:endParaRPr lang="en-US" sz="2861" dirty="0"/>
          </a:p>
        </p:txBody>
      </p:sp>
      <p:sp>
        <p:nvSpPr>
          <p:cNvPr id="5" name="Text 1"/>
          <p:cNvSpPr txBox="1"/>
          <p:nvPr/>
        </p:nvSpPr>
        <p:spPr>
          <a:xfrm>
            <a:off x="998975" y="1739850"/>
            <a:ext cx="4179300" cy="83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Узники прикованы так, что видят только стену перед собой и принимают тени за весь мир, не подозревая о существовании иных форм реальности.
</a:t>
            </a:r>
            <a:endParaRPr lang="en-US" sz="1200" dirty="0"/>
          </a:p>
        </p:txBody>
      </p:sp>
      <p:sp>
        <p:nvSpPr>
          <p:cNvPr id="6" name="Text 2"/>
          <p:cNvSpPr txBox="1"/>
          <p:nvPr/>
        </p:nvSpPr>
        <p:spPr>
          <a:xfrm>
            <a:off x="998975" y="2792006"/>
            <a:ext cx="4179300" cy="83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Источник света скрыт позади них, поэтому видимое оказывается лишь отражением чужого действия, а не самим предметом; знание строится на неполной картине.
</a:t>
            </a:r>
            <a:endParaRPr lang="en-US" sz="1200" dirty="0"/>
          </a:p>
        </p:txBody>
      </p:sp>
      <p:sp>
        <p:nvSpPr>
          <p:cNvPr id="7" name="Text 3"/>
          <p:cNvSpPr txBox="1"/>
          <p:nvPr/>
        </p:nvSpPr>
        <p:spPr>
          <a:xfrm>
            <a:off x="8696100" y="4698000"/>
            <a:ext cx="267900" cy="265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000" dirty="0"/>
          </a:p>
        </p:txBody>
      </p:sp>
      <p:sp>
        <p:nvSpPr>
          <p:cNvPr id="8" name="Text 4"/>
          <p:cNvSpPr txBox="1"/>
          <p:nvPr/>
        </p:nvSpPr>
        <p:spPr>
          <a:xfrm>
            <a:off x="998975" y="3844175"/>
            <a:ext cx="4179300" cy="83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Выход из пещеры означает болезненный переход от привычной иллюзии к пониманию причин увиденного и к более свободному мышлению.
</a:t>
            </a:r>
            <a:endParaRPr lang="en-US" sz="12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80000" y="180000"/>
            <a:ext cx="8784000" cy="673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767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Ночлежка как пространство социального предела
</a:t>
            </a:r>
            <a:endParaRPr lang="en-US" sz="2767" dirty="0"/>
          </a:p>
        </p:txBody>
      </p:sp>
      <p:sp>
        <p:nvSpPr>
          <p:cNvPr id="5" name="Text 1"/>
          <p:cNvSpPr txBox="1"/>
          <p:nvPr/>
        </p:nvSpPr>
        <p:spPr>
          <a:xfrm>
            <a:off x="1008261" y="1280150"/>
            <a:ext cx="4228500" cy="81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9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Ночлежка у Горького — это временный приют для людей без дома, работы и устойчивой жизненной опоры, оказавшихся на обочине общества.
</a:t>
            </a:r>
            <a:endParaRPr lang="en-US" sz="1194" dirty="0"/>
          </a:p>
        </p:txBody>
      </p:sp>
      <p:sp>
        <p:nvSpPr>
          <p:cNvPr id="6" name="Text 2"/>
          <p:cNvSpPr txBox="1"/>
          <p:nvPr/>
        </p:nvSpPr>
        <p:spPr>
          <a:xfrm>
            <a:off x="1908255" y="2237533"/>
            <a:ext cx="4228500" cy="81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9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Её обитатели — бывшие рабочие, ремесленники, странники и те, кто потерял не только имущество, но и чувство собственного достоинства.
</a:t>
            </a:r>
            <a:endParaRPr lang="en-US" sz="1194" dirty="0"/>
          </a:p>
        </p:txBody>
      </p:sp>
      <p:sp>
        <p:nvSpPr>
          <p:cNvPr id="7" name="Text 3"/>
          <p:cNvSpPr txBox="1"/>
          <p:nvPr/>
        </p:nvSpPr>
        <p:spPr>
          <a:xfrm>
            <a:off x="8696100" y="4698000"/>
            <a:ext cx="267900" cy="265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000" dirty="0"/>
          </a:p>
        </p:txBody>
      </p:sp>
      <p:sp>
        <p:nvSpPr>
          <p:cNvPr id="8" name="Text 4"/>
          <p:cNvSpPr txBox="1"/>
          <p:nvPr/>
        </p:nvSpPr>
        <p:spPr>
          <a:xfrm>
            <a:off x="2808274" y="3194915"/>
            <a:ext cx="4228500" cy="81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9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Теснота, грязь, усталость и постоянные столкновения делают это пространство знаком не только бедности, но и человеческого надлома.
</a:t>
            </a:r>
            <a:endParaRPr lang="en-US" sz="1194" dirty="0"/>
          </a:p>
        </p:txBody>
      </p:sp>
      <p:sp>
        <p:nvSpPr>
          <p:cNvPr id="9" name="Text 5"/>
          <p:cNvSpPr txBox="1"/>
          <p:nvPr/>
        </p:nvSpPr>
        <p:spPr>
          <a:xfrm>
            <a:off x="3708257" y="4152310"/>
            <a:ext cx="4228500" cy="81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9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Бытовое неблагополучие здесь перерастает в символ духовного и социального падения, в котором трудно сохранить надежду на перемены.
</a:t>
            </a:r>
            <a:endParaRPr lang="en-US" sz="1194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041550" y="1660664"/>
            <a:ext cx="3929100" cy="1068946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80000" y="180000"/>
            <a:ext cx="8790600" cy="726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3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Сопоставление пещеры и ночлежки
</a:t>
            </a:r>
            <a:endParaRPr lang="en-US" sz="3800" dirty="0"/>
          </a:p>
        </p:txBody>
      </p:sp>
      <p:sp>
        <p:nvSpPr>
          <p:cNvPr id="5" name="Text 1"/>
          <p:cNvSpPr txBox="1"/>
          <p:nvPr/>
        </p:nvSpPr>
        <p:spPr>
          <a:xfrm>
            <a:off x="8696100" y="4698000"/>
            <a:ext cx="267900" cy="265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000" dirty="0"/>
          </a:p>
        </p:txBody>
      </p:sp>
      <p:sp>
        <p:nvSpPr>
          <p:cNvPr id="6" name="Text 2"/>
          <p:cNvSpPr txBox="1"/>
          <p:nvPr/>
        </p:nvSpPr>
        <p:spPr>
          <a:xfrm>
            <a:off x="180000" y="2880350"/>
            <a:ext cx="2993700" cy="96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Краткое сравнение показывает, как разные типы несвободы формируют человека и его взгляд на мир.
</a:t>
            </a:r>
            <a:endParaRPr lang="en-US" sz="1100" dirty="0"/>
          </a:p>
        </p:txBody>
      </p:sp>
      <p:sp>
        <p:nvSpPr>
          <p:cNvPr id="7" name="Text 3"/>
          <p:cNvSpPr txBox="1"/>
          <p:nvPr/>
        </p:nvSpPr>
        <p:spPr>
          <a:xfrm>
            <a:off x="1546764" y="3995700"/>
            <a:ext cx="2993700" cy="96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Пещера моделирует ошибку познания, а ночлежка — последствия общественного распада; в обоих случаях пространство удерживает человека внутри ложной нормы.
</a:t>
            </a:r>
            <a:endParaRPr lang="en-US" sz="1100" dirty="0"/>
          </a:p>
        </p:txBody>
      </p:sp>
      <p:sp>
        <p:nvSpPr>
          <p:cNvPr id="8" name="Text 4"/>
          <p:cNvSpPr txBox="1"/>
          <p:nvPr/>
        </p:nvSpPr>
        <p:spPr>
          <a:xfrm>
            <a:off x="5035075" y="3361042"/>
            <a:ext cx="3929100" cy="17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Платон, «Государство», VII книга; М. Горький, «На дне»
</a:t>
            </a:r>
            <a:endParaRPr lang="en-US" sz="8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801377" y="2069417"/>
            <a:ext cx="552900" cy="491467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445124" y="1563192"/>
            <a:ext cx="552900" cy="491467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037605" y="2082125"/>
            <a:ext cx="552900" cy="5529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180000" y="180000"/>
            <a:ext cx="8790600" cy="646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999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Иллюзия как общий механизм существования
</a:t>
            </a:r>
            <a:endParaRPr lang="en-US" sz="2999" dirty="0"/>
          </a:p>
        </p:txBody>
      </p:sp>
      <p:sp>
        <p:nvSpPr>
          <p:cNvPr id="7" name="Text 1"/>
          <p:cNvSpPr txBox="1"/>
          <p:nvPr/>
        </p:nvSpPr>
        <p:spPr>
          <a:xfrm>
            <a:off x="1181400" y="3190658"/>
            <a:ext cx="1853400" cy="1432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9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Привычка к видимости
</a:t>
            </a:r>
            <a:pPr algn="l" indent="0" marL="0">
              <a:lnSpc>
                <a:spcPct val="115000"/>
              </a:lnSpc>
              <a:buNone/>
            </a:pPr>
            <a:r>
              <a:rPr lang="en-US" sz="104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4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Узники пещеры принимают тени за реальность, потому что не знают иного опыта. Обычное становится мерой истины, а сомнение кажется ненужным.
</a:t>
            </a:r>
            <a:endParaRPr lang="en-US" sz="1190" dirty="0"/>
          </a:p>
        </p:txBody>
      </p:sp>
      <p:sp>
        <p:nvSpPr>
          <p:cNvPr id="8" name="Text 2"/>
          <p:cNvSpPr txBox="1"/>
          <p:nvPr/>
        </p:nvSpPr>
        <p:spPr>
          <a:xfrm>
            <a:off x="3748300" y="3190658"/>
            <a:ext cx="1853400" cy="1432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9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Норма унижения
</a:t>
            </a:r>
            <a:pPr algn="l" indent="0" marL="0">
              <a:lnSpc>
                <a:spcPct val="115000"/>
              </a:lnSpc>
              <a:buNone/>
            </a:pPr>
            <a:r>
              <a:rPr lang="en-US" sz="104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4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Обитатели ночлежки постепенно привыкают к бедности и бесправию. Длительное давление среды ослабляет веру в возможность другого, более достойного существования.
</a:t>
            </a:r>
            <a:endParaRPr lang="en-US" sz="1190" dirty="0"/>
          </a:p>
        </p:txBody>
      </p:sp>
      <p:sp>
        <p:nvSpPr>
          <p:cNvPr id="9" name="Text 3"/>
          <p:cNvSpPr txBox="1"/>
          <p:nvPr/>
        </p:nvSpPr>
        <p:spPr>
          <a:xfrm>
            <a:off x="6381776" y="3190658"/>
            <a:ext cx="1853400" cy="1432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5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Внутренняя зависимость
</a:t>
            </a:r>
            <a:pPr algn="l" indent="0" marL="0">
              <a:lnSpc>
                <a:spcPct val="115000"/>
              </a:lnSpc>
              <a:buNone/>
            </a:pPr>
            <a:r>
              <a:rPr lang="en-US" sz="101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1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Ложная картина мира держится не только внешними обстоятельствами, но и психологической готовностью человека соглашаться с ними, чтобы не столкнуться с болью правды.
</a:t>
            </a:r>
            <a:endParaRPr lang="en-US" sz="1153" dirty="0"/>
          </a:p>
        </p:txBody>
      </p:sp>
      <p:sp>
        <p:nvSpPr>
          <p:cNvPr id="10" name="Text 4"/>
          <p:cNvSpPr txBox="1"/>
          <p:nvPr/>
        </p:nvSpPr>
        <p:spPr>
          <a:xfrm>
            <a:off x="8702700" y="4698000"/>
            <a:ext cx="267900" cy="265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0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034900" y="1666010"/>
            <a:ext cx="3929100" cy="1881205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80000" y="180000"/>
            <a:ext cx="7432500" cy="7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59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Степень свободы сознания: путь от ограничения к выбору
</a:t>
            </a:r>
            <a:endParaRPr lang="en-US" sz="2590" dirty="0"/>
          </a:p>
        </p:txBody>
      </p:sp>
      <p:sp>
        <p:nvSpPr>
          <p:cNvPr id="5" name="Text 1"/>
          <p:cNvSpPr txBox="1"/>
          <p:nvPr/>
        </p:nvSpPr>
        <p:spPr>
          <a:xfrm>
            <a:off x="8696100" y="4698000"/>
            <a:ext cx="267900" cy="265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000" dirty="0"/>
          </a:p>
        </p:txBody>
      </p:sp>
      <p:sp>
        <p:nvSpPr>
          <p:cNvPr id="6" name="Text 2"/>
          <p:cNvSpPr txBox="1"/>
          <p:nvPr/>
        </p:nvSpPr>
        <p:spPr>
          <a:xfrm>
            <a:off x="180000" y="2880350"/>
            <a:ext cx="2992200" cy="96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График показывает не только рост, но и возможные откаты: столкновение с правдой почти всегда вызывает сопротивление.
</a:t>
            </a:r>
            <a:endParaRPr lang="en-US" sz="1100" dirty="0"/>
          </a:p>
        </p:txBody>
      </p:sp>
      <p:sp>
        <p:nvSpPr>
          <p:cNvPr id="7" name="Text 3"/>
          <p:cNvSpPr txBox="1"/>
          <p:nvPr/>
        </p:nvSpPr>
        <p:spPr>
          <a:xfrm>
            <a:off x="1714810" y="3995700"/>
            <a:ext cx="2992200" cy="96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Путь к свободе сознания не прямолинеен: знание требует внутреннего усилия, а уязвимый человек часто колеблется между страхом и прозрением.
</a:t>
            </a:r>
            <a:endParaRPr lang="en-US" sz="1100" dirty="0"/>
          </a:p>
        </p:txBody>
      </p:sp>
      <p:sp>
        <p:nvSpPr>
          <p:cNvPr id="8" name="Text 4"/>
          <p:cNvSpPr txBox="1"/>
          <p:nvPr/>
        </p:nvSpPr>
        <p:spPr>
          <a:xfrm>
            <a:off x="5041500" y="3669950"/>
            <a:ext cx="3929100" cy="17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6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Сопоставление по мотивам Платона и Горького; качественная интерпретация образов
</a:t>
            </a:r>
            <a:endParaRPr lang="en-US" sz="766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-94500" y="1111890"/>
            <a:ext cx="4841700" cy="4099369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80000" y="180000"/>
            <a:ext cx="8790600" cy="795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3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Свет и тьма в двух образах мира
</a:t>
            </a:r>
            <a:endParaRPr lang="en-US" sz="3800" dirty="0"/>
          </a:p>
        </p:txBody>
      </p:sp>
      <p:sp>
        <p:nvSpPr>
          <p:cNvPr id="5" name="Text 1"/>
          <p:cNvSpPr txBox="1"/>
          <p:nvPr/>
        </p:nvSpPr>
        <p:spPr>
          <a:xfrm>
            <a:off x="5075100" y="1562075"/>
            <a:ext cx="3888900" cy="1242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Свет как испытание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пещере свет связан с истиной, но сперва он ослепляет и причиняет боль. Это делает прозрение не мгновенным знанием, а трудным опытом изменения взгляда.
</a:t>
            </a:r>
            <a:endParaRPr lang="en-US" sz="1300" dirty="0"/>
          </a:p>
        </p:txBody>
      </p:sp>
      <p:sp>
        <p:nvSpPr>
          <p:cNvPr id="6" name="Text 2"/>
          <p:cNvSpPr txBox="1"/>
          <p:nvPr/>
        </p:nvSpPr>
        <p:spPr>
          <a:xfrm>
            <a:off x="8696100" y="4698000"/>
            <a:ext cx="267900" cy="265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000" dirty="0"/>
          </a:p>
        </p:txBody>
      </p:sp>
      <p:sp>
        <p:nvSpPr>
          <p:cNvPr id="7" name="Text 3"/>
          <p:cNvSpPr txBox="1"/>
          <p:nvPr/>
        </p:nvSpPr>
        <p:spPr>
          <a:xfrm>
            <a:off x="4069125" y="3272050"/>
            <a:ext cx="3888900" cy="1242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Тьма как привычная среда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ночлежке преобладает полутень, теснота и тусклое освещение. Такое пространство усиливает чувство замкнутости и подчёркивает, насколько трудно увидеть выход из духовного и социального мрака.
</a:t>
            </a:r>
            <a:endParaRPr lang="en-US" sz="13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80000" y="180000"/>
            <a:ext cx="8784000" cy="673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3314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Речь, поведение и внутренняя несвобода
</a:t>
            </a:r>
            <a:endParaRPr lang="en-US" sz="3314" dirty="0"/>
          </a:p>
        </p:txBody>
      </p:sp>
      <p:sp>
        <p:nvSpPr>
          <p:cNvPr id="5" name="Text 1"/>
          <p:cNvSpPr txBox="1"/>
          <p:nvPr/>
        </p:nvSpPr>
        <p:spPr>
          <a:xfrm>
            <a:off x="483637" y="1831075"/>
            <a:ext cx="3287100" cy="832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9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ночлежке речь часто распадается на обрывки, упрёки и самооправдания; так проявляются недоверие, раздражение и утрата подлинного общения между людьми.
</a:t>
            </a:r>
            <a:endParaRPr lang="en-US" sz="1194" dirty="0"/>
          </a:p>
        </p:txBody>
      </p:sp>
      <p:sp>
        <p:nvSpPr>
          <p:cNvPr id="6" name="Text 2"/>
          <p:cNvSpPr txBox="1"/>
          <p:nvPr/>
        </p:nvSpPr>
        <p:spPr>
          <a:xfrm>
            <a:off x="483632" y="3118404"/>
            <a:ext cx="3287100" cy="832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9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 Платона несвобода выражена иначе: через неподвижность тел, прикованность и принудительное созерцание теней, которое ограничивает саму возможность мышления.
</a:t>
            </a:r>
            <a:endParaRPr lang="en-US" sz="1194" dirty="0"/>
          </a:p>
        </p:txBody>
      </p:sp>
      <p:sp>
        <p:nvSpPr>
          <p:cNvPr id="7" name="Text 3"/>
          <p:cNvSpPr txBox="1"/>
          <p:nvPr/>
        </p:nvSpPr>
        <p:spPr>
          <a:xfrm>
            <a:off x="8696100" y="4698000"/>
            <a:ext cx="267900" cy="265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000" dirty="0"/>
          </a:p>
        </p:txBody>
      </p:sp>
      <p:sp>
        <p:nvSpPr>
          <p:cNvPr id="8" name="Text 4"/>
          <p:cNvSpPr txBox="1"/>
          <p:nvPr/>
        </p:nvSpPr>
        <p:spPr>
          <a:xfrm>
            <a:off x="4288766" y="2516000"/>
            <a:ext cx="3287100" cy="832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7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Слова персонажей нередко служат защитой от боли, а не поиском истины. Язык становится способом удержаться в привычной, хотя и унизительной, картине мира.
</a:t>
            </a:r>
            <a:endParaRPr lang="en-US" sz="1178" dirty="0"/>
          </a:p>
        </p:txBody>
      </p:sp>
      <p:sp>
        <p:nvSpPr>
          <p:cNvPr id="9" name="Text 5"/>
          <p:cNvSpPr txBox="1"/>
          <p:nvPr/>
        </p:nvSpPr>
        <p:spPr>
          <a:xfrm>
            <a:off x="4288761" y="3803329"/>
            <a:ext cx="3287100" cy="832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9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обоих текстах форма существования определяет сознание: там, где пространство сужено, сужается и способность человека к выбору.
</a:t>
            </a:r>
            <a:endParaRPr lang="en-US" sz="1194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83191" y="1606600"/>
            <a:ext cx="8777617" cy="29703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80000" y="180000"/>
            <a:ext cx="6009300" cy="586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978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Путь от неведения к осознанию
</a:t>
            </a:r>
            <a:endParaRPr lang="en-US" sz="2978" dirty="0"/>
          </a:p>
        </p:txBody>
      </p:sp>
      <p:sp>
        <p:nvSpPr>
          <p:cNvPr id="5" name="Text 1"/>
          <p:cNvSpPr txBox="1"/>
          <p:nvPr/>
        </p:nvSpPr>
        <p:spPr>
          <a:xfrm>
            <a:off x="8696100" y="4698000"/>
            <a:ext cx="267900" cy="265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000" dirty="0"/>
          </a:p>
        </p:txBody>
      </p:sp>
      <p:sp>
        <p:nvSpPr>
          <p:cNvPr id="6" name="Text 2"/>
          <p:cNvSpPr txBox="1"/>
          <p:nvPr/>
        </p:nvSpPr>
        <p:spPr>
          <a:xfrm>
            <a:off x="180000" y="834000"/>
            <a:ext cx="3546300" cy="265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отражает общий механизм перехода от привычной иллюзии к более ясному пониманию реальности.
</a:t>
            </a:r>
            <a:endParaRPr lang="en-US" sz="909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80000" y="180000"/>
            <a:ext cx="8042700" cy="83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86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Ложная и подлинная реальность в философии и драме
</a:t>
            </a:r>
            <a:endParaRPr lang="en-US" sz="2861" dirty="0"/>
          </a:p>
        </p:txBody>
      </p:sp>
      <p:sp>
        <p:nvSpPr>
          <p:cNvPr id="5" name="Text 1"/>
          <p:cNvSpPr txBox="1"/>
          <p:nvPr/>
        </p:nvSpPr>
        <p:spPr>
          <a:xfrm>
            <a:off x="3931100" y="2000741"/>
            <a:ext cx="4248300" cy="83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 Платона чувственно видимый мир похож на декорацию: он существует, но не раскрывает сущность вещей. Тени убедительны, пока человек не научится сомневаться в том, что кажется очевидным.
</a:t>
            </a:r>
            <a:endParaRPr lang="en-US" sz="1200" dirty="0"/>
          </a:p>
        </p:txBody>
      </p:sp>
      <p:sp>
        <p:nvSpPr>
          <p:cNvPr id="6" name="Text 2"/>
          <p:cNvSpPr txBox="1"/>
          <p:nvPr/>
        </p:nvSpPr>
        <p:spPr>
          <a:xfrm>
            <a:off x="591674" y="3063929"/>
            <a:ext cx="4248300" cy="83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 Горького ночлежка внешне выглядит как приют, однако за этим фасадом скрыты нищета, унижение и утрата человеческих связей. Внешняя форма здесь резко расходится с подлинным содержанием жизни.
</a:t>
            </a:r>
            <a:endParaRPr lang="en-US" sz="1200" dirty="0"/>
          </a:p>
        </p:txBody>
      </p:sp>
      <p:sp>
        <p:nvSpPr>
          <p:cNvPr id="7" name="Text 3"/>
          <p:cNvSpPr txBox="1"/>
          <p:nvPr/>
        </p:nvSpPr>
        <p:spPr>
          <a:xfrm>
            <a:off x="8696100" y="4698000"/>
            <a:ext cx="267900" cy="265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000" dirty="0"/>
          </a:p>
        </p:txBody>
      </p:sp>
      <p:sp>
        <p:nvSpPr>
          <p:cNvPr id="8" name="Text 4"/>
          <p:cNvSpPr txBox="1"/>
          <p:nvPr/>
        </p:nvSpPr>
        <p:spPr>
          <a:xfrm>
            <a:off x="2097625" y="4127104"/>
            <a:ext cx="4248300" cy="83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обоих текстах истина не даётся сразу: она требует усилия, отказа от привычных объяснений и готовности пережить внутренний кризис. Поэтому путь к подлинной реальности всегда начинается с сомнения.
</a:t>
            </a:r>
            <a:endParaRPr lang="en-US" sz="12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80000" y="1848747"/>
            <a:ext cx="3950100" cy="1882106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80000" y="180000"/>
            <a:ext cx="8790300" cy="711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323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Позиции персонажей перед лицом правды
</a:t>
            </a:r>
            <a:endParaRPr lang="en-US" sz="3232" dirty="0"/>
          </a:p>
        </p:txBody>
      </p:sp>
      <p:sp>
        <p:nvSpPr>
          <p:cNvPr id="5" name="Text 1"/>
          <p:cNvSpPr txBox="1"/>
          <p:nvPr/>
        </p:nvSpPr>
        <p:spPr>
          <a:xfrm>
            <a:off x="8696100" y="4698000"/>
            <a:ext cx="267900" cy="265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000" dirty="0"/>
          </a:p>
        </p:txBody>
      </p:sp>
      <p:sp>
        <p:nvSpPr>
          <p:cNvPr id="6" name="Text 2"/>
          <p:cNvSpPr txBox="1"/>
          <p:nvPr/>
        </p:nvSpPr>
        <p:spPr>
          <a:xfrm>
            <a:off x="5716834" y="2179300"/>
            <a:ext cx="3055500" cy="96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Сопоставление показывает, как по-разному герои относятся к истине и изменению.
</a:t>
            </a:r>
            <a:endParaRPr lang="en-US" sz="1100" dirty="0"/>
          </a:p>
        </p:txBody>
      </p:sp>
      <p:sp>
        <p:nvSpPr>
          <p:cNvPr id="7" name="Text 3"/>
          <p:cNvSpPr txBox="1"/>
          <p:nvPr/>
        </p:nvSpPr>
        <p:spPr>
          <a:xfrm>
            <a:off x="4822375" y="3627125"/>
            <a:ext cx="3055500" cy="96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Принятие правды редко бывает быстрым: чаще его тормозят страх, привычка и потребность в опоре.
</a:t>
            </a:r>
            <a:endParaRPr lang="en-US" sz="1100" dirty="0"/>
          </a:p>
        </p:txBody>
      </p:sp>
      <p:sp>
        <p:nvSpPr>
          <p:cNvPr id="8" name="Text 4"/>
          <p:cNvSpPr txBox="1"/>
          <p:nvPr/>
        </p:nvSpPr>
        <p:spPr>
          <a:xfrm>
            <a:off x="180000" y="4785300"/>
            <a:ext cx="3111900" cy="17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Платон, «Государство», VII книга; М. Горький, «На дне»
</a:t>
            </a:r>
            <a:endParaRPr lang="en-US" sz="8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885368"/>
            <a:ext cx="2877000" cy="2000414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372625" y="884745"/>
            <a:ext cx="2216100" cy="1904461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200950" y="1060314"/>
            <a:ext cx="3010200" cy="1825522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702700" y="4698000"/>
            <a:ext cx="267900" cy="265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000" dirty="0"/>
          </a:p>
        </p:txBody>
      </p:sp>
      <p:sp>
        <p:nvSpPr>
          <p:cNvPr id="8" name="Text 1"/>
          <p:cNvSpPr txBox="1"/>
          <p:nvPr/>
        </p:nvSpPr>
        <p:spPr>
          <a:xfrm>
            <a:off x="180000" y="3076850"/>
            <a:ext cx="2580300" cy="127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14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Теснота, ставшая судьбой
</a:t>
            </a:r>
            <a:pPr algn="ctr" indent="0" marL="0">
              <a:lnSpc>
                <a:spcPct val="115000"/>
              </a:lnSpc>
              <a:buNone/>
            </a:pPr>
            <a:r>
              <a:rPr lang="en-US" sz="95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95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Низкий потолок, скученные люди и почти отсутствующее личное пространство превращают ночлежку в модель сжатой жизни. Здесь человеку трудно сохранить уважение к себе, потому что каждое движение напоминает о зависимости от чужого взгляда и чужой воли.
</a:t>
            </a:r>
            <a:endParaRPr lang="en-US" sz="1140" dirty="0"/>
          </a:p>
        </p:txBody>
      </p:sp>
      <p:sp>
        <p:nvSpPr>
          <p:cNvPr id="9" name="Text 2"/>
          <p:cNvSpPr txBox="1"/>
          <p:nvPr/>
        </p:nvSpPr>
        <p:spPr>
          <a:xfrm>
            <a:off x="3190525" y="3076850"/>
            <a:ext cx="2580300" cy="127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169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Тень, в которую верят
</a:t>
            </a:r>
            <a:pPr algn="ctr" indent="0" marL="0">
              <a:lnSpc>
                <a:spcPct val="115000"/>
              </a:lnSpc>
              <a:buNone/>
            </a:pPr>
            <a:r>
              <a:rPr lang="en-US" sz="97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97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пещере Платона среда устроена так, что человек видит только тени и слышит только то, что подтверждает его неведение. Пространство не просто ограничивает тело: оно задаёт границы мысли и делает ложное привычным и убедительным.
</a:t>
            </a:r>
            <a:endParaRPr lang="en-US" sz="1169" dirty="0"/>
          </a:p>
        </p:txBody>
      </p:sp>
      <p:sp>
        <p:nvSpPr>
          <p:cNvPr id="10" name="Text 3"/>
          <p:cNvSpPr txBox="1"/>
          <p:nvPr/>
        </p:nvSpPr>
        <p:spPr>
          <a:xfrm>
            <a:off x="6310450" y="3037950"/>
            <a:ext cx="2580300" cy="127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169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место становится силой
</a:t>
            </a:r>
            <a:pPr algn="ctr" indent="0" marL="0">
              <a:lnSpc>
                <a:spcPct val="115000"/>
              </a:lnSpc>
              <a:buNone/>
            </a:pPr>
            <a:r>
              <a:rPr lang="en-US" sz="97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97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 у Горького, и у Платона пространство действует как активная сила. Оно влияет на речь, поступки и представление о реальности, поэтому герой сначала должен изменить способ видеть мир, а уже потом — своё положение в нём.
</a:t>
            </a:r>
            <a:endParaRPr lang="en-US" sz="1169" dirty="0"/>
          </a:p>
        </p:txBody>
      </p:sp>
      <p:sp>
        <p:nvSpPr>
          <p:cNvPr id="11" name="Text 4"/>
          <p:cNvSpPr txBox="1"/>
          <p:nvPr/>
        </p:nvSpPr>
        <p:spPr>
          <a:xfrm>
            <a:off x="180000" y="180000"/>
            <a:ext cx="8790900" cy="646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36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Среда, которая формирует человека
</a:t>
            </a:r>
            <a:endParaRPr lang="en-US" sz="36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034900" y="1666010"/>
            <a:ext cx="3929100" cy="1881205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80000" y="180000"/>
            <a:ext cx="7432500" cy="7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84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Сопоставление ключевых тем и мотивов
</a:t>
            </a:r>
            <a:endParaRPr lang="en-US" sz="2843" dirty="0"/>
          </a:p>
        </p:txBody>
      </p:sp>
      <p:sp>
        <p:nvSpPr>
          <p:cNvPr id="5" name="Text 1"/>
          <p:cNvSpPr txBox="1"/>
          <p:nvPr/>
        </p:nvSpPr>
        <p:spPr>
          <a:xfrm>
            <a:off x="8696100" y="4698000"/>
            <a:ext cx="267900" cy="265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000" dirty="0"/>
          </a:p>
        </p:txBody>
      </p:sp>
      <p:sp>
        <p:nvSpPr>
          <p:cNvPr id="6" name="Text 2"/>
          <p:cNvSpPr txBox="1"/>
          <p:nvPr/>
        </p:nvSpPr>
        <p:spPr>
          <a:xfrm>
            <a:off x="180000" y="2880350"/>
            <a:ext cx="2992200" cy="96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Диаграмма показывает не равномерное, а смысловое распределение тем: у Платона сильнее философский ракурс, у Горького — человеческая драма.
</a:t>
            </a:r>
            <a:endParaRPr lang="en-US" sz="1100" dirty="0"/>
          </a:p>
        </p:txBody>
      </p:sp>
      <p:sp>
        <p:nvSpPr>
          <p:cNvPr id="7" name="Text 3"/>
          <p:cNvSpPr txBox="1"/>
          <p:nvPr/>
        </p:nvSpPr>
        <p:spPr>
          <a:xfrm>
            <a:off x="1714810" y="3995700"/>
            <a:ext cx="2992200" cy="96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Общий центр сопоставления — трудное прозрение: правда важнее удобства, но её принятие требует внутренней готовности.
</a:t>
            </a:r>
            <a:endParaRPr lang="en-US" sz="1100" dirty="0"/>
          </a:p>
        </p:txBody>
      </p:sp>
      <p:sp>
        <p:nvSpPr>
          <p:cNvPr id="8" name="Text 4"/>
          <p:cNvSpPr txBox="1"/>
          <p:nvPr/>
        </p:nvSpPr>
        <p:spPr>
          <a:xfrm>
            <a:off x="5041500" y="3669950"/>
            <a:ext cx="3929100" cy="17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Авторская интерпретация по текстам Платона и М. Горького
</a:t>
            </a:r>
            <a:endParaRPr lang="en-US" sz="8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20366" y="1736867"/>
            <a:ext cx="401539" cy="401539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772838" y="3926085"/>
            <a:ext cx="451731" cy="401539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438425" y="2832747"/>
            <a:ext cx="401539" cy="401539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180000" y="180000"/>
            <a:ext cx="8790600" cy="799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347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освобождение связано с болью
</a:t>
            </a:r>
            <a:endParaRPr lang="en-US" sz="3470" dirty="0"/>
          </a:p>
        </p:txBody>
      </p:sp>
      <p:sp>
        <p:nvSpPr>
          <p:cNvPr id="7" name="Text 1"/>
          <p:cNvSpPr txBox="1"/>
          <p:nvPr/>
        </p:nvSpPr>
        <p:spPr>
          <a:xfrm>
            <a:off x="8702700" y="4698000"/>
            <a:ext cx="267900" cy="265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000" dirty="0"/>
          </a:p>
        </p:txBody>
      </p:sp>
      <p:sp>
        <p:nvSpPr>
          <p:cNvPr id="8" name="Text 2"/>
          <p:cNvSpPr txBox="1"/>
          <p:nvPr/>
        </p:nvSpPr>
        <p:spPr>
          <a:xfrm>
            <a:off x="903744" y="1739421"/>
            <a:ext cx="2458696" cy="92497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Слепящий свет
</a:t>
            </a:r>
            <a:pPr algn="l" indent="0" marL="0">
              <a:lnSpc>
                <a:spcPct val="115000"/>
              </a:lnSpc>
              <a:buNone/>
            </a:pPr>
            <a:r>
              <a:rPr lang="en-US" sz="89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9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 Платона выход из пещеры сначала причиняет физическую боль: глаза не выдерживают яркости. Так философ показывает, что к истине нельзя привыкнуть мгновенно — её нужно пережить.
</a:t>
            </a:r>
            <a:endParaRPr lang="en-US" sz="982" dirty="0"/>
          </a:p>
        </p:txBody>
      </p:sp>
      <p:sp>
        <p:nvSpPr>
          <p:cNvPr id="9" name="Text 3"/>
          <p:cNvSpPr txBox="1"/>
          <p:nvPr/>
        </p:nvSpPr>
        <p:spPr>
          <a:xfrm>
            <a:off x="3481312" y="3928630"/>
            <a:ext cx="2458696" cy="92497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95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Перестройка сознания
</a:t>
            </a:r>
            <a:pPr algn="l" indent="0" marL="0">
              <a:lnSpc>
                <a:spcPct val="115000"/>
              </a:lnSpc>
              <a:buNone/>
            </a:pPr>
            <a:r>
              <a:rPr lang="en-US" sz="90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Освобождение начинается не с внешнего успеха, а с перемены взгляда на себя и мир. Поэтому боль в обоих произведениях становится признаком роста, а не поражения.
</a:t>
            </a:r>
            <a:endParaRPr lang="en-US" sz="995" dirty="0"/>
          </a:p>
        </p:txBody>
      </p:sp>
      <p:sp>
        <p:nvSpPr>
          <p:cNvPr id="10" name="Text 4"/>
          <p:cNvSpPr txBox="1"/>
          <p:nvPr/>
        </p:nvSpPr>
        <p:spPr>
          <a:xfrm>
            <a:off x="2121789" y="2835295"/>
            <a:ext cx="2331026" cy="92497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7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Разрушение самообмана
</a:t>
            </a:r>
            <a:pPr algn="l" indent="0" marL="0">
              <a:lnSpc>
                <a:spcPct val="115000"/>
              </a:lnSpc>
              <a:buNone/>
            </a:pPr>
            <a:r>
              <a:rPr lang="en-US" sz="88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8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 Горького правда о ночлежке разрушает привычные оправдания, надежды и роли. Герой болезненно понимает, что утешительные слова не отменяют бедности, одиночества и внутреннего распада.
</a:t>
            </a:r>
            <a:endParaRPr lang="en-US" sz="971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80000" y="180000"/>
            <a:ext cx="8784000" cy="673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36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Социальный смысл образа ночлежки
</a:t>
            </a:r>
            <a:endParaRPr lang="en-US" sz="3600" dirty="0"/>
          </a:p>
        </p:txBody>
      </p:sp>
      <p:sp>
        <p:nvSpPr>
          <p:cNvPr id="5" name="Text 1"/>
          <p:cNvSpPr txBox="1"/>
          <p:nvPr/>
        </p:nvSpPr>
        <p:spPr>
          <a:xfrm>
            <a:off x="1008261" y="1280150"/>
            <a:ext cx="4228500" cy="81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9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Ночлежка показывает не просто бедное жильё, а итог социальной незащищённости: люди лишены устойчивой работы, дома и поддержки, поэтому их жизнь становится хрупкой и случайной.
</a:t>
            </a:r>
            <a:endParaRPr lang="en-US" sz="1194" dirty="0"/>
          </a:p>
        </p:txBody>
      </p:sp>
      <p:sp>
        <p:nvSpPr>
          <p:cNvPr id="6" name="Text 2"/>
          <p:cNvSpPr txBox="1"/>
          <p:nvPr/>
        </p:nvSpPr>
        <p:spPr>
          <a:xfrm>
            <a:off x="1908255" y="2237533"/>
            <a:ext cx="4228500" cy="81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9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Горький подчёркивает, что бедность здесь связана с утратой человеческого достоинства. Постоянное унижение делает конфликты острее и размывает веру в собственную ценность.
</a:t>
            </a:r>
            <a:endParaRPr lang="en-US" sz="1194" dirty="0"/>
          </a:p>
        </p:txBody>
      </p:sp>
      <p:sp>
        <p:nvSpPr>
          <p:cNvPr id="7" name="Text 3"/>
          <p:cNvSpPr txBox="1"/>
          <p:nvPr/>
        </p:nvSpPr>
        <p:spPr>
          <a:xfrm>
            <a:off x="8696100" y="4698000"/>
            <a:ext cx="267900" cy="265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000" dirty="0"/>
          </a:p>
        </p:txBody>
      </p:sp>
      <p:sp>
        <p:nvSpPr>
          <p:cNvPr id="8" name="Text 4"/>
          <p:cNvSpPr txBox="1"/>
          <p:nvPr/>
        </p:nvSpPr>
        <p:spPr>
          <a:xfrm>
            <a:off x="2808274" y="3194915"/>
            <a:ext cx="4228500" cy="81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9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Пространство ночлежки собирает вместе тех, кого общество вытолкнуло на край: бывших рабочих, ремесленников, странников и отчаявшихся людей. Это образ города, который не удерживает слабых.
</a:t>
            </a:r>
            <a:endParaRPr lang="en-US" sz="1194" dirty="0"/>
          </a:p>
        </p:txBody>
      </p:sp>
      <p:sp>
        <p:nvSpPr>
          <p:cNvPr id="9" name="Text 5"/>
          <p:cNvSpPr txBox="1"/>
          <p:nvPr/>
        </p:nvSpPr>
        <p:spPr>
          <a:xfrm>
            <a:off x="3708257" y="4152310"/>
            <a:ext cx="4228500" cy="81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9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Поэтому ночлежка — не бытовая деталь, а социальный диагноз. Она показывает, как внешние обстоятельства превращаются во внутреннюю безысходность и лишают человека будущего.
</a:t>
            </a:r>
            <a:endParaRPr lang="en-US" sz="1194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034900" y="1666010"/>
            <a:ext cx="3929100" cy="1881205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80000" y="180000"/>
            <a:ext cx="7432500" cy="7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85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Отношение к правде: сравнение реакций
</a:t>
            </a:r>
            <a:endParaRPr lang="en-US" sz="2850" dirty="0"/>
          </a:p>
        </p:txBody>
      </p:sp>
      <p:sp>
        <p:nvSpPr>
          <p:cNvPr id="5" name="Text 1"/>
          <p:cNvSpPr txBox="1"/>
          <p:nvPr/>
        </p:nvSpPr>
        <p:spPr>
          <a:xfrm>
            <a:off x="8696100" y="4698000"/>
            <a:ext cx="267900" cy="265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000" dirty="0"/>
          </a:p>
        </p:txBody>
      </p:sp>
      <p:sp>
        <p:nvSpPr>
          <p:cNvPr id="6" name="Text 2"/>
          <p:cNvSpPr txBox="1"/>
          <p:nvPr/>
        </p:nvSpPr>
        <p:spPr>
          <a:xfrm>
            <a:off x="180000" y="2880350"/>
            <a:ext cx="2992200" cy="96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Наиболее частой реакцией становится отрицание, потому что правда угрожает привычному образу жизни и заставляет отказаться от удобных объяснений.
</a:t>
            </a:r>
            <a:endParaRPr lang="en-US" sz="1100" dirty="0"/>
          </a:p>
        </p:txBody>
      </p:sp>
      <p:sp>
        <p:nvSpPr>
          <p:cNvPr id="7" name="Text 3"/>
          <p:cNvSpPr txBox="1"/>
          <p:nvPr/>
        </p:nvSpPr>
        <p:spPr>
          <a:xfrm>
            <a:off x="1714810" y="3995700"/>
            <a:ext cx="2992200" cy="96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Чем сильнее зависимость от среды, тем труднее перейти от сомнения к действию и принять перемены.
</a:t>
            </a:r>
            <a:endParaRPr lang="en-US" sz="1100" dirty="0"/>
          </a:p>
        </p:txBody>
      </p:sp>
      <p:sp>
        <p:nvSpPr>
          <p:cNvPr id="8" name="Text 4"/>
          <p:cNvSpPr txBox="1"/>
          <p:nvPr/>
        </p:nvSpPr>
        <p:spPr>
          <a:xfrm>
            <a:off x="5041500" y="3669950"/>
            <a:ext cx="3929100" cy="17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9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Авторская интерпретация по «Государству» Платона и пьесе М. Горького «На дне»
</a:t>
            </a:r>
            <a:endParaRPr lang="en-US" sz="796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80000" y="180000"/>
            <a:ext cx="7333200" cy="83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86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Философская и литературная перспектива темы
</a:t>
            </a:r>
            <a:endParaRPr lang="en-US" sz="2861" dirty="0"/>
          </a:p>
        </p:txBody>
      </p:sp>
      <p:sp>
        <p:nvSpPr>
          <p:cNvPr id="5" name="Text 1"/>
          <p:cNvSpPr txBox="1"/>
          <p:nvPr/>
        </p:nvSpPr>
        <p:spPr>
          <a:xfrm>
            <a:off x="4767327" y="1773250"/>
            <a:ext cx="4196700" cy="83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Платон рассматривает, как человек познаёт мир и почему чувственный опыт может вводить в заблуждение. Его интересует не сюжет, а устройство самого мышления.
</a:t>
            </a:r>
            <a:endParaRPr lang="en-US" sz="1200" dirty="0"/>
          </a:p>
        </p:txBody>
      </p:sp>
      <p:sp>
        <p:nvSpPr>
          <p:cNvPr id="6" name="Text 2"/>
          <p:cNvSpPr txBox="1"/>
          <p:nvPr/>
        </p:nvSpPr>
        <p:spPr>
          <a:xfrm>
            <a:off x="1297900" y="2797671"/>
            <a:ext cx="4196700" cy="83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Горький показывает не абстрактного человека, а живых людей, оказавшихся в условиях унижения и бедности. Через их речь и поведение раскрывается, как социальная среда влияет на сознание.
</a:t>
            </a:r>
            <a:endParaRPr lang="en-US" sz="1200" dirty="0"/>
          </a:p>
        </p:txBody>
      </p:sp>
      <p:sp>
        <p:nvSpPr>
          <p:cNvPr id="7" name="Text 3"/>
          <p:cNvSpPr txBox="1"/>
          <p:nvPr/>
        </p:nvSpPr>
        <p:spPr>
          <a:xfrm>
            <a:off x="8696100" y="4698000"/>
            <a:ext cx="267900" cy="265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000" dirty="0"/>
          </a:p>
        </p:txBody>
      </p:sp>
      <p:sp>
        <p:nvSpPr>
          <p:cNvPr id="8" name="Text 4"/>
          <p:cNvSpPr txBox="1"/>
          <p:nvPr/>
        </p:nvSpPr>
        <p:spPr>
          <a:xfrm>
            <a:off x="3397306" y="3825254"/>
            <a:ext cx="4196700" cy="83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Оба текста соединяет общий вопрос: что мешает увидеть реальность без самообмана. Ответ связан с привычкой, страхом, зависимостью от окружения и необходимостью нравственного выбора.
</a:t>
            </a:r>
            <a:endParaRPr lang="en-US" sz="12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83191" y="1606600"/>
            <a:ext cx="8777617" cy="29703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80000" y="180000"/>
            <a:ext cx="6009300" cy="586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819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Итоги сопоставления двух миров
</a:t>
            </a:r>
            <a:endParaRPr lang="en-US" sz="2819" dirty="0"/>
          </a:p>
        </p:txBody>
      </p:sp>
      <p:sp>
        <p:nvSpPr>
          <p:cNvPr id="5" name="Text 1"/>
          <p:cNvSpPr txBox="1"/>
          <p:nvPr/>
        </p:nvSpPr>
        <p:spPr>
          <a:xfrm>
            <a:off x="8696100" y="4698000"/>
            <a:ext cx="267900" cy="265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000" dirty="0"/>
          </a:p>
        </p:txBody>
      </p:sp>
      <p:sp>
        <p:nvSpPr>
          <p:cNvPr id="6" name="Text 2"/>
          <p:cNvSpPr txBox="1"/>
          <p:nvPr/>
        </p:nvSpPr>
        <p:spPr>
          <a:xfrm>
            <a:off x="180000" y="834000"/>
            <a:ext cx="3546300" cy="265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5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показывает движение от ограниченности к возможности внутреннего освобождения в философском и социальном измерении.
</a:t>
            </a:r>
            <a:endParaRPr lang="en-US" sz="851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703350" y="1307425"/>
            <a:ext cx="7737300" cy="856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356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Мир как проверка на подлинность
</a:t>
            </a:r>
            <a:endParaRPr lang="en-US" sz="3561" dirty="0"/>
          </a:p>
        </p:txBody>
      </p:sp>
      <p:sp>
        <p:nvSpPr>
          <p:cNvPr id="4" name="Text 1"/>
          <p:cNvSpPr txBox="1"/>
          <p:nvPr/>
        </p:nvSpPr>
        <p:spPr>
          <a:xfrm>
            <a:off x="2155750" y="2350100"/>
            <a:ext cx="4832400" cy="176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Пещера Платона и ночлежка Горького по-разному показывают несвободу, но сходятся в главном: правда всегда требует усилия. Лишь пройдя через сомнение и боль, человек обретает достоинство, ответственность и свободу.
</a:t>
            </a:r>
            <a:endParaRPr lang="en-US" sz="14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2026-05-20T01:32:17Z</dcterms:created>
  <dcterms:modified xsi:type="dcterms:W3CDTF">2026-05-20T01:32:17Z</dcterms:modified>
</cp:coreProperties>
</file>