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jpeg"/><Relationship Id="rId12" Type="http://schemas.openxmlformats.org/officeDocument/2006/relationships/image" Target="../media/image-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image" Target="../media/image-18-8.jpe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морей, городов и культурного разнообразия.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Европа: общий портрет региона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и границы региона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Зарубежной Европой называют европейские страны, не входящие в состав России и других постсоветских государств. Этот регион рассматривают как единое пространство из-за общей исторической памяти, тесных связей между странами и влияния европейской интеграции.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1708" y="-28725"/>
            <a:ext cx="4151983" cy="5172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4534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региона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55150" y="1423409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ареал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55150" y="1626166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охватывает государства от северной Исландии до южной Греции и от Атлантического побережья Португалии до восточных рубежей Польши, образуя компактное, но очень разнообразное пространство.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55150" y="4086759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Перекрёсток связей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55150" y="4289516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между океаном и внутренними районами Евразии сделало Европу пространством интенсивных контактов, миграций и обмена идеями на протяжении многих веков.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555150" y="2311193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рубежи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55150" y="2513949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 Атлантическому, Северному, Балтийскому, Средиземному и Чёрному морям определяет морскую торговлю, рыболовство и портовую специализацию многих стран.
</a:t>
            </a:r>
            <a:endParaRPr lang="en-US" sz="800" dirty="0"/>
          </a:p>
        </p:txBody>
      </p:sp>
      <p:sp>
        <p:nvSpPr>
          <p:cNvPr id="17" name="Text 8"/>
          <p:cNvSpPr txBox="1"/>
          <p:nvPr/>
        </p:nvSpPr>
        <p:spPr>
          <a:xfrm>
            <a:off x="555150" y="3198976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полуостровов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55150" y="3401732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Пиренейский, Апеннинский, Балканский и Скандинавский полуострова заметно влияют на расселение, транспортные связи и историческую изолированность отдельных районов.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2260"/>
            <a:ext cx="4348200" cy="17968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климат Европы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климат Европы меняются по направлению с севера и запада к югу и востоку, поэтому условия жизни и хозяйства сильно различаются.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Равнинность облегчает расселение и транспорт, а горы и климатические контрасты формируют специализацию районов и различия в землепользовании.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карта Европы; обобщение по школьному курсу географии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008" y="1059725"/>
            <a:ext cx="3289284" cy="366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165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озёра как хозяйственный ресурс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290300" y="1367339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Рейн и Дунай соединяют промышленные районы, порты и внутренние рынки, поэтому их долины стали важнейшими коридорами перевозок и размещения городов.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289925" y="1059714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магистрали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290300" y="4291146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 крупные реки притягивали торговлю, ремесло и промышленность, поэтому вдоль водных путей раньше формировались наиболее динамичные районы Европы.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289925" y="3983521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Коридоры развития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290300" y="3316544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Ладожское и Женевское озёра поддерживают водоснабжение, судоходство и рекреацию, а также повышают хозяйственную ценность прилегающих территорий.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289925" y="3008919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в хозяйстве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290300" y="2341942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важна для европейского водного пространства как крупная транспортная и энергетическая ось, связанная с поселениями и хозяйственным освоением территории.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289925" y="2034317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 транспорт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урбанизация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населённые зоны совпадают с промышленными районами, портами и столичными агломерациями, где сосредоточены услуги и инфраструктура.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высокие значения приходятся на индустриальные и прибрежные зоны; горные территории остаются менее заселёнными и менее урбанизированными.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демографическим картам Зарубежной Европы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1708" y="-28725"/>
            <a:ext cx="4151983" cy="5172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4534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Этническая и языковая карта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55150" y="1423409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семьи языков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55150" y="1626166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Германские языки распространены в Германии, Австрии, Нидерландах и Скандинавии, романские — во Франции, Италии, Испании и Португалии; именно они формируют ядро культурной карты региона.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55150" y="4086759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без барьеров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55150" y="4289516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повседневного общения всё чаще используется английский, особенно в туризме, образовании и международном бизнесе, но родные языки остаются важной частью идентичности.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555150" y="2311193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Мозаика народов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55150" y="2513949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Славянские, кельтские, финно-угорские и балтийские группы дополняют языковое разнообразие Европы, создавая заметные различия даже между соседними государствами.
</a:t>
            </a:r>
            <a:endParaRPr lang="en-US" sz="800" dirty="0"/>
          </a:p>
        </p:txBody>
      </p:sp>
      <p:sp>
        <p:nvSpPr>
          <p:cNvPr id="17" name="Text 8"/>
          <p:cNvSpPr txBox="1"/>
          <p:nvPr/>
        </p:nvSpPr>
        <p:spPr>
          <a:xfrm>
            <a:off x="555150" y="3198976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Неоднородные границы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55150" y="3401732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границы не совпадают с языковыми: внутри многих стран существуют региональные диалекты, исторические меньшинства и традиции двуязычия.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39768" y="1633100"/>
            <a:ext cx="2798964" cy="28017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5" name="Text 1"/>
          <p:cNvSpPr txBox="1"/>
          <p:nvPr/>
        </p:nvSpPr>
        <p:spPr>
          <a:xfrm>
            <a:off x="360000" y="360000"/>
            <a:ext cx="63336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Религии и культурные традиции
</a:t>
            </a:r>
            <a:endParaRPr lang="en-US" sz="2800" dirty="0"/>
          </a:p>
        </p:txBody>
      </p:sp>
      <p:sp>
        <p:nvSpPr>
          <p:cNvPr id="16" name="Text 2"/>
          <p:cNvSpPr txBox="1"/>
          <p:nvPr/>
        </p:nvSpPr>
        <p:spPr>
          <a:xfrm>
            <a:off x="6168500" y="2170759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религия сосуществует со светским образом жизни: люди могут придерживаться традиций, не связывая их с активной религиозной практикой.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6544875" y="1878036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Светский характер
</a:t>
            </a:r>
            <a:endParaRPr lang="en-US" sz="1100" dirty="0"/>
          </a:p>
        </p:txBody>
      </p:sp>
      <p:sp>
        <p:nvSpPr>
          <p:cNvPr id="18" name="Text 4"/>
          <p:cNvSpPr txBox="1"/>
          <p:nvPr/>
        </p:nvSpPr>
        <p:spPr>
          <a:xfrm>
            <a:off x="3335300" y="2170759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исторически стало основой европейской цивилизации, поэтому католицизм, протестантизм и православие до сих пор заметны в календаре, архитектуре и семейных ритуалах.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711675" y="1878036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Христианское наследие
</a:t>
            </a:r>
            <a:endParaRPr lang="en-US" sz="1100" dirty="0"/>
          </a:p>
        </p:txBody>
      </p:sp>
      <p:sp>
        <p:nvSpPr>
          <p:cNvPr id="20" name="Text 6"/>
          <p:cNvSpPr txBox="1"/>
          <p:nvPr/>
        </p:nvSpPr>
        <p:spPr>
          <a:xfrm>
            <a:off x="6168500" y="3591535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Праздники, кухня, школьные каникулы и воскресные правила заметно различаются между странами, поэтому культурная карта региона хорошо видна в повседневной жизни.
</a:t>
            </a:r>
            <a:endParaRPr lang="en-US" sz="800" dirty="0"/>
          </a:p>
        </p:txBody>
      </p:sp>
      <p:sp>
        <p:nvSpPr>
          <p:cNvPr id="21" name="Text 7"/>
          <p:cNvSpPr txBox="1"/>
          <p:nvPr/>
        </p:nvSpPr>
        <p:spPr>
          <a:xfrm>
            <a:off x="6544875" y="3298812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традиции
</a:t>
            </a:r>
            <a:endParaRPr lang="en-US" sz="1100" dirty="0"/>
          </a:p>
        </p:txBody>
      </p:sp>
      <p:sp>
        <p:nvSpPr>
          <p:cNvPr id="22" name="Text 8"/>
          <p:cNvSpPr txBox="1"/>
          <p:nvPr/>
        </p:nvSpPr>
        <p:spPr>
          <a:xfrm>
            <a:off x="3335300" y="3591535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 занимает важное место в ряде государств и крупных городов, что делает Европу религиозно более разнообразной, чем это часто представляют.
</a:t>
            </a:r>
            <a:endParaRPr lang="en-US" sz="800" dirty="0"/>
          </a:p>
        </p:txBody>
      </p:sp>
      <p:sp>
        <p:nvSpPr>
          <p:cNvPr id="23" name="Text 9"/>
          <p:cNvSpPr txBox="1"/>
          <p:nvPr/>
        </p:nvSpPr>
        <p:spPr>
          <a:xfrm>
            <a:off x="3711675" y="3298812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общины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и формы правления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региона отражает разнообразие форм правления и высокий уровень межгосударственного взаимодействия.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5800" y="2152104"/>
            <a:ext cx="4348200" cy="14387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институты ЕС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1477975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распределены ключевые полномочия внутри ЕС и где страны получают общую выгоду.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683125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строится на разделении ролей: одни органы принимают решения, другие обеспечивают их выполнение и баланс интересов.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435800" y="4358700"/>
            <a:ext cx="4348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союз, официальные материалы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модель Зарубежной Европы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 формирует основу экономики, но промышленность остаётся ключевой для экспорта и технологического лидерства.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услуг показывает постиндустриальный характер региона, а заметная доля промышленности объясняет его экспортную мощь и высокую специализацию.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данным Eurostat и World Bank, 2023–2024.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95000" y="526543"/>
            <a:ext cx="3821700" cy="15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Европе дефицит земель и высокая интенсивность землепользования заставляют хозяйство опираться на специализацию и импорт.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966800" y="1983525"/>
            <a:ext cx="3821700" cy="10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7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40%
</a:t>
            </a:r>
            <a:endParaRPr lang="en-US" sz="5771" dirty="0"/>
          </a:p>
        </p:txBody>
      </p:sp>
      <p:sp>
        <p:nvSpPr>
          <p:cNvPr id="7" name="Text 3"/>
          <p:cNvSpPr txBox="1"/>
          <p:nvPr/>
        </p:nvSpPr>
        <p:spPr>
          <a:xfrm>
            <a:off x="4966800" y="3101336"/>
            <a:ext cx="3821700" cy="11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сельскохозяйственных земель приходится в ЕС на пашню и многолетние культуры, что подчёркивает ценность каждого участка.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66800" y="4358525"/>
            <a:ext cx="3817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Eurostat, Agricultural statistics (последние доступные данные).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Инфраструктура, которая сокращает расстояния
</a:t>
            </a:r>
            <a:endParaRPr lang="en-US" sz="2423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отражает, как густая транспортная сеть и свободное передвижение усиливают связи между странами региона.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411304"/>
            <a:ext cx="4348200" cy="14387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опоры высокого уровня жизни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 связь уровня благосостояния с доступом к базовым услугам и человеческому капиталу.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качество социальных институтов поддерживает долгую жизнь, квалифицированные кадры и устойчивую экономику знаний.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OECD, Eurostat, 2023–2024.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грани европейского культурного пространства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культура выросла из античного мира, а затем получила новый импульс в эпоху Возрождения. Именно поэтому в городах региона так много площадей, музеев и зданий, где история ощущается не как фон, а как часть повседневной жизни.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где прошлое живёт рядом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Европа известна университетами, лабораториями и исследовательскими центрами, где ценятся точность и сотрудничество. Здесь особенно заметно, как культурное наследие поддерживает современную науку: музеи, архивы и библиотеки становятся источниками новых открытий.
</a:t>
            </a:r>
            <a:endParaRPr lang="en-US" sz="946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 и лаборатории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традиция Европы сформировала узнаваемый культурный язык, понятный далеко за её пределами. От барочных соборов до современных концертных залов тянется непрерывная линия, в которой классика соседствует с новыми формами искусства и образования.
</a:t>
            </a:r>
            <a:endParaRPr lang="en-US" sz="946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как общий культурный код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Туристические направления и спрос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поток получают страны с сочетанием памятников, удобной транспортной доступности и разнообразной городской среды.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города и морские курорты формируют основной спрос, а сезонность делает южное Средиземноморье особенно зависимым от летних месяцев.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3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UN Tourism и национальных туристических служб, 2023–2024.
</a:t>
            </a:r>
            <a:endParaRPr lang="en-US" sz="129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594468"/>
            <a:ext cx="8424000" cy="21882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Германия: опорная страна Европы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60000" y="1653388"/>
            <a:ext cx="19908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 — не только столица, но и символ объединённой Германии. В его облике сочетаются память о разделении страны, современные кварталы, университетская среда и музейные пространства, которые делают город важным центром политики и культуры.
</a:t>
            </a:r>
            <a:endParaRPr lang="en-US" sz="781" dirty="0"/>
          </a:p>
        </p:txBody>
      </p:sp>
      <p:sp>
        <p:nvSpPr>
          <p:cNvPr id="12" name="Text 3"/>
          <p:cNvSpPr txBox="1"/>
          <p:nvPr/>
        </p:nvSpPr>
        <p:spPr>
          <a:xfrm>
            <a:off x="360000" y="1396989"/>
            <a:ext cx="1990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и история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793200" y="1653388"/>
            <a:ext cx="19908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образ Германии складывается из Бранденбургских ворот, музыки Баха, рождественских рынков и современных музеев. Такое сочетание классики и повседневной городской культуры делает страну узнаваемой для туристов и самих европейцев.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6793200" y="1396989"/>
            <a:ext cx="1990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визитка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648800" y="1653388"/>
            <a:ext cx="19908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Немецкое общество ценит порядок, качество образования и прикладные исследования. Эти черты заметны в системе профессиональной подготовки, в работе предприятий и в тесной связи науки с производством, что усиливает конкурентоспособность страны.
</a:t>
            </a:r>
            <a:endParaRPr lang="en-US" sz="785" dirty="0"/>
          </a:p>
        </p:txBody>
      </p:sp>
      <p:sp>
        <p:nvSpPr>
          <p:cNvPr id="16" name="Text 7"/>
          <p:cNvSpPr txBox="1"/>
          <p:nvPr/>
        </p:nvSpPr>
        <p:spPr>
          <a:xfrm>
            <a:off x="4648800" y="1396989"/>
            <a:ext cx="1990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технологии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2504400" y="1653388"/>
            <a:ext cx="19908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Германии опирается на машиностроение, автомобилестроение и химию, а также на высокотехнологичные цепочки поставок. Именно эта структура позволяет стране оставаться одним из главных индустриальных центров Европы и важным участником мировой торговли.
</a:t>
            </a:r>
            <a:endParaRPr lang="en-US" sz="739" dirty="0"/>
          </a:p>
        </p:txBody>
      </p:sp>
      <p:sp>
        <p:nvSpPr>
          <p:cNvPr id="18" name="Text 9"/>
          <p:cNvSpPr txBox="1"/>
          <p:nvPr/>
        </p:nvSpPr>
        <p:spPr>
          <a:xfrm>
            <a:off x="2504400" y="1396989"/>
            <a:ext cx="1990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Индустриальная опора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150" y="1328332"/>
            <a:ext cx="2005200" cy="15959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78800" y="1328332"/>
            <a:ext cx="2005200" cy="15959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9250" y="1328332"/>
            <a:ext cx="2005200" cy="15959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99700" y="1328332"/>
            <a:ext cx="2005200" cy="159593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Франция: страна искусства и традиций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486150" y="3698175"/>
            <a:ext cx="17544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задаёт образ Франции как страны, где государственная история тесно связана с городской эстетикой. Широкие бульвары, музеи и архитектурные доминанты делают столицу не только политическим, но и культурным ориентиром Европы.
</a:t>
            </a:r>
            <a:endParaRPr lang="en-US" sz="915" dirty="0"/>
          </a:p>
        </p:txBody>
      </p:sp>
      <p:sp>
        <p:nvSpPr>
          <p:cNvPr id="14" name="Text 3"/>
          <p:cNvSpPr txBox="1"/>
          <p:nvPr/>
        </p:nvSpPr>
        <p:spPr>
          <a:xfrm>
            <a:off x="496350" y="2952750"/>
            <a:ext cx="17544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как символ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6904800" y="3698175"/>
            <a:ext cx="17544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Республика во Франции понимается не только как форма правления, но и как принцип общественной жизни. Светский характер государства, уважение к правам граждан и активная общественная дискуссия формируют особую политическую культуру страны.
</a:t>
            </a:r>
            <a:endParaRPr lang="en-US" sz="874" dirty="0"/>
          </a:p>
        </p:txBody>
      </p:sp>
      <p:sp>
        <p:nvSpPr>
          <p:cNvPr id="16" name="Text 5"/>
          <p:cNvSpPr txBox="1"/>
          <p:nvPr/>
        </p:nvSpPr>
        <p:spPr>
          <a:xfrm>
            <a:off x="6915000" y="2952750"/>
            <a:ext cx="17544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Светская республика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4765250" y="3698175"/>
            <a:ext cx="17544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кухня и повседневные традиции воспринимаются как часть национальной идентичности. За столом, в кондитерских, на рынках и в семейных праздниках хорошо видно, как культура соединяет региональные различия и общие ценности.
</a:t>
            </a:r>
            <a:endParaRPr lang="en-US" sz="837" dirty="0"/>
          </a:p>
        </p:txBody>
      </p:sp>
      <p:sp>
        <p:nvSpPr>
          <p:cNvPr id="18" name="Text 7"/>
          <p:cNvSpPr txBox="1"/>
          <p:nvPr/>
        </p:nvSpPr>
        <p:spPr>
          <a:xfrm>
            <a:off x="4775450" y="2952750"/>
            <a:ext cx="17544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и образ жизни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2625700" y="3698175"/>
            <a:ext cx="17544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экономика сильна там, где нужна точность, стиль и высокий уровень организации: в авиации, моде, туризме и аграрном производстве. Это сочетание делает страну одновременно индустриальной, сервисной и культурной державой.
</a:t>
            </a:r>
            <a:endParaRPr lang="en-US" sz="914" dirty="0"/>
          </a:p>
        </p:txBody>
      </p:sp>
      <p:sp>
        <p:nvSpPr>
          <p:cNvPr id="20" name="Text 9"/>
          <p:cNvSpPr txBox="1"/>
          <p:nvPr/>
        </p:nvSpPr>
        <p:spPr>
          <a:xfrm>
            <a:off x="2635900" y="2952750"/>
            <a:ext cx="17544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разнообразия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Италия: сочетание истории и современности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соединяет античность, христианскую историю и современную городскую жизнь. Руины, площади и базилики напоминают о том, как глубоко в европейскую культуру встроено итальянское наследие, а Ватикан усиливает значение города в мировом масштабе.
</a:t>
            </a:r>
            <a:endParaRPr lang="en-US" sz="958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и наследие античности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ассоциируется с дизайном, оперой, кухней и городами, где историческая среда стала частью повседневности. Венеция особенно ярко показывает, как архитектура, вода и туризм создают уникальный образ страны на мировом уровне.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Культура, которую узнают сразу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Италии заметно различается по территории: промышленный север сильнее включён в мировые рынки, а юг чаще опирается на туризм, малый бизнес и сферу услуг. Такое неравномерное развитие остаётся одной из главных внутренних особенностей страны.
</a:t>
            </a:r>
            <a:endParaRPr lang="en-US" sz="946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 юг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Европа важна как пространство высокой урбанизации, тесных связей и культурного многообразия. Её сила — в экономике знаний, транспортной связанности и способности адаптироваться к демографическим и экологическим вызовам.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Европа: регион, который задаёт ориентиры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2026-07-27T04:40:23Z</dcterms:created>
  <dcterms:modified xsi:type="dcterms:W3CDTF">2026-07-27T04:40:23Z</dcterms:modified>
</cp:coreProperties>
</file>