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2055" y="0"/>
            <a:ext cx="4801939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00" y="1151600"/>
            <a:ext cx="3543600" cy="174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при Муссолини: от послевоенного кризиса к фашистской диктатуре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39900" y="3176275"/>
            <a:ext cx="35436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послевоенный кризис привёл Италию к диктатуре, войне и падению режима?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6219" y="0"/>
            <a:ext cx="37672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504750"/>
            <a:ext cx="4660800" cy="945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Послевоенная Италия: страна-победительница в кризисе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6300"/>
            <a:ext cx="4503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Первой мировой войны Италия пережила экономические трудности, массовые протесты и страх перед революцией. На этом фоне слабость либерального государства открыла путь радикальному движению Муссолини, обещавшему порядок и национальное возрождение.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Бенито Муссолини и формирование фашистского движения
</a:t>
            </a:r>
            <a:endParaRPr lang="en-US" sz="1635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12" y="1102231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войны Муссолини был социалистическим публицистом, но после 1918 года сделал ставку на национализм, насилие и идею сильной власти, способной вернуть стране чувство величия и дисциплины.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61637" y="906994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социалиста к националисту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261612" y="1897389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1919 году он создал Fasci di combattimento — движение, которое привлекало ветеранов, националистов, часть среднего класса и предпринимателей, опасавшихся социальных потрясений и революции.
</a:t>
            </a:r>
            <a:endParaRPr lang="en-US" sz="800" dirty="0"/>
          </a:p>
        </p:txBody>
      </p:sp>
      <p:sp>
        <p:nvSpPr>
          <p:cNvPr id="10" name="Text 5"/>
          <p:cNvSpPr txBox="1"/>
          <p:nvPr/>
        </p:nvSpPr>
        <p:spPr>
          <a:xfrm>
            <a:off x="261638" y="1702122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«Союзы борьбы»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261612" y="2692536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Военизированные отряды фашистов нападали на социалистов, профсоюзы и местные органы власти, разрушая политических соперников не только агитацией, но и систематическим запугиванием.
</a:t>
            </a:r>
            <a:endParaRPr lang="en-US" sz="800" dirty="0"/>
          </a:p>
        </p:txBody>
      </p:sp>
      <p:sp>
        <p:nvSpPr>
          <p:cNvPr id="12" name="Text 7"/>
          <p:cNvSpPr txBox="1"/>
          <p:nvPr/>
        </p:nvSpPr>
        <p:spPr>
          <a:xfrm>
            <a:off x="261638" y="2497269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Чернорубашечное насилие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61599" y="3487700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октябре 1922 года демонстрация силы стала политическим шантажом: король Виктор Эммануил III не стал сопротивляться и поручил Муссолини сформировать правительство.
</a:t>
            </a:r>
            <a:endParaRPr lang="en-US" sz="800" dirty="0"/>
          </a:p>
        </p:txBody>
      </p:sp>
      <p:sp>
        <p:nvSpPr>
          <p:cNvPr id="14" name="Text 9"/>
          <p:cNvSpPr txBox="1"/>
          <p:nvPr/>
        </p:nvSpPr>
        <p:spPr>
          <a:xfrm>
            <a:off x="261626" y="3292433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 Рим
</a:t>
            </a:r>
            <a:endParaRPr lang="en-US" sz="900" dirty="0"/>
          </a:p>
        </p:txBody>
      </p:sp>
      <p:sp>
        <p:nvSpPr>
          <p:cNvPr id="15" name="Text 10"/>
          <p:cNvSpPr txBox="1"/>
          <p:nvPr/>
        </p:nvSpPr>
        <p:spPr>
          <a:xfrm>
            <a:off x="261599" y="4282877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Фашисты пришли к управлению не через революционный захват столицы, а через сочетание давления, слабости элит и готовности монархии уступить ради сохранения порядка.
</a:t>
            </a:r>
            <a:endParaRPr lang="en-US" sz="800" dirty="0"/>
          </a:p>
        </p:txBody>
      </p:sp>
      <p:sp>
        <p:nvSpPr>
          <p:cNvPr id="16" name="Text 11"/>
          <p:cNvSpPr txBox="1"/>
          <p:nvPr/>
        </p:nvSpPr>
        <p:spPr>
          <a:xfrm>
            <a:off x="261626" y="4087610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Легальный вход к власти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6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устанавливалась диктатура: от законного назначения к однопартийной власти
</a:t>
            </a:r>
            <a:endParaRPr lang="en-US" sz="1966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 формальный мандат быстро превратился в систему исключительной власти.
</a:t>
            </a:r>
            <a:endParaRPr lang="en-US" sz="138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818466"/>
            <a:ext cx="9144000" cy="23217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Ликвидация демократии и политической оппозиции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575" y="1698682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Оппозиционные партии распускались или запрещались, а политическая конкуренция исчезала из публичной жизни. Режим не оставлял пространства для организованной альтернативы своему курсу.
</a:t>
            </a:r>
            <a:endParaRPr lang="en-US" sz="791" dirty="0"/>
          </a:p>
        </p:txBody>
      </p:sp>
      <p:sp>
        <p:nvSpPr>
          <p:cNvPr id="7" name="Text 3"/>
          <p:cNvSpPr txBox="1"/>
          <p:nvPr/>
        </p:nvSpPr>
        <p:spPr>
          <a:xfrm>
            <a:off x="261584" y="1238708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соперников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001484" y="1698682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газеты закрывались, а цензура ограничивала публикации, которые могли критиковать власть. Информация всё сильнее подчинялась официальной версии событий и интересам режима.
</a:t>
            </a:r>
            <a:endParaRPr lang="en-US" sz="791" dirty="0"/>
          </a:p>
        </p:txBody>
      </p:sp>
      <p:sp>
        <p:nvSpPr>
          <p:cNvPr id="9" name="Text 5"/>
          <p:cNvSpPr txBox="1"/>
          <p:nvPr/>
        </p:nvSpPr>
        <p:spPr>
          <a:xfrm>
            <a:off x="2001492" y="1238708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словом
</a:t>
            </a:r>
            <a:endParaRPr lang="en-US" sz="1000" dirty="0"/>
          </a:p>
        </p:txBody>
      </p:sp>
      <p:sp>
        <p:nvSpPr>
          <p:cNvPr id="10" name="Text 6"/>
          <p:cNvSpPr txBox="1"/>
          <p:nvPr/>
        </p:nvSpPr>
        <p:spPr>
          <a:xfrm>
            <a:off x="3741393" y="16977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собраний и политической деятельности была резко урезана, поэтому митинги, профсоюзная работа и открытая дискуссия становились всё более опасными для граждан.
</a:t>
            </a:r>
            <a:endParaRPr lang="en-US" sz="829" dirty="0"/>
          </a:p>
        </p:txBody>
      </p:sp>
      <p:sp>
        <p:nvSpPr>
          <p:cNvPr id="11" name="Text 7"/>
          <p:cNvSpPr txBox="1"/>
          <p:nvPr/>
        </p:nvSpPr>
        <p:spPr>
          <a:xfrm>
            <a:off x="3741401" y="12378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публичной сферы
</a:t>
            </a:r>
            <a:endParaRPr lang="en-US" sz="1000" dirty="0"/>
          </a:p>
        </p:txBody>
      </p:sp>
      <p:sp>
        <p:nvSpPr>
          <p:cNvPr id="12" name="Text 8"/>
          <p:cNvSpPr txBox="1"/>
          <p:nvPr/>
        </p:nvSpPr>
        <p:spPr>
          <a:xfrm>
            <a:off x="5481296" y="17044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Муниципалитеты теряли самостоятельность и переходили под контроль назначаемых сверху чиновников. Это разрушало местное самоуправление и усиливало вертикаль власти.
</a:t>
            </a:r>
            <a:endParaRPr lang="en-US" sz="816" dirty="0"/>
          </a:p>
        </p:txBody>
      </p:sp>
      <p:sp>
        <p:nvSpPr>
          <p:cNvPr id="13" name="Text 9"/>
          <p:cNvSpPr txBox="1"/>
          <p:nvPr/>
        </p:nvSpPr>
        <p:spPr>
          <a:xfrm>
            <a:off x="5481304" y="12445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Подчинение местной власти
</a:t>
            </a:r>
            <a:endParaRPr lang="en-US" sz="1000" dirty="0"/>
          </a:p>
        </p:txBody>
      </p:sp>
      <p:sp>
        <p:nvSpPr>
          <p:cNvPr id="14" name="Text 10"/>
          <p:cNvSpPr txBox="1"/>
          <p:nvPr/>
        </p:nvSpPr>
        <p:spPr>
          <a:xfrm>
            <a:off x="7221203" y="1704499"/>
            <a:ext cx="16611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Противников режима преследовали специальные суды, полиция OVRA и фашистские структуры на местах. Под удар попадали социалисты, либералы, коммунисты и несогласные католические активисты.
</a:t>
            </a:r>
            <a:endParaRPr lang="en-US" sz="791" dirty="0"/>
          </a:p>
        </p:txBody>
      </p:sp>
      <p:sp>
        <p:nvSpPr>
          <p:cNvPr id="15" name="Text 11"/>
          <p:cNvSpPr txBox="1"/>
          <p:nvPr/>
        </p:nvSpPr>
        <p:spPr>
          <a:xfrm>
            <a:off x="7221211" y="1244525"/>
            <a:ext cx="16611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Преследование и страх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2053806"/>
            <a:ext cx="4776300" cy="162253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законы, укрепившие фашистский режим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246875" y="1656075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последовательно превращали формально конституционную систему в диктатуру личной власти.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246875" y="2984354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несколько лет режим демонтировал парламентский контроль, подменив представительство управляемой сверху системой.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61700" y="41435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фашистского законодательства, 1925–1928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200" y="1121138"/>
            <a:ext cx="4453800" cy="11873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2200" y="2388505"/>
            <a:ext cx="4453800" cy="118739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2200" y="3655880"/>
            <a:ext cx="4453800" cy="11873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 дуче и символика фашистской Италии
</a:t>
            </a:r>
            <a:endParaRPr lang="en-US" sz="2612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858800" y="1120683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Лицо власти на плакатах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Муссолини заполняли улицы, учреждения и газеты. Его изображали как решительного лидера, который будто бы воплощал силу, порядок и историческую миссию страны, а не просто возглавлял правительство.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58800" y="2388050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 единства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митинги, римское приветствие, одинаковая форма чернорубашечников и громкие лозунги создавали впечатление сплочённой нации. В действительности это было тщательно поставленное политическое зрелище, подменявшее свободу послушанием.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858800" y="3655425"/>
            <a:ext cx="40230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 как сцена режима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Площади, парадные построения и символические демонстрации в столице превращали город в сцену фашистской власти. Архитектура и публичные церемонии должны были показать, что режим контролирует пространство и время страны.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Корпоративное государство: схема контроля над обществом и трудом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Корпоративная модель декларировала сотрудничество классов, но в действительности подчиняла труд политической власти и лишала рабочих независимого представительства.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уровень в системе, тем больше полномочий у государства; снизу остаётся контроль, а не участие.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представление корпоративной системы фашистской Италии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6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политика: автаркия, государственный контроль и пределы успеха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442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стремился к автаркии, готовя страну к возможной войне и снижая зависимость от внешних поставок. Экономическая самостоятельность рассматривалась прежде всего как инструмент силы, а не как путь к благополучию населения.
</a:t>
            </a:r>
            <a:endParaRPr lang="en-US" sz="795" dirty="0"/>
          </a:p>
        </p:txBody>
      </p:sp>
      <p:sp>
        <p:nvSpPr>
          <p:cNvPr id="10" name="Text 3"/>
          <p:cNvSpPr txBox="1"/>
          <p:nvPr/>
        </p:nvSpPr>
        <p:spPr>
          <a:xfrm>
            <a:off x="26443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Самодостаточность как цель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2453634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действительно повышала производство хлеба, но не снимала всех продовольственных трудностей. Она отражала стремление режима показать успехи, даже если реальные потребности рынка оставались неудовлетворёнными.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453644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«Битва за зерно»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4638586" y="3110216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валюты должно было продемонстрировать мощь государства, однако высокая лира делала итальянский экспорт менее конкурентоспособным. В результате престижный курс не всегда совпадал с экономической выгодой.
</a:t>
            </a:r>
            <a:endParaRPr lang="en-US" sz="800" dirty="0"/>
          </a:p>
        </p:txBody>
      </p:sp>
      <p:sp>
        <p:nvSpPr>
          <p:cNvPr id="14" name="Text 7"/>
          <p:cNvSpPr txBox="1"/>
          <p:nvPr/>
        </p:nvSpPr>
        <p:spPr>
          <a:xfrm>
            <a:off x="4638595" y="2656653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«Битва за лиру»
</a:t>
            </a:r>
            <a:endParaRPr lang="en-US" sz="900" dirty="0"/>
          </a:p>
        </p:txBody>
      </p:sp>
      <p:sp>
        <p:nvSpPr>
          <p:cNvPr id="15" name="Text 8"/>
          <p:cNvSpPr txBox="1"/>
          <p:nvPr/>
        </p:nvSpPr>
        <p:spPr>
          <a:xfrm>
            <a:off x="6823528" y="3112978"/>
            <a:ext cx="20616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поддерживало крупную промышленность, дороги и осушение болот, но рост уровня жизни шёл медленно. Видимые стройки создавали образ эффективности, хотя структурные проблемы экономики сохранялись.
</a:t>
            </a:r>
            <a:endParaRPr lang="en-US" sz="800" dirty="0"/>
          </a:p>
        </p:txBody>
      </p:sp>
      <p:sp>
        <p:nvSpPr>
          <p:cNvPr id="16" name="Text 9"/>
          <p:cNvSpPr txBox="1"/>
          <p:nvPr/>
        </p:nvSpPr>
        <p:spPr>
          <a:xfrm>
            <a:off x="6823537" y="2659416"/>
            <a:ext cx="206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 и ограничения
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5250" y="1458485"/>
            <a:ext cx="251100" cy="200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394" y="2403159"/>
            <a:ext cx="146813" cy="23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5250" y="3381877"/>
            <a:ext cx="251100" cy="2008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5250" y="4332425"/>
            <a:ext cx="251100" cy="223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62050"/>
            <a:ext cx="8620800" cy="6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43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политика: воспитание молодёжи и контроль повседневной жизни
</a:t>
            </a:r>
            <a:endParaRPr lang="en-US" sz="2543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52550" y="12623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инструмент идеологии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и школьная дисциплина должны были воспитывать лояльность к режиму. История, физическая подготовка и гражданское поведение трактовались как подготовка к служению государству.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752550" y="2224023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Молодёжные организации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 подростки включались в организации, связанные с фашистской системой. Там ценились строевая выправка, физическая закалка и готовность подчиняться коллективной дисциплине.
</a:t>
            </a:r>
            <a:endParaRPr lang="en-US" sz="975" dirty="0"/>
          </a:p>
        </p:txBody>
      </p:sp>
      <p:sp>
        <p:nvSpPr>
          <p:cNvPr id="12" name="Text 4"/>
          <p:cNvSpPr txBox="1"/>
          <p:nvPr/>
        </p:nvSpPr>
        <p:spPr>
          <a:xfrm>
            <a:off x="752550" y="3185730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женщин и семьи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 поощряли к многодетности и подчёркивали их роль матерей, необходимых демографической политике. Семья рассматривалась не как частная сфера, а как часть интересов государства.
</a:t>
            </a:r>
            <a:endParaRPr lang="en-US" sz="975" dirty="0"/>
          </a:p>
        </p:txBody>
      </p:sp>
      <p:sp>
        <p:nvSpPr>
          <p:cNvPr id="13" name="Text 5"/>
          <p:cNvSpPr txBox="1"/>
          <p:nvPr/>
        </p:nvSpPr>
        <p:spPr>
          <a:xfrm>
            <a:off x="752550" y="4147437"/>
            <a:ext cx="47259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досуга и ритуалов
</a:t>
            </a:r>
            <a:pPr algn="l" indent="0" marL="0">
              <a:lnSpc>
                <a:spcPct val="115000"/>
              </a:lnSpc>
              <a:buNone/>
            </a:pPr>
            <a:r>
              <a:rPr lang="en-US" sz="4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церемонии, праздники и организованный досуг втягивали людей в официальную культуру режима. Повседневная жизнь постепенно подчинялась правилам, установленным сверху.
</a:t>
            </a:r>
            <a:endParaRPr lang="en-US" sz="97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9400"/>
            <a:ext cx="8620800" cy="7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8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Латеранские соглашения 1929 года и союз с католической церковью
</a:t>
            </a:r>
            <a:endParaRPr lang="en-US" sz="2988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385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1929 года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Италии отношения государства и папства оставались напряжёнными: «римский вопрос» не был решён, а католическая церковь не признавала утрату своих прежних владений и влияния.
</a:t>
            </a:r>
            <a:endParaRPr lang="en-US" sz="1187" dirty="0"/>
          </a:p>
        </p:txBody>
      </p:sp>
      <p:sp>
        <p:nvSpPr>
          <p:cNvPr id="10" name="Text 3"/>
          <p:cNvSpPr txBox="1"/>
          <p:nvPr/>
        </p:nvSpPr>
        <p:spPr>
          <a:xfrm>
            <a:off x="3065100" y="3000375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 1929 года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Латеранские соглашения закрепили компромисс: Ватикан получил суверенитет, католицизм — привилегированное положение, а церковь — компенсацию за утраченные земли и имущество.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8600" y="1530350"/>
            <a:ext cx="30138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Политический эффект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Муссолини договор стал крупной победой: он получил поддержку многих верующих, ослабил возможное сопротивление католиков и укрепил престиж режима внутри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7528" y="225"/>
            <a:ext cx="448549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9400"/>
            <a:ext cx="41361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5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Пропаганда, образование и формирование лояльности
</a:t>
            </a:r>
            <a:endParaRPr lang="en-US" sz="1635" dirty="0"/>
          </a:p>
        </p:txBody>
      </p:sp>
      <p:sp>
        <p:nvSpPr>
          <p:cNvPr id="6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61612" y="1102231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Пресса, радио и кинохроника работали как единая система: они отбирали новости, задавали нужные интерпретации и почти не оставляли места для критики режима.
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61637" y="906994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информацией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261612" y="1897389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программы переписывали прошлое Италии в духе национального величия, а детей приучали к дисциплине, подчинению и представлению о фашизме как норме.
</a:t>
            </a:r>
            <a:endParaRPr lang="en-US" sz="800" dirty="0"/>
          </a:p>
        </p:txBody>
      </p:sp>
      <p:sp>
        <p:nvSpPr>
          <p:cNvPr id="10" name="Text 5"/>
          <p:cNvSpPr txBox="1"/>
          <p:nvPr/>
        </p:nvSpPr>
        <p:spPr>
          <a:xfrm>
            <a:off x="261638" y="1702122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инструмент
</a:t>
            </a:r>
            <a:endParaRPr lang="en-US" sz="900" dirty="0"/>
          </a:p>
        </p:txBody>
      </p:sp>
      <p:sp>
        <p:nvSpPr>
          <p:cNvPr id="11" name="Text 6"/>
          <p:cNvSpPr txBox="1"/>
          <p:nvPr/>
        </p:nvSpPr>
        <p:spPr>
          <a:xfrm>
            <a:off x="261612" y="2692536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противники и внешние державы изображались угрозой для нации, поэтому страх перед врагом превращался в аргумент в пользу единства и повиновения.
</a:t>
            </a:r>
            <a:endParaRPr lang="en-US" sz="800" dirty="0"/>
          </a:p>
        </p:txBody>
      </p:sp>
      <p:sp>
        <p:nvSpPr>
          <p:cNvPr id="12" name="Text 7"/>
          <p:cNvSpPr txBox="1"/>
          <p:nvPr/>
        </p:nvSpPr>
        <p:spPr>
          <a:xfrm>
            <a:off x="261638" y="2497269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врага
</a:t>
            </a:r>
            <a:endParaRPr lang="en-US" sz="900" dirty="0"/>
          </a:p>
        </p:txBody>
      </p:sp>
      <p:sp>
        <p:nvSpPr>
          <p:cNvPr id="13" name="Text 8"/>
          <p:cNvSpPr txBox="1"/>
          <p:nvPr/>
        </p:nvSpPr>
        <p:spPr>
          <a:xfrm>
            <a:off x="261599" y="3487700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лозунги, массовые церемонии и фашистская символика создавали ощущение постоянного присутствия государства и внушали идею коллективной мобилизации.
</a:t>
            </a:r>
            <a:endParaRPr lang="en-US" sz="800" dirty="0"/>
          </a:p>
        </p:txBody>
      </p:sp>
      <p:sp>
        <p:nvSpPr>
          <p:cNvPr id="14" name="Text 9"/>
          <p:cNvSpPr txBox="1"/>
          <p:nvPr/>
        </p:nvSpPr>
        <p:spPr>
          <a:xfrm>
            <a:off x="261626" y="3292433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Ритуалы и символы
</a:t>
            </a:r>
            <a:endParaRPr lang="en-US" sz="900" dirty="0"/>
          </a:p>
        </p:txBody>
      </p:sp>
      <p:sp>
        <p:nvSpPr>
          <p:cNvPr id="15" name="Text 10"/>
          <p:cNvSpPr txBox="1"/>
          <p:nvPr/>
        </p:nvSpPr>
        <p:spPr>
          <a:xfrm>
            <a:off x="261599" y="4282877"/>
            <a:ext cx="4087800" cy="4810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стремился влиять не только на взгляды, но и на привычки людей, чтобы альтернативные точки зрения казались редкими, опасными и социально неприемлемыми.
</a:t>
            </a:r>
            <a:endParaRPr lang="en-US" sz="800" dirty="0"/>
          </a:p>
        </p:txBody>
      </p:sp>
      <p:sp>
        <p:nvSpPr>
          <p:cNvPr id="16" name="Text 11"/>
          <p:cNvSpPr txBox="1"/>
          <p:nvPr/>
        </p:nvSpPr>
        <p:spPr>
          <a:xfrm>
            <a:off x="261626" y="4087610"/>
            <a:ext cx="4087800" cy="156024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Лояльность через повседневность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политика фашистской Италии: рост агрессии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этапе режим уходил дальше от дипломатии и демонстрировал готовность решать задачи силой, связывая престиж государства с военными успехами.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последовательную радикализацию: от завоевания колоний к прямому вмешательству в европейские конфликты и аннексии соседнего государства.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внешней политики Италии, 1935–1939 годы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1400" y="776825"/>
            <a:ext cx="3841200" cy="150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
</a:t>
            </a:r>
            <a:endParaRPr lang="en-US" sz="9600" dirty="0"/>
          </a:p>
        </p:txBody>
      </p:sp>
      <p:sp>
        <p:nvSpPr>
          <p:cNvPr id="4" name="Text 1"/>
          <p:cNvSpPr txBox="1"/>
          <p:nvPr/>
        </p:nvSpPr>
        <p:spPr>
          <a:xfrm>
            <a:off x="2538300" y="3886863"/>
            <a:ext cx="4067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меры показали, что фашистский режим всё теснее сближался с нацистской идеологией и переносил дискриминацию в сферу государственной политики.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080650" y="2334100"/>
            <a:ext cx="4982700" cy="93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моментом принятия антисемитских законов в Италии.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2538300" y="3407575"/>
            <a:ext cx="4067400" cy="1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Королевские декреты Италии 1938 года о расовых ограничениях
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700" y="1080168"/>
            <a:ext cx="8620800" cy="23453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Италии и Германии: ключевые этапы сближения
</a:t>
            </a:r>
            <a:endParaRPr lang="en-US" sz="248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725" y="3843658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политическое сближение постепенно превратилось в официальный военный союз и привело Италию к зависимости от германского курса.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647683" y="3843659"/>
            <a:ext cx="42348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шло по нарастающей: сначала символическое, затем идеологическое, а затем военно-политическое, что ограничило самостоятельность Италии.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61725" y="3503125"/>
            <a:ext cx="4234800" cy="20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 Италии и Германии, 1936–1939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24291" y="225"/>
            <a:ext cx="411881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9400"/>
            <a:ext cx="4552800" cy="89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6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в фашистской Италии: порядок, страх и массовые зрелища
</a:t>
            </a:r>
            <a:endParaRPr lang="en-US" sz="2346" dirty="0"/>
          </a:p>
        </p:txBody>
      </p:sp>
      <p:sp>
        <p:nvSpPr>
          <p:cNvPr id="9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634776" y="1540678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Цензура, полиция и доносы создавали атмосферу осторожности, в которой люди привыкали избегать публичной критики и контролировать собственные слова и поведение.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634795" y="1300525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под наблюдением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34776" y="2420729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Парады, спортивные праздники и массовые собрания демонстрировали организованность режима, хотя за внешней дисциплиной скрывались принуждение и ограничение личной свободы.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4795" y="2180576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Показной порядок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634776" y="3300785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и других городах улицы, площади и новые здания превращались в пространство политического спектакля, где архитектура служила пропаганде и власти.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634795" y="3060632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 сцена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634776" y="4180856"/>
            <a:ext cx="4179600" cy="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стремился подчинить досуг, общественные ритуалы и даже повседневные жесты, чтобы фашистская лояльность воспринималась как естественная часть жизни.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634795" y="3940704"/>
            <a:ext cx="4179600" cy="192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привычки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6100" y="1480990"/>
            <a:ext cx="4776300" cy="25931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310900" cy="8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режим казался сильным и где скрывались его слабости
</a:t>
            </a:r>
            <a:endParaRPr lang="en-US" sz="2612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656137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стабильность усиливалась демонстрацией единства, но реальные ресурсы государства оставались ограниченными, особенно в условиях затяжной войны и экономического напряжения.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984416"/>
            <a:ext cx="36354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был устойчив в пропаганде и репрессиях, но слаб в экономике и военной подготовке; именно это сделало его уязвимым при первых серьёзных поражениях.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106100" y="4130050"/>
            <a:ext cx="4776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оценка политической системы фашистской Италии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1020600"/>
            <a:ext cx="8620800" cy="9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мировая война и военный крах фашистской Италии
</a:t>
            </a:r>
            <a:endParaRPr lang="en-US" sz="3412" dirty="0"/>
          </a:p>
        </p:txBody>
      </p:sp>
      <p:sp>
        <p:nvSpPr>
          <p:cNvPr id="8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62600" y="2649150"/>
            <a:ext cx="27180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 год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Вступление Италии в войну произошло под лозунгами быстрого успеха, но вооружённые силы были плохо подготовлены к масштабному конфликту и зависели от поддержки Германии.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12998" y="2649150"/>
            <a:ext cx="27180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1940–1943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Поражения в Северной Африке, на Балканах и на Восточном фронте показали слабость режима, а военные неудачи подорвали доверие к Муссолини и усилили недовольство.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163398" y="2649150"/>
            <a:ext cx="2718000" cy="12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1943 году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и политический кризис стал необратимым: режим терял контроль над ситуацией, а способность вести войну и удерживать власть быстро иссякала.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600" y="1353705"/>
            <a:ext cx="8620800" cy="33816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9400"/>
            <a:ext cx="8620800" cy="5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23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Муссолини и распад режима в 1943–1945 годах
</a:t>
            </a:r>
            <a:endParaRPr lang="en-US" sz="2423" dirty="0"/>
          </a:p>
        </p:txBody>
      </p:sp>
      <p:sp>
        <p:nvSpPr>
          <p:cNvPr id="5" name="Text 1"/>
          <p:cNvSpPr txBox="1"/>
          <p:nvPr/>
        </p:nvSpPr>
        <p:spPr>
          <a:xfrm>
            <a:off x="8631300" y="4812085"/>
            <a:ext cx="251100" cy="13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839131"/>
            <a:ext cx="8620800" cy="35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от военного кризиса к окончательному краху режима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200" y="1215775"/>
            <a:ext cx="7383600" cy="12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412" b="1" dirty="0">
                <a:solidFill>
                  <a:srgbClr val="98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опыт фашистской Италии
</a:t>
            </a:r>
            <a:endParaRPr lang="en-US" sz="3412" dirty="0"/>
          </a:p>
        </p:txBody>
      </p:sp>
      <p:sp>
        <p:nvSpPr>
          <p:cNvPr id="4" name="Text 1"/>
          <p:cNvSpPr txBox="1"/>
          <p:nvPr/>
        </p:nvSpPr>
        <p:spPr>
          <a:xfrm>
            <a:off x="2165725" y="2753800"/>
            <a:ext cx="4802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Италии при Муссолини показывает, как страх, кризис и слабость демократических институтов могут открыть путь диктатуре. Внешний порядок оказался построен на насилии, а его итогом стала национальная катастрофа.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2026-06-02T09:06:37Z</dcterms:created>
  <dcterms:modified xsi:type="dcterms:W3CDTF">2026-06-02T09:06:37Z</dcterms:modified>
</cp:coreProperties>
</file>