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91"/>
            <a:ext cx="9144000" cy="517921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73500" y="4209700"/>
            <a:ext cx="38379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773500" y="1959850"/>
            <a:ext cx="3837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деньги влияют на цены, доходы и доверие к экономике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73500" y="812425"/>
            <a:ext cx="38379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денежного обращения: основные вызовы для экономики и общества
</a:t>
            </a:r>
            <a:endParaRPr lang="en-US" sz="1983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9675" y="1015627"/>
            <a:ext cx="3713400" cy="31077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1959850"/>
            <a:ext cx="3580500" cy="18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Деньги постоянно движутся между людьми, бизнесом, банками и государством. Когда этот поток нарушается, меняются цены, доступность кредитов, устойчивость платежей и доверие к национальной валюте.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812425"/>
            <a:ext cx="38379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Денежное обращение: основа повседневной экономики
</a:t>
            </a:r>
            <a:endParaRPr lang="en-US" sz="2643" dirty="0"/>
          </a:p>
        </p:txBody>
      </p:sp>
      <p:sp>
        <p:nvSpPr>
          <p:cNvPr id="8" name="Text 2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Инфляция как главная проблема денежного обращения
</a:t>
            </a:r>
            <a:endParaRPr lang="en-US" sz="2432" dirty="0"/>
          </a:p>
        </p:txBody>
      </p:sp>
      <p:sp>
        <p:nvSpPr>
          <p:cNvPr id="6" name="Text 1"/>
          <p:cNvSpPr txBox="1"/>
          <p:nvPr/>
        </p:nvSpPr>
        <p:spPr>
          <a:xfrm>
            <a:off x="1432825" y="158483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Инфляция — это общий рост цен, при котором одна и та же сумма денег со временем покупает меньше товаров и услуг, чем раньше.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1248033" y="2462747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денежная масса увеличивается быстрее, чем производство, деньги теряют часть своей реальной стоимости, а расходы семей и бизнеса растут.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1907355" y="334068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государства это означает необходимость сдерживать рост цен с помощью более строгой денежно-кредитной политики и контроля за денежным предложением.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1611561"/>
            <a:ext cx="3377400" cy="24246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инфляции и ключевой ставки
</a:t>
            </a:r>
            <a:endParaRPr lang="en-US" sz="2985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Повышение ставки обычно делает кредиты дороже и помогает сдерживать ценовое давление.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инфляция ускоряется, регулятор усиливает денежно-кредитные меры, чтобы замедлить рост цен и поддержать устойчивость расчетов.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065150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Банк России, Росстат; учебная подборка по годовым значениям за 2020–2024 годы
</a:t>
            </a:r>
            <a:endParaRPr lang="en-US" sz="684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7449" y="1051550"/>
            <a:ext cx="2769602" cy="3007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34775" y="775075"/>
            <a:ext cx="42771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93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Наличные деньги: дефицит, избыток и их последствия
</a:t>
            </a:r>
            <a:endParaRPr lang="en-US" sz="2393" dirty="0"/>
          </a:p>
        </p:txBody>
      </p:sp>
      <p:sp>
        <p:nvSpPr>
          <p:cNvPr id="9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361475" y="2003866"/>
            <a:ext cx="3105000" cy="10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Наличные особенно важны там, где безналичная инфраструктура развита слабее: в транспорте, маленьких магазинах и небольших населенных пунктах. Их нехватка сразу осложняет обычные платежи.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734775" y="3308521"/>
            <a:ext cx="3105000" cy="10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Избыточное обращение наличных повышает издержки на инкассацию и хранение, а также облегчает неучтенные расчеты. Поэтому баланс наличности важен и для удобства людей, и для прозрачности экономики.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1823097"/>
            <a:ext cx="3377400" cy="200160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нарушения денежного обращения и их последствия
</a:t>
            </a:r>
            <a:endParaRPr lang="en-US" sz="2432" dirty="0"/>
          </a:p>
        </p:txBody>
      </p:sp>
      <p:sp>
        <p:nvSpPr>
          <p:cNvPr id="7" name="Text 1"/>
          <p:cNvSpPr txBox="1"/>
          <p:nvPr/>
        </p:nvSpPr>
        <p:spPr>
          <a:xfrm>
            <a:off x="10783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показывает, как разные сбои отражаются на ценах, расчетах и участниках экономики.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Любое нарушение денежного обращения быстро передается в цены, занятость и доверие к финансовой системе.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183075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 теме денежного обращения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3500" y="1679217"/>
            <a:ext cx="1116300" cy="99226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20177" y="1648250"/>
            <a:ext cx="922425" cy="1054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19705" y="1648250"/>
            <a:ext cx="1054200" cy="1054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285127" y="1648250"/>
            <a:ext cx="1054200" cy="10542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25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Подделка денежных знаков и защита банкнот
</a:t>
            </a:r>
            <a:endParaRPr lang="en-US" sz="2625" dirty="0"/>
          </a:p>
        </p:txBody>
      </p:sp>
      <p:sp>
        <p:nvSpPr>
          <p:cNvPr id="10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773500" y="2851000"/>
            <a:ext cx="1116300" cy="12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84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Водяные знаки
</a:t>
            </a:r>
            <a:pPr algn="ctr" indent="0" marL="0">
              <a:lnSpc>
                <a:spcPct val="115000"/>
              </a:lnSpc>
              <a:buNone/>
            </a:pPr>
            <a:r>
              <a:rPr lang="en-US" sz="74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4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видны на просвет и помогают быстро отличить настоящую банкноту от подделки, если купюру внимательно осмотреть при хорошем освещении.
</a:t>
            </a:r>
            <a:endParaRPr lang="en-US" sz="884" dirty="0"/>
          </a:p>
        </p:txBody>
      </p:sp>
      <p:sp>
        <p:nvSpPr>
          <p:cNvPr id="12" name="Text 3"/>
          <p:cNvSpPr txBox="1"/>
          <p:nvPr/>
        </p:nvSpPr>
        <p:spPr>
          <a:xfrm>
            <a:off x="3123250" y="2851000"/>
            <a:ext cx="1116300" cy="12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84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Защитные элементы
</a:t>
            </a:r>
            <a:pPr algn="ctr" indent="0" marL="0">
              <a:lnSpc>
                <a:spcPct val="115000"/>
              </a:lnSpc>
              <a:buNone/>
            </a:pPr>
            <a:r>
              <a:rPr lang="en-US" sz="74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4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Микротекст, нити, рельеф и цветопеременные изображения сложно точно воспроизвести, поэтому они повышают надежность наличных денег в обращении.
</a:t>
            </a:r>
            <a:endParaRPr lang="en-US" sz="884" dirty="0"/>
          </a:p>
        </p:txBody>
      </p:sp>
      <p:sp>
        <p:nvSpPr>
          <p:cNvPr id="13" name="Text 4"/>
          <p:cNvSpPr txBox="1"/>
          <p:nvPr/>
        </p:nvSpPr>
        <p:spPr>
          <a:xfrm>
            <a:off x="5188650" y="2851000"/>
            <a:ext cx="1116300" cy="12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84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Обновление дизайна
</a:t>
            </a:r>
            <a:pPr algn="ctr" indent="0" marL="0">
              <a:lnSpc>
                <a:spcPct val="115000"/>
              </a:lnSpc>
              <a:buNone/>
            </a:pPr>
            <a:r>
              <a:rPr lang="en-US" sz="74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4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Регулярное изменение оформления банкнот затрудняет работу фальшивомонетчиков и позволяет вводить более современные способы защиты.
</a:t>
            </a:r>
            <a:endParaRPr lang="en-US" sz="884" dirty="0"/>
          </a:p>
        </p:txBody>
      </p:sp>
      <p:sp>
        <p:nvSpPr>
          <p:cNvPr id="14" name="Text 5"/>
          <p:cNvSpPr txBox="1"/>
          <p:nvPr/>
        </p:nvSpPr>
        <p:spPr>
          <a:xfrm>
            <a:off x="7254075" y="2851000"/>
            <a:ext cx="1116300" cy="12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84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Доверие к деньгам
</a:t>
            </a:r>
            <a:pPr algn="ctr" indent="0" marL="0">
              <a:lnSpc>
                <a:spcPct val="115000"/>
              </a:lnSpc>
              <a:buNone/>
            </a:pPr>
            <a:r>
              <a:rPr lang="en-US" sz="74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4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Защищенная банкнота снижает риск потерь для магазинов, банков и граждан и поддерживает уверенность в национальной валюте как в надежном средстве платежа.
</a:t>
            </a:r>
            <a:endParaRPr lang="en-US" sz="884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500" y="1675333"/>
            <a:ext cx="7564500" cy="279143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64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деньги теряют устойчивость в экономике
</a:t>
            </a:r>
            <a:endParaRPr lang="en-US" sz="2613" dirty="0"/>
          </a:p>
        </p:txBody>
      </p:sp>
      <p:sp>
        <p:nvSpPr>
          <p:cNvPr id="7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773500" y="1335155"/>
            <a:ext cx="75645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показывает, как рост денежного предложения и падение производства запускают кризис доверия к деньгам.
</a:t>
            </a:r>
            <a:endParaRPr lang="en-US" sz="1088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871" y="994400"/>
            <a:ext cx="3209309" cy="3402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500" y="775075"/>
            <a:ext cx="4488300" cy="65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Безналичные платежи: удобство и новые риски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240625" y="1771400"/>
            <a:ext cx="3362400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безналичные расчеты удобны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Безналичные платежи ускоряют покупки, упрощают переводы и позволяют быстро оплачивать товары, услуги и налоги. Для многих людей это экономит время и делает расчеты более удобными.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911675" y="3160063"/>
            <a:ext cx="3362400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риски они создают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 такие операции зависят от банков, интернета и защиты данных. Сбой системы или кибератака способны временно остановить платежи и ограничить доступ к средствам на счетах.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1611561"/>
            <a:ext cx="3377400" cy="24246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денежной массы: наличные и безналичные формы
</a:t>
            </a:r>
            <a:endParaRPr lang="en-US" sz="2432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формы денег отличаются скоростью использования и степенью вовлеченности в повседневные расчеты.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доля безналичных средств, тем быстрее оборот денег, но тем сильнее зависимость экономики от банковской инфраструктуры.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065150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схема, условные доли для иллюстрации структуры денежной массы
</a:t>
            </a:r>
            <a:endParaRPr lang="en-US" sz="735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500" y="1393300"/>
            <a:ext cx="5184300" cy="1673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11300" dirty="0"/>
          </a:p>
        </p:txBody>
      </p:sp>
      <p:sp>
        <p:nvSpPr>
          <p:cNvPr id="6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773500" y="3265725"/>
            <a:ext cx="5184300" cy="82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рубль может многократно участвовать в расчетах за один период
</a:t>
            </a:r>
            <a:endParaRPr lang="en-US" sz="2176" dirty="0"/>
          </a:p>
        </p:txBody>
      </p:sp>
      <p:sp>
        <p:nvSpPr>
          <p:cNvPr id="8" name="Text 3"/>
          <p:cNvSpPr txBox="1"/>
          <p:nvPr/>
        </p:nvSpPr>
        <p:spPr>
          <a:xfrm>
            <a:off x="6116400" y="1393300"/>
            <a:ext cx="2254200" cy="16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быстрее деньги переходят от одного участника рынка к другому, тем активнее торговля, производство и занятость; при замедлении оборота экономическая активность ослабевает.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6108656" y="3867900"/>
            <a:ext cx="22542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скорости обращения денег в макроэкономике (MV = PY), учебный курс обществознания
</a:t>
            </a:r>
            <a:endParaRPr lang="en-US" sz="688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1927082"/>
            <a:ext cx="3377400" cy="186253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2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Инструменты Центрального банка для поддержания стабильности
</a:t>
            </a:r>
            <a:endParaRPr lang="en-US" sz="2432" dirty="0"/>
          </a:p>
        </p:txBody>
      </p:sp>
      <p:sp>
        <p:nvSpPr>
          <p:cNvPr id="7" name="Text 1"/>
          <p:cNvSpPr txBox="1"/>
          <p:nvPr/>
        </p:nvSpPr>
        <p:spPr>
          <a:xfrm>
            <a:off x="1060325" y="17776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инструменты Центробанка и их влияние на денежное обращение.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15575" y="28684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Центральный банк воздействует одновременно на стоимость кредитов, объем денег в системе и устойчивость платежей, чтобы удерживать инфляцию и ликвидность под контролем.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174075" y="3959212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55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Банк России: денежно-кредитная политика и инструменты регулирования ликвидности
</a:t>
            </a:r>
            <a:endParaRPr lang="en-US" sz="65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500" y="1711650"/>
            <a:ext cx="772500" cy="61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3500" y="2576828"/>
            <a:ext cx="772500" cy="61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4950" y="3386211"/>
            <a:ext cx="729600" cy="7296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Денежные суррогаты и теневой оборот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690373" y="1758500"/>
            <a:ext cx="3507600" cy="5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Суррогаты вместо денег
</a:t>
            </a:r>
            <a:pPr algn="l" indent="0" marL="0">
              <a:lnSpc>
                <a:spcPct val="115000"/>
              </a:lnSpc>
              <a:buNone/>
            </a:pPr>
            <a:r>
              <a:rPr lang="en-US" sz="6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официальной валюте не доверяют или ее не хватает, люди и компании могут переходить к бартеру, взаимозачетам и иным заменителям денег, что делает расчеты менее прозрачными.
</a:t>
            </a:r>
            <a:endParaRPr lang="en-US" sz="763" dirty="0"/>
          </a:p>
        </p:txBody>
      </p:sp>
      <p:sp>
        <p:nvSpPr>
          <p:cNvPr id="10" name="Text 3"/>
          <p:cNvSpPr txBox="1"/>
          <p:nvPr/>
        </p:nvSpPr>
        <p:spPr>
          <a:xfrm>
            <a:off x="1690373" y="2623688"/>
            <a:ext cx="3507600" cy="5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Тень и неравные правила
</a:t>
            </a:r>
            <a:pPr algn="l" indent="0" marL="0">
              <a:lnSpc>
                <a:spcPct val="115000"/>
              </a:lnSpc>
              <a:buNone/>
            </a:pPr>
            <a:r>
              <a:rPr lang="en-US" sz="6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Неучтенные расчеты уменьшают налоговую базу и создают преимущество для тех, кто действует вне закона. В результате честный бизнес оказывается в менее выгодном положении.
</a:t>
            </a:r>
            <a:endParaRPr lang="en-US" sz="763" dirty="0"/>
          </a:p>
        </p:txBody>
      </p:sp>
      <p:sp>
        <p:nvSpPr>
          <p:cNvPr id="11" name="Text 4"/>
          <p:cNvSpPr txBox="1"/>
          <p:nvPr/>
        </p:nvSpPr>
        <p:spPr>
          <a:xfrm>
            <a:off x="1690373" y="3488873"/>
            <a:ext cx="3507600" cy="5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Устойчивые деньги — основа порядка
</a:t>
            </a:r>
            <a:pPr algn="l" indent="0" marL="0">
              <a:lnSpc>
                <a:spcPct val="115000"/>
              </a:lnSpc>
              <a:buNone/>
            </a:pPr>
            <a:r>
              <a:rPr lang="en-US" sz="6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надежнее национальная валюта и платежная система, тем меньше потребность в суррогатах. Это поддерживает законность оборота, доверие к расчетам и предсказуемость экономики.
</a:t>
            </a:r>
            <a:endParaRPr lang="en-US" sz="763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1611561"/>
            <a:ext cx="3377400" cy="24246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сбоев в денежном обращении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практике причины редко действуют поодиночке: рост цен, финансовые ограничения и технологические сбои могут усиливать друг друга.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Наибольшую угрозу создают макроэкономические дисбалансы, но технологические и внешние факторы тоже способны быстро нарушить расчеты и доверие к деньгам.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065150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обобщающая схема по материалам Банк России и обществознания; условная шкала значимости
</a:t>
            </a:r>
            <a:endParaRPr lang="en-US" sz="559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5375" y="1619868"/>
            <a:ext cx="1420500" cy="12401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5900" y="1497561"/>
            <a:ext cx="1891500" cy="138352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59250" y="1497070"/>
            <a:ext cx="1891500" cy="136321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1081775" y="3017474"/>
            <a:ext cx="16941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купюры у кассы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Подросток получает сдачу и не спешит убирать деньги в карман. Он смотрит на защитные признаки, сверяет купюру с образцом и только потом завершает покупку. Такая привычка помогает не потерять деньги из-за случайной фальшивки и учит внимательности в повседневных расчетах.
</a:t>
            </a:r>
            <a:endParaRPr lang="en-US" sz="895" dirty="0"/>
          </a:p>
        </p:txBody>
      </p:sp>
      <p:sp>
        <p:nvSpPr>
          <p:cNvPr id="11" name="Text 2"/>
          <p:cNvSpPr txBox="1"/>
          <p:nvPr/>
        </p:nvSpPr>
        <p:spPr>
          <a:xfrm>
            <a:off x="3845038" y="3170099"/>
            <a:ext cx="16941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6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банка до открытия вклада
</a:t>
            </a:r>
            <a:pPr algn="ctr" indent="0" marL="0">
              <a:lnSpc>
                <a:spcPct val="115000"/>
              </a:lnSpc>
              <a:buNone/>
            </a:pPr>
            <a:r>
              <a:rPr lang="en-US" sz="7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выбирает, куда положить сбережения на лето, и сначала сравнивает процент, срок и условия досрочного снятия. Ребенок видит, что высокая ставка не всегда означает лучший выбор, если есть скрытые ограничения или риск потерять доходность.
</a:t>
            </a:r>
            <a:endParaRPr lang="en-US" sz="865" dirty="0"/>
          </a:p>
        </p:txBody>
      </p:sp>
      <p:sp>
        <p:nvSpPr>
          <p:cNvPr id="12" name="Text 3"/>
          <p:cNvSpPr txBox="1"/>
          <p:nvPr/>
        </p:nvSpPr>
        <p:spPr>
          <a:xfrm>
            <a:off x="6547050" y="3017474"/>
            <a:ext cx="16941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на карманные деньги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Школьник распределяет деньги на неделю: часть оставляет на проезд и обед, часть — на накопление, а часть — на мелкие покупки. Такой простой бюджет помогает избегать импульсивных трат и лучше понимать, как инфляция влияет на реальные возможности покупателя.
</a:t>
            </a:r>
            <a:endParaRPr lang="en-US" sz="895" dirty="0"/>
          </a:p>
        </p:txBody>
      </p:sp>
      <p:sp>
        <p:nvSpPr>
          <p:cNvPr id="13" name="Text 4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Финансовая грамотность как защита личных денег
</a:t>
            </a:r>
            <a:endParaRPr lang="en-US" sz="243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500" y="1675333"/>
            <a:ext cx="7564500" cy="279143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64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денег от эмиссии до покупателя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773500" y="1335155"/>
            <a:ext cx="75645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движения денег в экономике: от выпуска Центральным банком до возврата в банковскую систему.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550" y="82345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факторы и валютный курс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773500" y="2325587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Курс национальной валюты влияет на цену импортных товаров, топлива, техники и лекарств, поэтому его ослабление быстро отражается на семейных расходах и общем уровне цен.
</a:t>
            </a:r>
            <a:endParaRPr lang="en-US" sz="1004" dirty="0"/>
          </a:p>
        </p:txBody>
      </p:sp>
      <p:sp>
        <p:nvSpPr>
          <p:cNvPr id="7" name="Text 2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2719417" y="2190774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Внешняя торговля и состояние платежей между странами определяют, сколько валюты поступает в экономику и насколько легко предприятия могут оплачивать импорт и обязательства.
</a:t>
            </a:r>
            <a:endParaRPr lang="en-US" sz="1004" dirty="0"/>
          </a:p>
        </p:txBody>
      </p:sp>
      <p:sp>
        <p:nvSpPr>
          <p:cNvPr id="9" name="Text 4"/>
          <p:cNvSpPr txBox="1"/>
          <p:nvPr/>
        </p:nvSpPr>
        <p:spPr>
          <a:xfrm>
            <a:off x="4665314" y="2554517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Санкционные ограничения, колебания мировых рынков и изменения спроса на экспорт могут усиливать давление на курс, даже если внутри страны денежная политика остается жесткой.
</a:t>
            </a:r>
            <a:endParaRPr lang="en-US" sz="1004" dirty="0"/>
          </a:p>
        </p:txBody>
      </p:sp>
      <p:sp>
        <p:nvSpPr>
          <p:cNvPr id="10" name="Text 5"/>
          <p:cNvSpPr txBox="1"/>
          <p:nvPr/>
        </p:nvSpPr>
        <p:spPr>
          <a:xfrm>
            <a:off x="6611223" y="2078775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открытой экономике устойчивость денежного обращения зависит не только от решений Центрального банка, но и от внешней среды, которая способна ускорять или замедлять инфляцию.
</a:t>
            </a:r>
            <a:endParaRPr lang="en-US" sz="1004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1611561"/>
            <a:ext cx="3377400" cy="24246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проблемы денежного обращения отражаются на жизни людей
</a:t>
            </a:r>
            <a:endParaRPr lang="en-US" sz="2432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семьи особенно заметны не абстрактные показатели, а повседневные изменения: цены, доступность наличных и надежность оплаты покупок.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ущерб обычно связан с инфляцией и курсом валюты, но даже локальные сбои платежей или нехватка наличных быстро нарушают бытовой бюджет.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065150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модель на основе типичных последствий для домохозяйств; иллюстративные значения
</a:t>
            </a:r>
            <a:endParaRPr lang="en-US" sz="588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2091302"/>
            <a:ext cx="3377400" cy="146519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для населения, бизнеса и государства
</a:t>
            </a:r>
            <a:endParaRPr lang="en-US" sz="2432" dirty="0"/>
          </a:p>
        </p:txBody>
      </p:sp>
      <p:sp>
        <p:nvSpPr>
          <p:cNvPr id="7" name="Text 1"/>
          <p:cNvSpPr txBox="1"/>
          <p:nvPr/>
        </p:nvSpPr>
        <p:spPr>
          <a:xfrm>
            <a:off x="10783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 одни и те же сбои по-разному отражаются на ключевых участниках экономики.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денежного обращения не ограничиваются одной группой: они одновременно ухудшают положение семей, тормозят деятельность компаний и повышают нагрузку на государство.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183075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учебным материалам обществознания и макроэкономики
</a:t>
            </a:r>
            <a:endParaRPr lang="en-US" sz="78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3050" y="2556750"/>
            <a:ext cx="3837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выпуск денег, производство и платежная система сбалансированы, экономика работает предсказуемо: цены стабильнее, сбережения надежнее, а торговля, банки и государство функционируют без лишних сбоев.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1737025" y="1329500"/>
            <a:ext cx="56700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Устойчивые деньги — основа доверия и роста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2026-05-25T10:55:03Z</dcterms:created>
  <dcterms:modified xsi:type="dcterms:W3CDTF">2026-05-25T10:55:03Z</dcterms:modified>
</cp:coreProperties>
</file>