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525" y="769550"/>
            <a:ext cx="27864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914525" y="1497825"/>
            <a:ext cx="6791700" cy="24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 сверхновые звёзды: основы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ярких космических явлений, формирующих материю и энергию во Вселенной.
</a:t>
            </a:r>
            <a:endParaRPr lang="en-US" sz="470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наблюдений и теорий
</a:t>
            </a:r>
            <a:endParaRPr lang="en-US" sz="2657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упоминания о новых звёздах встречаются в древних китайских летописях II века до н. э. С появлением телескопа и развитием спектроскопии изучение превратилось в систематическую науку, особенно активную в XX веке.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понятия: новые и сверхновые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звёзды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— временное яркое явление в двойной системе, вызванное термоядерным взрывом на белом карлике. Яркость резко возрастает, но звезда остаётся в системе.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звёзды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Сверхновая — разрушительный взрыв, завершающий жизнь массивной звезды или белого карлика, сопровождающийся выбросом огромного количества вещества и сильным излучением.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возникновения новых звёзд
</a:t>
            </a:r>
            <a:endParaRPr lang="en-US" sz="2707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карлик в двойной системе аккумулирует вещество с компаньона, усиливая давление и температуру на поверхности.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достижении критической массы происходит термоядерный взрыв, вызывающий резкий рост светимости до сотен тысяч раз.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Выброшенное вещество расширяется в космос, но сам карлик остаётся, что позволяет повторные вспышки спустя время.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5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sp><p:nvSpPr><p:cNvPr id="3" name="Text 0"></p:cNvPr><p:cNvSpPr txBox="1"/><p:nvPr></p:nvPr></p:nvSpPr><p:spPr><a:xfrm><a:off x="8706000" y="4710550"/><a:ext cx="304500" cy="327600"/></a:xfrm><a:prstGeom prst="rect"><a:avLst></a:avLst></a:prstGeom><a:noFill/><a:ln></a:ln></p:spPr><p:txBody><a:bodyPr wrap="square" lIns="0" tIns="0" rIns="0" bIns="0" rtlCol="0" anchor="t"></a:bodyPr><a:lstStyle/><a:p><a:pPr algn="ctr" indent="0" marL="0"><a:lnSpc><a:spcPct val="79688"/></a:lnSpc><a:buNone/></a:pPr><a:r><a:rPr lang="en-US" sz="2400" dirty="0"><a:solidFill><a:srgbClr val="E7DBFA"/></a:solidFill><a:latin typeface="Arial" pitchFamily="34" charset="0"/><a:ea typeface="Arial" pitchFamily="34" charset="-122"/><a:cs typeface="Arial" pitchFamily="34" charset="-120"/></a:rPr><a:t>5</a:t></a:r><a:endParaRPr lang="en-US" sz="2400" dirty="0"/></a:p></p:txBody></p:sp><p:sp><p:nvSpPr><p:cNvPr id="4" name="Text 1"></p:cNvPr><p:cNvSpPr txBox="1"/><p:nvPr></p:nvPr></p:nvSpPr><p:spPr><a:xfrm><a:off x="6055175" y="1224200"/><a:ext cx="2429700" cy="26967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600" dirty="0"><a:solidFill><a:srgbClr val="000000"/></a:solidFill><a:latin typeface="Arial" pitchFamily="34" charset="0"/><a:ea typeface="Arial" pitchFamily="34" charset="-122"/><a:cs typeface="Arial" pitchFamily="34" charset="-120"/></a:rPr><a:t>Сверхновые — самым мощные взрывы, формирующие нейтронные звёзды или чёрные дыры, влияющие на химический состав Вселенной.
</a:t></a:r><a:endParaRPr lang="en-US" sz="1600" dirty="0"/></a:p></p:txBody></p:sp><p:sp><p:nvSpPr><p:cNvPr id="5" name="Text 2"></p:cNvPr><p:cNvSpPr txBox="1"/><p:nvPr></p:nvPr></p:nvSpPr><p:spPr><a:xfrm><a:off x="3048663" y="1928750"/><a:ext cx="1946700" cy="12876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600" dirty="0"><a:solidFill><a:srgbClr val="000000"/></a:solidFill><a:latin typeface="Arial" pitchFamily="34" charset="0"/><a:ea typeface="Arial" pitchFamily="34" charset="-122"/><a:cs typeface="Arial" pitchFamily="34" charset="-120"/></a:rPr><a:t>это энергия, выделяемая при взрыве сверхновой, сравнимая с полной светимостью галактик.
</a:t></a:r><a:endParaRPr lang="en-US" sz="1600" dirty="0"/></a:p></p:txBody></p:sp><p:sp><p:nvSpPr><p:cNvPr id="6" name="Text 3"></p:cNvPr><p:cNvSpPr txBox="1"/><p:nvPr></p:nvPr></p:nvSpPr><p:spPr><a:xfrm><a:off x="612325" y="2054675"/><a:ext cx="2109000" cy="10206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4014" b="1" dirty="0"><a:solidFill><a:srgbClr val="000000"/></a:solidFill><a:latin typeface="Arial" pitchFamily="34" charset="0"/><a:ea typeface="Arial" pitchFamily="34" charset="-122"/><a:cs typeface="Arial" pitchFamily="34" charset="-120"/></a:rPr><a:t>1044 Дж
</a:t></a:r><a:endParaRPr lang="en-US" sz="4014" dirty="0"/></a:p></p:txBody></p:sp><p:sp><p:nvSpPr><p:cNvPr id="7" name="Text 4"></p:cNvPr><p:cNvSpPr txBox="1"/><p:nvPr></p:nvPr></p:nvSpPr><p:spPr><a:xfrm><a:off x="954450" y="3565925"/><a:ext cx="4041000" cy="3276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200" dirty="0"><a:solidFill><a:srgbClr val="000000"/></a:solidFill><a:latin typeface="Arial" pitchFamily="34" charset="0"/><a:ea typeface="Arial" pitchFamily="34" charset="-122"/><a:cs typeface="Arial" pitchFamily="34" charset="-120"/></a:rPr><a:t>Астрономический факультет МГУ, 2020
</a:t></a:r><a:endParaRPr lang="en-US" sz="1200" dirty="0"/></a:p></p:txBody></p:sp></p:spTree></p:cSld><p:clrMapOvr><a:masterClrMapping/></p:clrMapOvr>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40962"/>
            <a:ext cx="4106400" cy="16606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новых и сверхновых звёзд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подчёркивает различия в механизмах, энергиях, длительности и последствиях вспышек новых и сверхновых.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показывают, что новые сохраняют белый карлик, а сверхновые завершают звёздную жизнь.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факультет МГУ, 2020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сверхновых: Ia и II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Ia возникает при термоядерном взрыве белого карлика, отсутствуют линии водорода в спектре. Используются в измерениях космических расстояний как стандартные свечи.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II связан с коллапсом ядра массивной звезды, спектры содержат линии водорода. Формируются нейтронные звёзды или чёрные дыры, вкладывая значительно в химический состав космоса.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Ярчайшая новая XX века — Новая Персея (1901) достигала видимой величины 0,2, заметно ярче большинства звёзд невооружённым глазом.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регистрируются регулярно в Млечном Пути и близлежащих галактиках — от 20 до 30 случаев ежегодно в нашей галактике.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включают спектроскопию и фотометрию для анализа химического состава и изменений яркости в реальном времени.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наблюдения позволяют установить механизмы вспышек и их влияние на межзвёздную среду.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 новых звёзд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сверхновые в истории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1054 год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Зафиксирована вспышка сверхновой, сформировавшей Крабовидную туманность, упомянутая в китайских и арабских хрониках.
</a:t>
            </a:r>
            <a:endParaRPr lang="en-US" sz="1558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1572 год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Сверхновая Тихо наблюдалась невооружённым глазом, стала важной для развития теорий звездной эволюции.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1604 год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Явление сверхновой Кеплера было детально изучено и описано, подчеркивая динамику космических процессов.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1987 год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Большом Магеллановом Облаке обнаружена SN 1987A, впервые зарегистрирован свет и нейтринное излучение одновременно.
</a:t>
            </a:r>
            <a:endParaRPr lang="en-US" sz="15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светимости сверхновой типа II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яркости сверхновой достигает около миллиарда солнечных, затем начинается интенсивное затухание.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 быстро снижается после пика, демонстрируя классическую эволюцию сверхновой II типа.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SN 1987A, 1987-1989 гг.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термоядерных взрывов новых звёзд
</a:t>
            </a:r>
            <a:endParaRPr lang="en-US" sz="2865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Аккрецированный водород на поверхности белого карлика достигает критической массы около 10^{-4} солнечной массы, запускающей термоядерную реакцию при температуре порядка 10^{8} К.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несколько суток происходит резкий выброс энергии в диапазоне 10^{38}–10^{39} джоулей, что вызывает кратковременный рост яркости звезды в тысячи раз.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сверхновых, взрыв не разрушает сам белый карлик, позволяя процессу повторяться при дальнейшем накоплении вещества.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Коллапс ядра: запуск сверхновой II типа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звёзды с массой свыше восьми солнечных при исчерпании топлива теряют внутреннее давление, что приводит к быстрому коллапсу ядра до нейтронных плотностей.
</a:t>
            </a:r>
            <a:endParaRPr lang="en-US" sz="1488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слои звезды выбрасываются в космос со скоростями до нескольких тысяч километров в секунду, создавая яркую вспышку сверхновой.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сопровождается интенсивным излучением нейтрино и гамма-лучей, а также синтезом тяжёлых элементов, важных для химического обогащения Вселенной.
</a:t>
            </a:r>
            <a:endParaRPr lang="en-US" sz="15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Обогащение межзвёздной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новых и сверхновых звёзд выбрасывают тяжелые элементы, такие как железо, кремний и кислород, насыщая окружающее пространство материалом, необходимым для формирования новых звёзд и планет.
</a:t>
            </a:r>
            <a:endParaRPr lang="en-US" sz="124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волны как катализатор звёздообразования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ударных волн после взрыва стимулирует сжатие газовых облаков, инициируя коллапс и рождение новых звёзд в областях галактик с высокой плотностью вещества.
</a:t>
            </a:r>
            <a:endParaRPr lang="en-US" sz="132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структуры галактик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процессы взрывов влияют на динамику и химический состав галактик, способствуя эволюционным изменениям и развитию сложных звездных популяций с течением времени.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энергичных взрывов новых и сверхновых звёзд в космосе
</a:t>
            </a:r>
            <a:endParaRPr lang="en-US" sz="19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звезды до стадии сверхновой
</a:t>
            </a:r>
            <a:endParaRPr lang="en-US" sz="2774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эволюции и ключевые переходы от образования до взрыва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химических элементов, рождающихся в сверхновых
</a:t>
            </a:r>
            <a:endParaRPr lang="en-US" sz="190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производят тяжёлые элементы, включая золото, платину и уран, образующиеся в процессах захвата нейтронов во время взрыва.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Спектроскопические исследования подтверждают появление новых элементов в межзвёздной среде сразу после вспышек сверхновых.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входят в состав планет, астероидов и живых организмов, делая нас прямыми наследниками химического богатства звёзд.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Крабовидная туманность и её пульсар
</a:t>
            </a:r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Крабовидная туманность представляет собой остаток сверхновой 1054 года с быстро вращающимся пульсаром (33 мс), источающим сильное синхротронное излучение в радио-, оптическом и рентгеновском диапазонах.
</a:t>
            </a:r>
            <a:endParaRPr lang="en-US" sz="1152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Туманность Вуаля с её сложной структурой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сверхновой Вуаля демонстрирует заметные внутренние петли и волокна газа, изучаемые для понимания динамики взрыва и взаимодействия с окружающей межзвёздной средой.
</a:t>
            </a:r>
            <a:endParaRPr lang="en-US" sz="1267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— загадочный приполярный остаток
</a:t>
            </a:r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Туманность Снежинка поражает своей симметрией и излучением в ультрафиолетовом и рентгеновском спектрах, представляя интерес для исследований процессов охлаждения и магнитных полей в остатках сверхновых.
</a:t>
            </a:r>
            <a:endParaRPr lang="en-US" sz="1152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остатков сверхновых как высокоэнергетических лабораторий
</a:t>
            </a:r>
            <a:endParaRPr lang="en-US" sz="19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автоматические телескопы широкого поля обеспечивают регулярный мониторинг неба, позволяя оперативно обнаруживать вспышки с высокой точностью.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спектрографов помогает определить химический состав выброшенного вещества и тип взрыва, что важно для классификации и понимания природы событий.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 нейтринных всплесков и гравитационных волн открыла новый канал для изучения сверхновых, дополняя традиционные методы оптических наблюдений.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архивных снимков и каталогов предшествующих годов позволяет выявлять ранее незамеченные вспышки и отслеживать их эволюцию.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обнаружения новых и сверхновых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сверхновых в галактиках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спиральных галактиках наблюдается более высокая частота сверхновых по сравнению с эллиптическими, отражая активное звёздообразование.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II чаще встречаются в регионах с молодыми звёздами, а сверхновые Ia — повсеместно, что важно для радиоизотопного датирования и измерения расстояний.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институт РАН, 2023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6543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моменты в современных исследованиях сверхновых
</a:t>
            </a:r>
            <a:endParaRPr lang="en-US" sz="1901" dirty="0"/>
          </a:p>
        </p:txBody>
      </p:sp>
      <p:sp>
        <p:nvSpPr>
          <p:cNvPr id="8" name="Text 2"/>
          <p:cNvSpPr txBox="1"/>
          <p:nvPr/>
        </p:nvSpPr>
        <p:spPr>
          <a:xfrm>
            <a:off x="389861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8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2022: Развитие российских проектов МАСТЕР и СРГ
</a:t>
            </a:r>
            <a:endParaRPr lang="en-US" sz="783" dirty="0"/>
          </a:p>
        </p:txBody>
      </p:sp>
      <p:sp>
        <p:nvSpPr>
          <p:cNvPr id="9" name="Text 3"/>
          <p:cNvSpPr txBox="1"/>
          <p:nvPr/>
        </p:nvSpPr>
        <p:spPr>
          <a:xfrm>
            <a:off x="3928618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проекты активно мониторят небо и фиксируют вспышки сверхновых, включая редкие и малоизученные типы, расширяя базу данных астрономических наблюдений.
</a:t>
            </a:r>
            <a:endParaRPr lang="en-US" sz="870" dirty="0"/>
          </a:p>
        </p:txBody>
      </p:sp>
      <p:sp>
        <p:nvSpPr>
          <p:cNvPr id="10" name="Text 4"/>
          <p:cNvSpPr txBox="1"/>
          <p:nvPr/>
        </p:nvSpPr>
        <p:spPr>
          <a:xfrm>
            <a:off x="224321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2021: Запуск телескопа James Webb
</a:t>
            </a:r>
            <a:endParaRPr lang="en-US" sz="928" dirty="0"/>
          </a:p>
        </p:txBody>
      </p:sp>
      <p:sp>
        <p:nvSpPr>
          <p:cNvPr id="11" name="Text 5"/>
          <p:cNvSpPr txBox="1"/>
          <p:nvPr/>
        </p:nvSpPr>
        <p:spPr>
          <a:xfrm>
            <a:off x="227321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работы JWST позволило получать детальные спектры сверхновых на ранних стадиях, открывая новые возможности для анализа их физических процессов.
</a:t>
            </a:r>
            <a:endParaRPr lang="en-US" sz="927" dirty="0"/>
          </a:p>
        </p:txBody>
      </p:sp>
      <p:sp>
        <p:nvSpPr>
          <p:cNvPr id="12" name="Text 6"/>
          <p:cNvSpPr txBox="1"/>
          <p:nvPr/>
        </p:nvSpPr>
        <p:spPr>
          <a:xfrm>
            <a:off x="555376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2024: Планирование нейтринных обсерваторий и гравитационно-волновых сетей
</a:t>
            </a:r>
            <a:endParaRPr lang="en-US" sz="663" dirty="0"/>
          </a:p>
        </p:txBody>
      </p:sp>
      <p:sp>
        <p:nvSpPr>
          <p:cNvPr id="13" name="Text 7"/>
          <p:cNvSpPr txBox="1"/>
          <p:nvPr/>
        </p:nvSpPr>
        <p:spPr>
          <a:xfrm>
            <a:off x="558376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детекторов позволит обнаруживать ранние сигналы сверхновых, улучшая понимание механизмов взрывов и динамики звёздной эволюции.
</a:t>
            </a:r>
            <a:endParaRPr lang="en-US" sz="9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 сверхновые звёзды: движущие силы космической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звёздные события играют ключевую роль в цикле материи, формируя элементы и условия для рождения новых систем, что раскрывает глубинный смысл процессов Вселенной.
</a:t>
            </a:r>
            <a:endParaRPr lang="en-US" sz="432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2026-05-08T07:12:45Z</dcterms:created>
  <dcterms:modified xsi:type="dcterms:W3CDTF">2026-05-08T07:12:45Z</dcterms:modified>
</cp:coreProperties>
</file>