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98" y="0"/>
            <a:ext cx="2968205" cy="4180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92672" y="4502319"/>
            <a:ext cx="5938500" cy="19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 хора, оперы и духовной музыки русской традиции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3392672" y="484753"/>
            <a:ext cx="6840300" cy="341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Д.С. Бортнянский: композитор русской хоровой музыки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32530" y="0"/>
            <a:ext cx="5758739" cy="6864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0575" y="2591575"/>
            <a:ext cx="4866600" cy="32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XVIII веке при дворе рос интерес к европейской музыке, особенно к опере, а в храмах сохранялось хоровое пение. Именно в этой среде формировался талант Бортнянского.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5066700" cy="16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Музыкальный мир России XVIII века
</a:t>
            </a:r>
            <a:endParaRPr lang="en-US" sz="3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детские годы композитора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4683075" y="4604025"/>
            <a:ext cx="36039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37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в Придворной певческой капелле
</a:t>
            </a:r>
            <a:pPr algn="l" indent="0" marL="0">
              <a:lnSpc>
                <a:spcPct val="115000"/>
              </a:lnSpc>
              <a:buNone/>
            </a:pPr>
            <a:r>
              <a:rPr lang="en-US" sz="546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73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ранних лет он пел в Придворной певческой капелле и учился музыке в профессиональной среде, где быстро проявились его способности.
</a:t>
            </a:r>
            <a:endParaRPr lang="en-US" sz="1637" dirty="0"/>
          </a:p>
        </p:txBody>
      </p:sp>
      <p:sp>
        <p:nvSpPr>
          <p:cNvPr id="9" name="Text 3"/>
          <p:cNvSpPr txBox="1"/>
          <p:nvPr/>
        </p:nvSpPr>
        <p:spPr>
          <a:xfrm>
            <a:off x="8113500" y="2450825"/>
            <a:ext cx="3603900" cy="122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67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навыки хорового пения
</a:t>
            </a:r>
            <a:pPr algn="l" indent="0" marL="0">
              <a:lnSpc>
                <a:spcPct val="115000"/>
              </a:lnSpc>
              <a:buNone/>
            </a:pPr>
            <a:r>
              <a:rPr lang="en-US" sz="589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74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детские годы в хоре сформировали слух, дисциплину и особое чувство вокальной выразительности, важные для его будущих сочинений.
</a:t>
            </a:r>
            <a:endParaRPr lang="en-US" sz="1767" dirty="0"/>
          </a:p>
        </p:txBody>
      </p:sp>
      <p:sp>
        <p:nvSpPr>
          <p:cNvPr id="10" name="Text 4"/>
          <p:cNvSpPr txBox="1"/>
          <p:nvPr/>
        </p:nvSpPr>
        <p:spPr>
          <a:xfrm>
            <a:off x="1294925" y="2513800"/>
            <a:ext cx="36039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1751 — рождение в Глухове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Дмитрий Бортнянский появился на свет в 1751 году в Глухове, городе с заметной певческой традицией.
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0430" y="609600"/>
            <a:ext cx="5129140" cy="5690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6375" y="1840825"/>
            <a:ext cx="5153400" cy="4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годы обучения за границей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1769 году Бортнянский отправился в Италию, чтобы продолжить образование. Там он увидел, как строится профессиональная музыкальная жизнь и как работает театральная сцена.
</a:t>
            </a:r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научила итальянская школа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учился у Бальдассаре Галуппи и знакомился с лучшими образцами оперы. Итальянская школа помогла ему развить певучую мелодию, ясную форму и вкус к красивому звучанию.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536375" y="609600"/>
            <a:ext cx="51534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72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в Италии и знакомство с европейской музыкой
</a:t>
            </a:r>
            <a:endParaRPr lang="en-US" sz="277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03250" y="2369890"/>
            <a:ext cx="5955300" cy="198801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844875" y="6155600"/>
            <a:ext cx="58137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материалам биографии Д. С. Бортнянского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даты жизни и творчества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565400" y="1527025"/>
            <a:ext cx="4630200" cy="36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хронология основных событий жизни композитора.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показывает путь от воспитанника певческой капеллы до руководителя главного хора страны.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79975" y="3458325"/>
            <a:ext cx="31428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стал заметной фигурой петербургской музыкальной жизни, потому что сочетал опыт европейской школы с русской певческой традицией. Это делало его музыку понятной и исполнителям, и слушателям.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8181975" y="3458325"/>
            <a:ext cx="34767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дворе Бортнянский работал не только как композитор, но и как организатор музыкальной службы. Его авторитет рос благодаря дисциплине, профессионализму и вниманию к качеству исполнения.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578100" y="3557625"/>
            <a:ext cx="33597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возвращения из Италии Бортнянский служил при дворе и писал музыку для торжественных событий. Его ценили за точность, вкус и умение создавать ясное, благородное звучание.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50575" y="487150"/>
            <a:ext cx="10566000" cy="13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при дворе и значение в музыкальной жизни Петербурга
</a:t>
            </a:r>
            <a:endParaRPr lang="en-US" sz="3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основное место в наследии занимают хоровые произведения.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вклад композитор оставил в духовной и хоровой музыке; театральные и инструментальные жанры занимают меньшее, но важное место.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54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распределение жанров по обзору творческого наследия
</a:t>
            </a:r>
            <a:endParaRPr lang="en-US" sz="1154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Жанры музыки Бортнянского
</a:t>
            </a:r>
            <a:endParaRPr lang="en-US" sz="3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3394" y="2325000"/>
            <a:ext cx="339413" cy="38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73394" y="3714524"/>
            <a:ext cx="339413" cy="38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73394" y="5104049"/>
            <a:ext cx="339413" cy="3879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7150"/>
            <a:ext cx="10989300" cy="11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Оперные произведения композитора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1535150" y="2107800"/>
            <a:ext cx="98490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«Сокол»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Комическая опера с лёгкой, певучей музыкой и ясными сценами. В ней заметно стремление композитора сделать действие живым и понятным для слушателя.
</a:t>
            </a:r>
            <a:endParaRPr lang="en-US" sz="1700" dirty="0"/>
          </a:p>
        </p:txBody>
      </p:sp>
      <p:sp>
        <p:nvSpPr>
          <p:cNvPr id="12" name="Text 3"/>
          <p:cNvSpPr txBox="1"/>
          <p:nvPr/>
        </p:nvSpPr>
        <p:spPr>
          <a:xfrm>
            <a:off x="1535150" y="3497324"/>
            <a:ext cx="98490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«Сын-соперник»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Сценическое произведение с выразительными ансамблями и вниманием к развитию сюжета. Бортнянский строит музыку так, чтобы она поддерживала характеры и настроение сцены.
</a:t>
            </a:r>
            <a:endParaRPr lang="en-US" sz="1700" dirty="0"/>
          </a:p>
        </p:txBody>
      </p:sp>
      <p:sp>
        <p:nvSpPr>
          <p:cNvPr id="13" name="Text 4"/>
          <p:cNvSpPr txBox="1"/>
          <p:nvPr/>
        </p:nvSpPr>
        <p:spPr>
          <a:xfrm>
            <a:off x="1535150" y="4886849"/>
            <a:ext cx="98490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«Празднество сеньора»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Опера для придворной сцены, где особенно важны праздничность, мелодичность и удобство вокального исполнения. Здесь слышен опыт, полученный в Италии.
</a:t>
            </a:r>
            <a:endParaRPr lang="en-US" sz="1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57088" y="2521323"/>
            <a:ext cx="1877700" cy="18153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1625" y="2235046"/>
            <a:ext cx="3870000" cy="24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Бортнянский создал более ста духовных концертов, и именно они сделали его имя особенно значимым. В этих сочинениях хор звучит торжественно, но остаётся ясным и стройным.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840375" y="2235046"/>
            <a:ext cx="3870000" cy="24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 умел соединять контрасты: тихие, молитвенные эпизоды сменяются более мощными и праздничными. Благодаря этому духовные концерты легко запоминаются и долго живут в хоровом репертуаре.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88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Духовные концерты — главное наследие Бортнянского
</a:t>
            </a:r>
            <a:endParaRPr lang="en-US" sz="2988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 духовный концерт Бортнянского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типичное движение музыкальной мысли в духовном концерте.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88575" y="21903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Бортнянский строил музыку ясно и стройно: в его сочинениях легко различимы тема, развитие и завершение, поэтому слушателю просто следить за ходом мысли.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5599200" y="21903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композитора была важна певучая мелодия. Он писал так, чтобы хор звучал естественно, красиво и выразительно, а каждая голосовая линия сохраняла цельность.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3978100" y="44100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духовных произведениях он особенно внимательно относился к слову: текст должен был оставаться понятным, не теряясь в сложной фактуре и громком звучании хора.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8319300" y="44100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стиль соединяет итальянскую напевность, европейскую классическую уравновешенность и русскую церковную традицию, благодаря чему музыка звучит торжественно и близко по интонации.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музыкального стиля
</a:t>
            </a:r>
            <a:endParaRPr lang="en-US" sz="3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Опера помогла Бортнянскому проявить сценический дар, но именно хоровые духовные сочинения чаще сохранялись в репертуаре и стали главной основой его славы.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показывает: сценических произведений у композитора немного, а духовное наследие значительно шире и устойчивее в исполнении.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Общедоступные биографические сведения о Д.С. Бортнянском; духовные концерты — более 100, опера — несколько произведений.
</a:t>
            </a:r>
            <a:endParaRPr lang="en-US" sz="109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Опера и духовная музыка в наследии композитора
</a:t>
            </a:r>
            <a:endParaRPr lang="en-US" sz="3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37350" y="3229425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уделял большое внимание подготовке певчих: развивал музыкальную грамотность, выстраивал репетиционную работу и добивался профессионального исполнения сложных хоровых сочинений.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8340725" y="3199300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нём Капелла стала не просто придворным коллективом, а школой мастерства, где формировались традиции высокого хорового исполнения для будущих поколений.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876675" y="3199300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Возглавляя Капеллу, Бортнянский следил не только за звучанием хора, но и за дисциплиной, точностью вступлений и чистотой интонации каждого голоса.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50575" y="487150"/>
            <a:ext cx="105660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Руководство Придворной певческой капеллой
</a:t>
            </a:r>
            <a:endParaRPr lang="en-US" sz="3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450" y="1380407"/>
            <a:ext cx="11135100" cy="481723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20825" y="3208825"/>
            <a:ext cx="4864800" cy="16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Бортнянский стремился выпускать ноты своих произведений, чтобы их могли исполнять не только в Петербурге, но и в других городах. Печатные издания помогали сохранять музыку точно и надолго.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6406375" y="3208898"/>
            <a:ext cx="5262600" cy="16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публикациям его сочинения входили в практику разных хоров и становились доступнее для исполнителей. Так музыка композитора получила более широкую и долговременную жизнь.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Печатные издания и распространение музыки
</a:t>
            </a:r>
            <a:endParaRPr lang="en-US" sz="3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3300" y="2464261"/>
            <a:ext cx="5955300" cy="193547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3300" y="6190850"/>
            <a:ext cx="58068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наиболее известных сочинений Д.С. Бортнянского по историко-музыкальным справочникам.
</a:t>
            </a:r>
            <a:endParaRPr lang="en-US" sz="109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произведения и их особенности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7015250" y="1466550"/>
            <a:ext cx="4643700" cy="3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сравнение популярных сочинений Бортнянского по жанру и музыкальным чертам.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жанрах заметны певучесть, ясность и стремление к красивому вокальному звучанию, но сильнее всего эти качества раскрылись в хоровой музыке.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33425" y="2363600"/>
            <a:ext cx="43050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Назначение на эту должность стало важным шагом: композитор получил возможность влиять на качество исполнения, обучение певчих и развитие хоровой культуры.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3644525" y="4674150"/>
            <a:ext cx="49182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1009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сведения о назначении Д.С. Бортнянского директором Придворной певческой капеллы в 1796 году.
</a:t>
            </a:r>
            <a:endParaRPr lang="en-US" sz="1009" dirty="0"/>
          </a:p>
        </p:txBody>
      </p:sp>
      <p:sp>
        <p:nvSpPr>
          <p:cNvPr id="5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6581075" y="2363600"/>
            <a:ext cx="47736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3395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1796
</a:t>
            </a:r>
            <a:pPr algn="ctr" indent="0" marL="0">
              <a:lnSpc>
                <a:spcPct val="120004"/>
              </a:lnSpc>
              <a:buNone/>
            </a:pPr>
            <a:r>
              <a:rPr lang="en-US" sz="849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1697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Бортнянский возглавил Придворную певческую капеллу именно в этом году, а затем превратил её в образцовый хор своего времени.
</a:t>
            </a:r>
            <a:endParaRPr lang="en-US" sz="339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19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творчество Бортнянского повлияло на музыку России
</a:t>
            </a:r>
            <a:endParaRPr lang="en-US" sz="3019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Показано, как работа композитора в Капелле, издания и духовные сочинения укрепили русскую хоровую традицию.
</a:t>
            </a:r>
            <a:endParaRPr lang="en-US" sz="1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сочинения легко узнаются по плавным мелодиям и удобному для пения хоровому письму, поэтому они хорошо звучат даже в больших коллективах.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в стиле Бортнянского выделяются мелодичность и выразительность хора; именно они делают его музыку живой и запоминающейся.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Сводный анализ особенностей стиля Д.С. Бортнянского по музыкально-историческим исследованиям.
</a:t>
            </a:r>
            <a:endParaRPr lang="en-US" sz="109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Черты музыки Бортнянского
</a:t>
            </a:r>
            <a:endParaRPr lang="en-US" sz="3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8156" y="2440875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8156" y="4719850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44106" y="2453008"/>
            <a:ext cx="218400" cy="194133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композиторе сегодня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511450" y="2990875"/>
            <a:ext cx="53628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77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Бортнянского и сегодня звучат в хорах, потому что они хорошо подходят для стройного многоголосия и помогают показать красоту человеческого голоса.
</a:t>
            </a:r>
            <a:endParaRPr lang="en-US" sz="1477" dirty="0"/>
          </a:p>
        </p:txBody>
      </p:sp>
      <p:sp>
        <p:nvSpPr>
          <p:cNvPr id="12" name="Text 3"/>
          <p:cNvSpPr txBox="1"/>
          <p:nvPr/>
        </p:nvSpPr>
        <p:spPr>
          <a:xfrm>
            <a:off x="1166275" y="2297100"/>
            <a:ext cx="4706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Хоровое исполнение
</a:t>
            </a:r>
            <a:endParaRPr lang="en-US" sz="1700" dirty="0"/>
          </a:p>
        </p:txBody>
      </p:sp>
      <p:sp>
        <p:nvSpPr>
          <p:cNvPr id="13" name="Text 4"/>
          <p:cNvSpPr txBox="1"/>
          <p:nvPr/>
        </p:nvSpPr>
        <p:spPr>
          <a:xfrm>
            <a:off x="511450" y="5253200"/>
            <a:ext cx="112005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Исследователи рассматривают Бортнянского как одного из создателей русской хоровой классики; его наследие связывает историю России и Украины XVIII века.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1166275" y="4573225"/>
            <a:ext cx="105282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Культурная память
</a:t>
            </a:r>
            <a:endParaRPr lang="en-US" sz="1700" dirty="0"/>
          </a:p>
        </p:txBody>
      </p:sp>
      <p:sp>
        <p:nvSpPr>
          <p:cNvPr id="15" name="Text 6"/>
          <p:cNvSpPr txBox="1"/>
          <p:nvPr/>
        </p:nvSpPr>
        <p:spPr>
          <a:xfrm>
            <a:off x="6414050" y="2990875"/>
            <a:ext cx="52806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имя встречается в школьных и музыкальных курсах, где на примере композитора объясняют развитие русской хоровой традиции и значение церковной музыки.
</a:t>
            </a:r>
            <a:endParaRPr lang="en-US" sz="1500" dirty="0"/>
          </a:p>
        </p:txBody>
      </p:sp>
      <p:sp>
        <p:nvSpPr>
          <p:cNvPr id="16" name="Text 7"/>
          <p:cNvSpPr txBox="1"/>
          <p:nvPr/>
        </p:nvSpPr>
        <p:spPr>
          <a:xfrm>
            <a:off x="7068875" y="2297100"/>
            <a:ext cx="4625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программы
</a:t>
            </a:r>
            <a:endParaRPr lang="en-US" sz="1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30325" y="2826433"/>
            <a:ext cx="6353700" cy="26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Бортнянский показал, как европейское мастерство и русская певческая традиция могут соединяться в одной музыке. Его наследие и сегодня помогает понимать историю хорового искусства.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30325" y="664450"/>
            <a:ext cx="8943900" cy="12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Д.С. Бортнянского для культуры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2026-05-25T00:32:42Z</dcterms:created>
  <dcterms:modified xsi:type="dcterms:W3CDTF">2026-05-25T00:32:42Z</dcterms:modified>
</cp:coreProperties>
</file>