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image" Target="../media/image-1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png"/><Relationship Id="rId3" Type="http://schemas.openxmlformats.org/officeDocument/2006/relationships/image" Target="../media/image-2-3.jpe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image" Target="../media/image-3-8.png"/><Relationship Id="rId9" Type="http://schemas.openxmlformats.org/officeDocument/2006/relationships/image" Target="../media/image-3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jpe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jpe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jpeg"/><Relationship Id="rId3" Type="http://schemas.openxmlformats.org/officeDocument/2006/relationships/image" Target="../media/image-17-3.jpeg"/><Relationship Id="rId4" Type="http://schemas.openxmlformats.org/officeDocument/2006/relationships/image" Target="../media/image-17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441376" y="360000"/>
            <a:ext cx="3342498" cy="43881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1294050"/>
            <a:ext cx="4895700" cy="179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4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Ещё одна формула для вычисления площади треугольника
</a:t>
            </a:r>
            <a:endParaRPr lang="en-US" sz="3400" dirty="0"/>
          </a:p>
        </p:txBody>
      </p:sp>
      <p:sp>
        <p:nvSpPr>
          <p:cNvPr id="6" name="Text 1"/>
          <p:cNvSpPr txBox="1"/>
          <p:nvPr/>
        </p:nvSpPr>
        <p:spPr>
          <a:xfrm>
            <a:off x="566550" y="3492200"/>
            <a:ext cx="4414800" cy="99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Площадь по трём сторонам без высоты
</a:t>
            </a:r>
            <a:endParaRPr lang="en-US" sz="1600" dirty="0"/>
          </a:p>
        </p:txBody>
      </p:sp>
      <p:sp>
        <p:nvSpPr>
          <p:cNvPr id="7" name="Text 2"/>
          <p:cNvSpPr txBox="1"/>
          <p:nvPr/>
        </p:nvSpPr>
        <p:spPr>
          <a:xfrm>
            <a:off x="360000" y="360000"/>
            <a:ext cx="4130700" cy="66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6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044200" y="1346463"/>
            <a:ext cx="3739800" cy="310067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800" dirty="0"/>
          </a:p>
        </p:txBody>
      </p:sp>
      <p:sp>
        <p:nvSpPr>
          <p:cNvPr id="7" name="Text 1"/>
          <p:cNvSpPr txBox="1"/>
          <p:nvPr/>
        </p:nvSpPr>
        <p:spPr>
          <a:xfrm>
            <a:off x="695850" y="1718675"/>
            <a:ext cx="3995400" cy="251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в задаче известны только три стороны треугольника. В таких случаях привычная формула через основание и высоту не помогает, а формула Герона позволяет быстро найти площадь без дополнительных построений.
</a:t>
            </a:r>
            <a:endParaRPr lang="en-US" sz="1500" dirty="0"/>
          </a:p>
        </p:txBody>
      </p:sp>
      <p:sp>
        <p:nvSpPr>
          <p:cNvPr id="8" name="Text 2"/>
          <p:cNvSpPr txBox="1"/>
          <p:nvPr/>
        </p:nvSpPr>
        <p:spPr>
          <a:xfrm>
            <a:off x="360000" y="360000"/>
            <a:ext cx="84240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нужна формула Герона
</a:t>
            </a:r>
            <a:endParaRPr lang="en-US" sz="25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10797" y="3217325"/>
            <a:ext cx="328500" cy="43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798247" y="3241125"/>
            <a:ext cx="439200" cy="3904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56047" y="1474950"/>
            <a:ext cx="438000" cy="4380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798247" y="1498750"/>
            <a:ext cx="439200" cy="3904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800" dirty="0"/>
          </a:p>
        </p:txBody>
      </p:sp>
      <p:sp>
        <p:nvSpPr>
          <p:cNvPr id="12" name="Text 1"/>
          <p:cNvSpPr txBox="1"/>
          <p:nvPr/>
        </p:nvSpPr>
        <p:spPr>
          <a:xfrm>
            <a:off x="555297" y="3787750"/>
            <a:ext cx="3765900" cy="78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школьном курсе формулу используют как практичный способ находить площадь, когда высоту трудно построить. Она помогает решать задачи аккуратно и без лишних чертежей.
</a:t>
            </a:r>
            <a:endParaRPr lang="en-US" sz="1200" dirty="0"/>
          </a:p>
        </p:txBody>
      </p:sp>
      <p:sp>
        <p:nvSpPr>
          <p:cNvPr id="13" name="Text 2"/>
          <p:cNvSpPr txBox="1"/>
          <p:nvPr/>
        </p:nvSpPr>
        <p:spPr>
          <a:xfrm>
            <a:off x="1100847" y="3217325"/>
            <a:ext cx="3220500" cy="43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Школьное применение
</a:t>
            </a:r>
            <a:endParaRPr lang="en-US" sz="1400" dirty="0"/>
          </a:p>
        </p:txBody>
      </p:sp>
      <p:sp>
        <p:nvSpPr>
          <p:cNvPr id="14" name="Text 3"/>
          <p:cNvSpPr txBox="1"/>
          <p:nvPr/>
        </p:nvSpPr>
        <p:spPr>
          <a:xfrm>
            <a:off x="4798097" y="3787750"/>
            <a:ext cx="3765900" cy="78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способ вычисления площади показывает, что одно и то же понятие можно выразить разными формулами. Такое сравнение помогает лучше понять свойства треугольника и связи между его элементами.
</a:t>
            </a:r>
            <a:endParaRPr lang="en-US" sz="1200" dirty="0"/>
          </a:p>
        </p:txBody>
      </p:sp>
      <p:sp>
        <p:nvSpPr>
          <p:cNvPr id="15" name="Text 4"/>
          <p:cNvSpPr txBox="1"/>
          <p:nvPr/>
        </p:nvSpPr>
        <p:spPr>
          <a:xfrm>
            <a:off x="5343647" y="3217325"/>
            <a:ext cx="3220500" cy="43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Математическая ценность
</a:t>
            </a:r>
            <a:endParaRPr lang="en-US" sz="1400" dirty="0"/>
          </a:p>
        </p:txBody>
      </p:sp>
      <p:sp>
        <p:nvSpPr>
          <p:cNvPr id="16" name="Text 5"/>
          <p:cNvSpPr txBox="1"/>
          <p:nvPr/>
        </p:nvSpPr>
        <p:spPr>
          <a:xfrm>
            <a:off x="555297" y="2045375"/>
            <a:ext cx="3765900" cy="78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Формула названа в честь Герона Александрийского — учёного I века. Она стала одним из классических результатов древней математики и дошла до нас через школьную геометрию.
</a:t>
            </a:r>
            <a:endParaRPr lang="en-US" sz="1200" dirty="0"/>
          </a:p>
        </p:txBody>
      </p:sp>
      <p:sp>
        <p:nvSpPr>
          <p:cNvPr id="17" name="Text 6"/>
          <p:cNvSpPr txBox="1"/>
          <p:nvPr/>
        </p:nvSpPr>
        <p:spPr>
          <a:xfrm>
            <a:off x="1100847" y="1474950"/>
            <a:ext cx="3220500" cy="43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Древний источник
</a:t>
            </a:r>
            <a:endParaRPr lang="en-US" sz="1400" dirty="0"/>
          </a:p>
        </p:txBody>
      </p:sp>
      <p:sp>
        <p:nvSpPr>
          <p:cNvPr id="18" name="Text 7"/>
          <p:cNvSpPr txBox="1"/>
          <p:nvPr/>
        </p:nvSpPr>
        <p:spPr>
          <a:xfrm>
            <a:off x="4798097" y="2045375"/>
            <a:ext cx="3765900" cy="78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Формула Герона показывает, как геометрия и алгебра работают вместе. В ней площадь выражается через стороны треугольника и квадратный корень, поэтому она удобна для точных расчётов.
</a:t>
            </a:r>
            <a:endParaRPr lang="en-US" sz="1200" dirty="0"/>
          </a:p>
        </p:txBody>
      </p:sp>
      <p:sp>
        <p:nvSpPr>
          <p:cNvPr id="19" name="Text 8"/>
          <p:cNvSpPr txBox="1"/>
          <p:nvPr/>
        </p:nvSpPr>
        <p:spPr>
          <a:xfrm>
            <a:off x="5343647" y="1474950"/>
            <a:ext cx="3220500" cy="43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 вычислениями
</a:t>
            </a:r>
            <a:endParaRPr lang="en-US" sz="1400" dirty="0"/>
          </a:p>
        </p:txBody>
      </p:sp>
      <p:sp>
        <p:nvSpPr>
          <p:cNvPr id="20" name="Text 9"/>
          <p:cNvSpPr txBox="1"/>
          <p:nvPr/>
        </p:nvSpPr>
        <p:spPr>
          <a:xfrm>
            <a:off x="360000" y="360000"/>
            <a:ext cx="84240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Краткая историческая справка
</a:t>
            </a:r>
            <a:endParaRPr lang="en-US" sz="25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185089" y="1302450"/>
            <a:ext cx="2773822" cy="33774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800" dirty="0"/>
          </a:p>
        </p:txBody>
      </p:sp>
      <p:sp>
        <p:nvSpPr>
          <p:cNvPr id="9" name="Text 1"/>
          <p:cNvSpPr txBox="1"/>
          <p:nvPr/>
        </p:nvSpPr>
        <p:spPr>
          <a:xfrm>
            <a:off x="512775" y="3732325"/>
            <a:ext cx="2438400" cy="84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измерении участков земли и в картографии фигуры нередко имеют треугольную форму. В таких задачах площадь проще находить по сторонам, чем по основанию и высоте.
</a:t>
            </a:r>
            <a:endParaRPr lang="en-US" sz="900" dirty="0"/>
          </a:p>
        </p:txBody>
      </p:sp>
      <p:sp>
        <p:nvSpPr>
          <p:cNvPr id="10" name="Text 2"/>
          <p:cNvSpPr txBox="1"/>
          <p:nvPr/>
        </p:nvSpPr>
        <p:spPr>
          <a:xfrm>
            <a:off x="512625" y="3161425"/>
            <a:ext cx="2438400" cy="46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География и земля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6161600" y="3732325"/>
            <a:ext cx="2438400" cy="84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в задаче даны три стороны, но нет дополнительных перпендикуляров, формула Герона становится самым естественным способом решения. Она особенно полезна в школьных упражнениях на вычисление площади.
</a:t>
            </a:r>
            <a:endParaRPr lang="en-US" sz="900" dirty="0"/>
          </a:p>
        </p:txBody>
      </p:sp>
      <p:sp>
        <p:nvSpPr>
          <p:cNvPr id="12" name="Text 4"/>
          <p:cNvSpPr txBox="1"/>
          <p:nvPr/>
        </p:nvSpPr>
        <p:spPr>
          <a:xfrm>
            <a:off x="6161450" y="3161425"/>
            <a:ext cx="2438400" cy="46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Геометрические задачи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6161600" y="2012268"/>
            <a:ext cx="2438400" cy="84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черчении, строительстве и при работе с планами часто удобнее измерить стороны, чем искать высоту. Формула Герона позволяет получить результат быстрее и без лишних построений.
</a:t>
            </a:r>
            <a:endParaRPr lang="en-US" sz="900" dirty="0"/>
          </a:p>
        </p:txBody>
      </p:sp>
      <p:sp>
        <p:nvSpPr>
          <p:cNvPr id="14" name="Text 6"/>
          <p:cNvSpPr txBox="1"/>
          <p:nvPr/>
        </p:nvSpPr>
        <p:spPr>
          <a:xfrm>
            <a:off x="6161450" y="1441368"/>
            <a:ext cx="2438400" cy="46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Практические расчёты
</a:t>
            </a:r>
            <a:endParaRPr lang="en-US" sz="1200" dirty="0"/>
          </a:p>
        </p:txBody>
      </p:sp>
      <p:sp>
        <p:nvSpPr>
          <p:cNvPr id="15" name="Text 7"/>
          <p:cNvSpPr txBox="1"/>
          <p:nvPr/>
        </p:nvSpPr>
        <p:spPr>
          <a:xfrm>
            <a:off x="512775" y="2012268"/>
            <a:ext cx="2438400" cy="84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Формула особенно выручает, когда высоту треугольника трудно построить или измерить. Тогда для вычисления площади достаточно знать только длины всех трёх сторон.
</a:t>
            </a:r>
            <a:endParaRPr lang="en-US" sz="900" dirty="0"/>
          </a:p>
        </p:txBody>
      </p:sp>
      <p:sp>
        <p:nvSpPr>
          <p:cNvPr id="16" name="Text 8"/>
          <p:cNvSpPr txBox="1"/>
          <p:nvPr/>
        </p:nvSpPr>
        <p:spPr>
          <a:xfrm>
            <a:off x="512625" y="1441368"/>
            <a:ext cx="2438400" cy="46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Высота неизвестна
</a:t>
            </a:r>
            <a:endParaRPr lang="en-US" sz="1200" dirty="0"/>
          </a:p>
        </p:txBody>
      </p:sp>
      <p:sp>
        <p:nvSpPr>
          <p:cNvPr id="17" name="Text 9"/>
          <p:cNvSpPr txBox="1"/>
          <p:nvPr/>
        </p:nvSpPr>
        <p:spPr>
          <a:xfrm>
            <a:off x="360000" y="360000"/>
            <a:ext cx="84240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формула Герона особенно полезна
</a:t>
            </a:r>
            <a:endParaRPr lang="en-US" sz="25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73439" y="1145300"/>
            <a:ext cx="7997223" cy="2269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800" dirty="0"/>
          </a:p>
        </p:txBody>
      </p:sp>
      <p:sp>
        <p:nvSpPr>
          <p:cNvPr id="6" name="Text 1"/>
          <p:cNvSpPr txBox="1"/>
          <p:nvPr/>
        </p:nvSpPr>
        <p:spPr>
          <a:xfrm>
            <a:off x="581740" y="3925584"/>
            <a:ext cx="3706500" cy="56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Нужно помнить, что в формуле Герона используются три стороны треугольника, полупериметр и площадь. Ниже показано, что означает каждое обозначение.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4671975" y="3937526"/>
            <a:ext cx="3881400" cy="54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Полупериметр помогает объединить все стороны в одной записи, а площадь измеряется в квадратных единицах.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413146" y="3470629"/>
            <a:ext cx="8317800" cy="21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геометрии, тема «Формула Герона»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360000" y="360000"/>
            <a:ext cx="84240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Обозначения, которые используются в формуле
</a:t>
            </a:r>
            <a:endParaRPr lang="en-US" sz="25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913100" y="1712623"/>
            <a:ext cx="3870900" cy="181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отличие от формулы через основание и высоту, здесь не нужно строить дополнительные отрезки: достаточно знать длины всех трёх сторон и проверить, что треугольник существует.
</a:t>
            </a:r>
            <a:endParaRPr lang="en-US" sz="1900" dirty="0"/>
          </a:p>
        </p:txBody>
      </p:sp>
      <p:sp>
        <p:nvSpPr>
          <p:cNvPr id="5" name="Text 1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800" dirty="0"/>
          </a:p>
        </p:txBody>
      </p:sp>
      <p:sp>
        <p:nvSpPr>
          <p:cNvPr id="6" name="Text 2"/>
          <p:cNvSpPr txBox="1"/>
          <p:nvPr/>
        </p:nvSpPr>
        <p:spPr>
          <a:xfrm>
            <a:off x="360000" y="4397400"/>
            <a:ext cx="5046000" cy="28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Формула Герона в школьной геометрии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625800" y="2845358"/>
            <a:ext cx="3768300" cy="99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стороны треугольника достаточно, чтобы найти его площадь по формуле Герона.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625800" y="1443133"/>
            <a:ext cx="3768300" cy="1329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71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
</a:t>
            </a:r>
            <a:endParaRPr lang="en-US" sz="71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66686" y="1549693"/>
            <a:ext cx="8410629" cy="31302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800" dirty="0"/>
          </a:p>
        </p:txBody>
      </p:sp>
      <p:sp>
        <p:nvSpPr>
          <p:cNvPr id="4" name="Text 1"/>
          <p:cNvSpPr txBox="1"/>
          <p:nvPr/>
        </p:nvSpPr>
        <p:spPr>
          <a:xfrm>
            <a:off x="360000" y="1033397"/>
            <a:ext cx="8424000" cy="39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действий при вычислении площади по трём сторонам
</a:t>
            </a:r>
            <a:endParaRPr lang="en-US" sz="1400" dirty="0"/>
          </a:p>
        </p:txBody>
      </p:sp>
      <p:sp>
        <p:nvSpPr>
          <p:cNvPr id="5" name="Text 2"/>
          <p:cNvSpPr txBox="1"/>
          <p:nvPr/>
        </p:nvSpPr>
        <p:spPr>
          <a:xfrm>
            <a:off x="360000" y="360000"/>
            <a:ext cx="84240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нахождения площади по формуле Герона
</a:t>
            </a:r>
            <a:endParaRPr lang="en-US" sz="25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6011" y="1450700"/>
            <a:ext cx="3681678" cy="31149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800" dirty="0"/>
          </a:p>
        </p:txBody>
      </p:sp>
      <p:sp>
        <p:nvSpPr>
          <p:cNvPr id="6" name="Text 1"/>
          <p:cNvSpPr txBox="1"/>
          <p:nvPr/>
        </p:nvSpPr>
        <p:spPr>
          <a:xfrm>
            <a:off x="4771350" y="1563325"/>
            <a:ext cx="4012800" cy="11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Оба способа приводят к одной и той же площади, но требуют разного набора данных. Выбор зависит от того, что известно в задаче.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4771350" y="2828975"/>
            <a:ext cx="4012800" cy="11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Формула Герона удобнее, когда высота неизвестна, потому что она работает только с длинами сторон.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4771350" y="4373650"/>
            <a:ext cx="4012800" cy="30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4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способов вычисления площади треугольника, школьная геометрия
</a:t>
            </a:r>
            <a:endParaRPr lang="en-US" sz="1340" dirty="0"/>
          </a:p>
        </p:txBody>
      </p:sp>
      <p:sp>
        <p:nvSpPr>
          <p:cNvPr id="9" name="Text 4"/>
          <p:cNvSpPr txBox="1"/>
          <p:nvPr/>
        </p:nvSpPr>
        <p:spPr>
          <a:xfrm>
            <a:off x="360000" y="360000"/>
            <a:ext cx="84240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двух способов нахождения площади
</a:t>
            </a:r>
            <a:endParaRPr lang="en-US" sz="25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913100" y="1712623"/>
            <a:ext cx="3870900" cy="181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треугольника со сторонами 5, 6 и 7 см сначала находят полупериметр, а затем подставляют его в формулу Герона и извлекают квадратный корень.
</a:t>
            </a:r>
            <a:endParaRPr lang="en-US" sz="1900" dirty="0"/>
          </a:p>
        </p:txBody>
      </p:sp>
      <p:sp>
        <p:nvSpPr>
          <p:cNvPr id="5" name="Text 1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800" dirty="0"/>
          </a:p>
        </p:txBody>
      </p:sp>
      <p:sp>
        <p:nvSpPr>
          <p:cNvPr id="6" name="Text 2"/>
          <p:cNvSpPr txBox="1"/>
          <p:nvPr/>
        </p:nvSpPr>
        <p:spPr>
          <a:xfrm>
            <a:off x="360000" y="4397400"/>
            <a:ext cx="5046000" cy="28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 из условия: 5 см, 6 см, 7 см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625800" y="2845358"/>
            <a:ext cx="3768300" cy="99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получается как приближённое значение площади этого треугольника.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625800" y="1443133"/>
            <a:ext cx="3768300" cy="1329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71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14,7 см²
</a:t>
            </a:r>
            <a:endParaRPr lang="en-US" sz="71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800" dirty="0"/>
          </a:p>
        </p:txBody>
      </p:sp>
      <p:sp>
        <p:nvSpPr>
          <p:cNvPr id="8" name="Text 1"/>
          <p:cNvSpPr txBox="1"/>
          <p:nvPr/>
        </p:nvSpPr>
        <p:spPr>
          <a:xfrm>
            <a:off x="402200" y="2282663"/>
            <a:ext cx="2631600" cy="175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 любые три числа можно считать сторонами треугольника. Перед вычислением площади нужно убедиться, что они действительно могут образовать треугольник.
</a:t>
            </a:r>
            <a:endParaRPr lang="en-US" sz="1300" dirty="0"/>
          </a:p>
        </p:txBody>
      </p:sp>
      <p:sp>
        <p:nvSpPr>
          <p:cNvPr id="9" name="Text 2"/>
          <p:cNvSpPr txBox="1"/>
          <p:nvPr/>
        </p:nvSpPr>
        <p:spPr>
          <a:xfrm>
            <a:off x="402200" y="1543050"/>
            <a:ext cx="2631600" cy="67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проверяют стороны
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3256200" y="2282663"/>
            <a:ext cx="2631600" cy="175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треугольника сумма любых двух сторон должна быть больше третьей. Это простая и обязательная проверка, без которой формулу Герона применять нельзя.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3256200" y="1543050"/>
            <a:ext cx="2631600" cy="67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Используют неравенство
</a:t>
            </a:r>
            <a:endParaRPr lang="en-US" sz="1600" dirty="0"/>
          </a:p>
        </p:txBody>
      </p:sp>
      <p:sp>
        <p:nvSpPr>
          <p:cNvPr id="12" name="Text 5"/>
          <p:cNvSpPr txBox="1"/>
          <p:nvPr/>
        </p:nvSpPr>
        <p:spPr>
          <a:xfrm>
            <a:off x="6110200" y="2282663"/>
            <a:ext cx="2631600" cy="175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чисел 2, 3 и 10 условие не выполняется: 2 + 3 меньше 10. Значит, такого треугольника не существует, и площадь найти невозможно.
</a:t>
            </a:r>
            <a:endParaRPr lang="en-US" sz="1300" dirty="0"/>
          </a:p>
        </p:txBody>
      </p:sp>
      <p:sp>
        <p:nvSpPr>
          <p:cNvPr id="13" name="Text 6"/>
          <p:cNvSpPr txBox="1"/>
          <p:nvPr/>
        </p:nvSpPr>
        <p:spPr>
          <a:xfrm>
            <a:off x="6110200" y="1543050"/>
            <a:ext cx="2631600" cy="67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Делают вывод
</a:t>
            </a:r>
            <a:endParaRPr lang="en-US" sz="1600" dirty="0"/>
          </a:p>
        </p:txBody>
      </p:sp>
      <p:sp>
        <p:nvSpPr>
          <p:cNvPr id="14" name="Text 7"/>
          <p:cNvSpPr txBox="1"/>
          <p:nvPr/>
        </p:nvSpPr>
        <p:spPr>
          <a:xfrm>
            <a:off x="360000" y="360000"/>
            <a:ext cx="84240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существования треугольника
</a:t>
            </a:r>
            <a:endParaRPr lang="en-US" sz="25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5000" y="2246285"/>
            <a:ext cx="4335300" cy="152373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800" dirty="0"/>
          </a:p>
        </p:txBody>
      </p:sp>
      <p:sp>
        <p:nvSpPr>
          <p:cNvPr id="6" name="Text 1"/>
          <p:cNvSpPr txBox="1"/>
          <p:nvPr/>
        </p:nvSpPr>
        <p:spPr>
          <a:xfrm>
            <a:off x="5430550" y="1563325"/>
            <a:ext cx="3353700" cy="11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Краткая последовательность вычислений помогает не пропустить ни одного действия и аккуратно применить формулу Герона на примере треугольника со сторонами 8 см, 10 см и 12 см.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5430550" y="2828975"/>
            <a:ext cx="3353700" cy="11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сводит задачу к нескольким простым вычислениям: сначала полупериметр, затем произведение множителей и корень. Это снижает риск ошибки при решении.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5430550" y="4373650"/>
            <a:ext cx="3353700" cy="30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4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Составлено по формуле Герона для сторон 8 см, 10 см и 12 см.
</a:t>
            </a:r>
            <a:endParaRPr lang="en-US" sz="1340" dirty="0"/>
          </a:p>
        </p:txBody>
      </p:sp>
      <p:sp>
        <p:nvSpPr>
          <p:cNvPr id="9" name="Text 4"/>
          <p:cNvSpPr txBox="1"/>
          <p:nvPr/>
        </p:nvSpPr>
        <p:spPr>
          <a:xfrm>
            <a:off x="360000" y="360000"/>
            <a:ext cx="84240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Памятка по шагам вычисления площади
</a:t>
            </a:r>
            <a:endParaRPr lang="en-US" sz="25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2717581"/>
            <a:ext cx="8345100" cy="186623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800" dirty="0"/>
          </a:p>
        </p:txBody>
      </p:sp>
      <p:sp>
        <p:nvSpPr>
          <p:cNvPr id="8" name="Text 1"/>
          <p:cNvSpPr txBox="1"/>
          <p:nvPr/>
        </p:nvSpPr>
        <p:spPr>
          <a:xfrm>
            <a:off x="497264" y="1615417"/>
            <a:ext cx="2458703" cy="89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Полупериметр — это половина суммы всех сторон треугольника. Если периметр показывает длину границы фигуры целиком, то полупериметр нужен для удобной записи формулы Герона и дальнейших вычислений.
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497264" y="1268292"/>
            <a:ext cx="2458703" cy="30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Половина периметра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6180389" y="1615417"/>
            <a:ext cx="2458703" cy="89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полупериметр помогает связать стороны треугольника с его площадью. Без него формула Герона не работает, поэтому сначала всегда находят p, а уже потом подставляют остальные значения.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6180389" y="1268292"/>
            <a:ext cx="2458703" cy="30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это важно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3338827" y="1615417"/>
            <a:ext cx="2458703" cy="89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записи p = (a + b + c) / 2 полупериметр объединяет все стороны в одной величине. Благодаря этому формула использует сразу три длины и не требует высоты.
</a:t>
            </a:r>
            <a:endParaRPr lang="en-US" sz="1000" dirty="0"/>
          </a:p>
        </p:txBody>
      </p:sp>
      <p:sp>
        <p:nvSpPr>
          <p:cNvPr id="13" name="Text 6"/>
          <p:cNvSpPr txBox="1"/>
          <p:nvPr/>
        </p:nvSpPr>
        <p:spPr>
          <a:xfrm>
            <a:off x="3338827" y="1268292"/>
            <a:ext cx="2458703" cy="30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Общее значение для сторон
</a:t>
            </a:r>
            <a:endParaRPr lang="en-US" sz="1200" dirty="0"/>
          </a:p>
        </p:txBody>
      </p:sp>
      <p:sp>
        <p:nvSpPr>
          <p:cNvPr id="14" name="Text 7"/>
          <p:cNvSpPr txBox="1"/>
          <p:nvPr/>
        </p:nvSpPr>
        <p:spPr>
          <a:xfrm>
            <a:off x="360000" y="360000"/>
            <a:ext cx="84240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означает полупериметр
</a:t>
            </a:r>
            <a:endParaRPr lang="en-US" sz="25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800" dirty="0"/>
          </a:p>
        </p:txBody>
      </p:sp>
      <p:sp>
        <p:nvSpPr>
          <p:cNvPr id="8" name="Text 1"/>
          <p:cNvSpPr txBox="1"/>
          <p:nvPr/>
        </p:nvSpPr>
        <p:spPr>
          <a:xfrm>
            <a:off x="447250" y="3608400"/>
            <a:ext cx="2438400" cy="115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Рассмотрим прямоугольный треугольник со сторонами 3 см, 4 см и 5 см. Для него можно использовать и формулу Герона, и привычную формулу через катеты.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447250" y="3061325"/>
            <a:ext cx="24384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292B2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Дано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6213500" y="1990470"/>
            <a:ext cx="2438400" cy="115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Одинаковый ответ показывает, что разные формулы описывают одну и ту же площадь. Формула Герона особенно полезна как универсальный способ проверки вычислений.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6213500" y="1443395"/>
            <a:ext cx="24384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292B2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Вывод
</a:t>
            </a:r>
            <a:endParaRPr lang="en-US" sz="1300" dirty="0"/>
          </a:p>
        </p:txBody>
      </p:sp>
      <p:sp>
        <p:nvSpPr>
          <p:cNvPr id="12" name="Text 5"/>
          <p:cNvSpPr txBox="1"/>
          <p:nvPr/>
        </p:nvSpPr>
        <p:spPr>
          <a:xfrm>
            <a:off x="3330375" y="2799435"/>
            <a:ext cx="2438400" cy="115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Полупериметр равен 6 см, поэтому S = √[6·3·2·1] = √36 = 6 см². Это совпадает с результатом по формуле S = ½ ah.
</a:t>
            </a:r>
            <a:endParaRPr lang="en-US" sz="1200" dirty="0"/>
          </a:p>
        </p:txBody>
      </p:sp>
      <p:sp>
        <p:nvSpPr>
          <p:cNvPr id="13" name="Text 6"/>
          <p:cNvSpPr txBox="1"/>
          <p:nvPr/>
        </p:nvSpPr>
        <p:spPr>
          <a:xfrm>
            <a:off x="3330375" y="2252360"/>
            <a:ext cx="24384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292B2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Вычисление площади
</a:t>
            </a:r>
            <a:endParaRPr lang="en-US" sz="1300" dirty="0"/>
          </a:p>
        </p:txBody>
      </p:sp>
      <p:sp>
        <p:nvSpPr>
          <p:cNvPr id="14" name="Text 7"/>
          <p:cNvSpPr txBox="1"/>
          <p:nvPr/>
        </p:nvSpPr>
        <p:spPr>
          <a:xfrm>
            <a:off x="360000" y="360000"/>
            <a:ext cx="84240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 прямоугольным треугольником
</a:t>
            </a:r>
            <a:endParaRPr lang="en-US" sz="25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6011" y="1450700"/>
            <a:ext cx="3681678" cy="31149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800" dirty="0"/>
          </a:p>
        </p:txBody>
      </p:sp>
      <p:sp>
        <p:nvSpPr>
          <p:cNvPr id="6" name="Text 1"/>
          <p:cNvSpPr txBox="1"/>
          <p:nvPr/>
        </p:nvSpPr>
        <p:spPr>
          <a:xfrm>
            <a:off x="4771350" y="1563325"/>
            <a:ext cx="4012800" cy="11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графике показаны примеры треугольников с разными сторонами, вычисленные по формуле Герона. Для сравнения взяты фигуры с постепенно увеличивающимися размерами.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4771350" y="2828975"/>
            <a:ext cx="4012800" cy="11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росте сторон площадь увеличивается, но не по простой линейной зависимости. Значение зависит не только от длины сторон, но и от их сочетания.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4771350" y="4373650"/>
            <a:ext cx="4012800" cy="30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4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Вычисления по формуле Герона для треугольников 3-4-5, 5-6-7 и 8-10-12.
</a:t>
            </a:r>
            <a:endParaRPr lang="en-US" sz="1340" dirty="0"/>
          </a:p>
        </p:txBody>
      </p:sp>
      <p:sp>
        <p:nvSpPr>
          <p:cNvPr id="9" name="Text 4"/>
          <p:cNvSpPr txBox="1"/>
          <p:nvPr/>
        </p:nvSpPr>
        <p:spPr>
          <a:xfrm>
            <a:off x="360000" y="360000"/>
            <a:ext cx="84240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Площади треугольников с разными сторонами
</a:t>
            </a:r>
            <a:endParaRPr lang="en-US" sz="25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800" dirty="0"/>
          </a:p>
        </p:txBody>
      </p:sp>
      <p:sp>
        <p:nvSpPr>
          <p:cNvPr id="9" name="Text 1"/>
          <p:cNvSpPr txBox="1"/>
          <p:nvPr/>
        </p:nvSpPr>
        <p:spPr>
          <a:xfrm>
            <a:off x="567808" y="3787750"/>
            <a:ext cx="2438400" cy="78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14151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Нужно внимательно вычислять выражения p − a, p − b и p − c. Если хотя бы одна разность найдена неверно, произведение и площадь тоже будут ошибочными.
</a:t>
            </a:r>
            <a:endParaRPr lang="en-US" sz="900" dirty="0"/>
          </a:p>
        </p:txBody>
      </p:sp>
      <p:sp>
        <p:nvSpPr>
          <p:cNvPr id="10" name="Text 2"/>
          <p:cNvSpPr txBox="1"/>
          <p:nvPr/>
        </p:nvSpPr>
        <p:spPr>
          <a:xfrm>
            <a:off x="894924" y="3217325"/>
            <a:ext cx="2111100" cy="43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14151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Ошибаются в разностях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6202883" y="3787750"/>
            <a:ext cx="2438400" cy="78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14151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 вычислением следует убедиться, что стороны действительно образуют треугольник. Если не выполняется неравенство треугольника, площадь находить нельзя, а ответ записывают в квадратных единицах.
</a:t>
            </a:r>
            <a:endParaRPr lang="en-US" sz="900" dirty="0"/>
          </a:p>
        </p:txBody>
      </p:sp>
      <p:sp>
        <p:nvSpPr>
          <p:cNvPr id="12" name="Text 4"/>
          <p:cNvSpPr txBox="1"/>
          <p:nvPr/>
        </p:nvSpPr>
        <p:spPr>
          <a:xfrm>
            <a:off x="6529999" y="3217325"/>
            <a:ext cx="2111100" cy="43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14151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 проверяют треугольник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3385346" y="3787750"/>
            <a:ext cx="2438400" cy="78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14151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перемножения множителей важно аккуратно извлечь квадратный корень. Ошибка на этом шаге особенно заметна, потому что итоговая площадь сразу меняется.
</a:t>
            </a:r>
            <a:endParaRPr lang="en-US" sz="900" dirty="0"/>
          </a:p>
        </p:txBody>
      </p:sp>
      <p:sp>
        <p:nvSpPr>
          <p:cNvPr id="14" name="Text 6"/>
          <p:cNvSpPr txBox="1"/>
          <p:nvPr/>
        </p:nvSpPr>
        <p:spPr>
          <a:xfrm>
            <a:off x="3712462" y="3217325"/>
            <a:ext cx="2111100" cy="43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14151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Неправильно берут корень
</a:t>
            </a:r>
            <a:endParaRPr lang="en-US" sz="1200" dirty="0"/>
          </a:p>
        </p:txBody>
      </p:sp>
      <p:sp>
        <p:nvSpPr>
          <p:cNvPr id="15" name="Text 7"/>
          <p:cNvSpPr txBox="1"/>
          <p:nvPr/>
        </p:nvSpPr>
        <p:spPr>
          <a:xfrm>
            <a:off x="4792533" y="2043750"/>
            <a:ext cx="2438400" cy="78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14151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вместо полупериметра подставляют полный периметр. Это меняет все множители в формуле, поэтому ответ получается неправильным даже при верных длинах сторон.
</a:t>
            </a:r>
            <a:endParaRPr lang="en-US" sz="900" dirty="0"/>
          </a:p>
        </p:txBody>
      </p:sp>
      <p:sp>
        <p:nvSpPr>
          <p:cNvPr id="16" name="Text 8"/>
          <p:cNvSpPr txBox="1"/>
          <p:nvPr/>
        </p:nvSpPr>
        <p:spPr>
          <a:xfrm>
            <a:off x="5119649" y="1473325"/>
            <a:ext cx="2111100" cy="43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14151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Путают p и периметр
</a:t>
            </a:r>
            <a:endParaRPr lang="en-US" sz="1200" dirty="0"/>
          </a:p>
        </p:txBody>
      </p:sp>
      <p:sp>
        <p:nvSpPr>
          <p:cNvPr id="17" name="Text 9"/>
          <p:cNvSpPr txBox="1"/>
          <p:nvPr/>
        </p:nvSpPr>
        <p:spPr>
          <a:xfrm>
            <a:off x="1974996" y="2043750"/>
            <a:ext cx="2438400" cy="78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14151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Часто начинают вычисление сразу с формулы, забывая, что сначала нужно разделить периметр пополам. Без правильного значения p дальнейшие действия дают неверный результат.
</a:t>
            </a:r>
            <a:endParaRPr lang="en-US" sz="900" dirty="0"/>
          </a:p>
        </p:txBody>
      </p:sp>
      <p:sp>
        <p:nvSpPr>
          <p:cNvPr id="18" name="Text 10"/>
          <p:cNvSpPr txBox="1"/>
          <p:nvPr/>
        </p:nvSpPr>
        <p:spPr>
          <a:xfrm>
            <a:off x="2302112" y="1473325"/>
            <a:ext cx="2111100" cy="43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14151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 находят полупериметр
</a:t>
            </a:r>
            <a:endParaRPr lang="en-US" sz="1200" dirty="0"/>
          </a:p>
        </p:txBody>
      </p:sp>
      <p:sp>
        <p:nvSpPr>
          <p:cNvPr id="19" name="Text 11"/>
          <p:cNvSpPr txBox="1"/>
          <p:nvPr/>
        </p:nvSpPr>
        <p:spPr>
          <a:xfrm>
            <a:off x="360000" y="360000"/>
            <a:ext cx="84240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Частые ошибки при использовании формулы Герона
</a:t>
            </a:r>
            <a:endParaRPr lang="en-US" sz="25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66686" y="1549693"/>
            <a:ext cx="8410629" cy="31302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800" dirty="0"/>
          </a:p>
        </p:txBody>
      </p:sp>
      <p:sp>
        <p:nvSpPr>
          <p:cNvPr id="4" name="Text 1"/>
          <p:cNvSpPr txBox="1"/>
          <p:nvPr/>
        </p:nvSpPr>
        <p:spPr>
          <a:xfrm>
            <a:off x="360000" y="1033397"/>
            <a:ext cx="8424000" cy="39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помогает понять, какая формула площади подходит в зависимости от того, какие данные даны в задаче.
</a:t>
            </a:r>
            <a:endParaRPr lang="en-US" sz="1400" dirty="0"/>
          </a:p>
        </p:txBody>
      </p:sp>
      <p:sp>
        <p:nvSpPr>
          <p:cNvPr id="5" name="Text 2"/>
          <p:cNvSpPr txBox="1"/>
          <p:nvPr/>
        </p:nvSpPr>
        <p:spPr>
          <a:xfrm>
            <a:off x="360000" y="360000"/>
            <a:ext cx="84240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выбирать формулу Герона
</a:t>
            </a:r>
            <a:endParaRPr lang="en-US" sz="25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1450932"/>
            <a:ext cx="2700000" cy="198808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084000" y="1450932"/>
            <a:ext cx="2700000" cy="198808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222000" y="1450932"/>
            <a:ext cx="2700000" cy="1988086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800" dirty="0"/>
          </a:p>
        </p:txBody>
      </p:sp>
      <p:sp>
        <p:nvSpPr>
          <p:cNvPr id="7" name="Text 1"/>
          <p:cNvSpPr txBox="1"/>
          <p:nvPr/>
        </p:nvSpPr>
        <p:spPr>
          <a:xfrm>
            <a:off x="360000" y="3889750"/>
            <a:ext cx="2700000" cy="79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работе с участком земли часто известны только длины его границ. Тогда формула Герона помогает быстро найти площадь треугольной части без измерения высоты на местности, что удобно для чертежей и планов.
</a:t>
            </a:r>
            <a:endParaRPr lang="en-US" sz="1132" dirty="0"/>
          </a:p>
        </p:txBody>
      </p:sp>
      <p:sp>
        <p:nvSpPr>
          <p:cNvPr id="8" name="Text 2"/>
          <p:cNvSpPr txBox="1"/>
          <p:nvPr/>
        </p:nvSpPr>
        <p:spPr>
          <a:xfrm>
            <a:off x="360000" y="3464475"/>
            <a:ext cx="27000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Земельный участок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6084000" y="3889750"/>
            <a:ext cx="2700000" cy="79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4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Инженерные и учебные задачи нередко требуют проверить результат другим способом. Формула Герона подходит для этого особенно хорошо, потому что опирается на те же стороны, которые обычно уже даны в условии.
</a:t>
            </a:r>
            <a:endParaRPr lang="en-US" sz="1140" dirty="0"/>
          </a:p>
        </p:txBody>
      </p:sp>
      <p:sp>
        <p:nvSpPr>
          <p:cNvPr id="10" name="Text 4"/>
          <p:cNvSpPr txBox="1"/>
          <p:nvPr/>
        </p:nvSpPr>
        <p:spPr>
          <a:xfrm>
            <a:off x="6084000" y="3464475"/>
            <a:ext cx="27000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в расчётах
</a:t>
            </a:r>
            <a:endParaRPr lang="en-US" sz="1300" dirty="0"/>
          </a:p>
        </p:txBody>
      </p:sp>
      <p:sp>
        <p:nvSpPr>
          <p:cNvPr id="11" name="Text 5"/>
          <p:cNvSpPr txBox="1"/>
          <p:nvPr/>
        </p:nvSpPr>
        <p:spPr>
          <a:xfrm>
            <a:off x="3222000" y="3889750"/>
            <a:ext cx="2700000" cy="79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1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черчении и моделировании треугольные элементы встречаются очень часто. Если на схеме указаны три стороны, площадь можно вычислить точно, даже когда высоту построить сложно или она не помечена на рисунке.
</a:t>
            </a:r>
            <a:endParaRPr lang="en-US" sz="1111" dirty="0"/>
          </a:p>
        </p:txBody>
      </p:sp>
      <p:sp>
        <p:nvSpPr>
          <p:cNvPr id="12" name="Text 6"/>
          <p:cNvSpPr txBox="1"/>
          <p:nvPr/>
        </p:nvSpPr>
        <p:spPr>
          <a:xfrm>
            <a:off x="3222000" y="3464475"/>
            <a:ext cx="27000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Чертёж детали
</a:t>
            </a:r>
            <a:endParaRPr lang="en-US" sz="1300" dirty="0"/>
          </a:p>
        </p:txBody>
      </p:sp>
      <p:sp>
        <p:nvSpPr>
          <p:cNvPr id="13" name="Text 7"/>
          <p:cNvSpPr txBox="1"/>
          <p:nvPr/>
        </p:nvSpPr>
        <p:spPr>
          <a:xfrm>
            <a:off x="360000" y="360000"/>
            <a:ext cx="84240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Применение в практических задачах
</a:t>
            </a:r>
            <a:endParaRPr lang="en-US" sz="25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64218" y="1145300"/>
            <a:ext cx="5415663" cy="2269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800" dirty="0"/>
          </a:p>
        </p:txBody>
      </p:sp>
      <p:sp>
        <p:nvSpPr>
          <p:cNvPr id="6" name="Text 1"/>
          <p:cNvSpPr txBox="1"/>
          <p:nvPr/>
        </p:nvSpPr>
        <p:spPr>
          <a:xfrm>
            <a:off x="581740" y="3925584"/>
            <a:ext cx="3706500" cy="56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таблице показано, как шаг за шагом вычисляется площадь треугольника по формуле Герона для сторон 13 см, 14 см и 15 см.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4671975" y="3937526"/>
            <a:ext cx="3881400" cy="54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8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Удобно, что при правильно найденном полупериметре все дальнейшие шаги остаются простыми и дают целое значение площади. Это хороший пример для проверки навыка вычислений.
</a:t>
            </a:r>
            <a:endParaRPr lang="en-US" sz="1188" dirty="0"/>
          </a:p>
        </p:txBody>
      </p:sp>
      <p:sp>
        <p:nvSpPr>
          <p:cNvPr id="8" name="Text 3"/>
          <p:cNvSpPr txBox="1"/>
          <p:nvPr/>
        </p:nvSpPr>
        <p:spPr>
          <a:xfrm>
            <a:off x="413146" y="3470629"/>
            <a:ext cx="8317800" cy="21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Вычисление по формуле Герона для треугольника со сторонами 13 см, 14 см и 15 см.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360000" y="360000"/>
            <a:ext cx="84240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Подробный расчёт для треугольника со сторонами 13, 14 и 15 см
</a:t>
            </a:r>
            <a:endParaRPr lang="en-US" sz="25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800" dirty="0"/>
          </a:p>
        </p:txBody>
      </p:sp>
      <p:sp>
        <p:nvSpPr>
          <p:cNvPr id="7" name="Text 1"/>
          <p:cNvSpPr txBox="1"/>
          <p:nvPr/>
        </p:nvSpPr>
        <p:spPr>
          <a:xfrm>
            <a:off x="613600" y="2689050"/>
            <a:ext cx="2236800" cy="146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находят полупериметр, потому что именно он входит в формулу вместе со сторонами треугольника. Без этого шага нельзя правильно собрать все множители и получить верный ответ.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608550" y="2014900"/>
            <a:ext cx="2236800" cy="57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полупериметр
</a:t>
            </a:r>
            <a:endParaRPr lang="en-US" sz="1600" dirty="0"/>
          </a:p>
        </p:txBody>
      </p:sp>
      <p:sp>
        <p:nvSpPr>
          <p:cNvPr id="9" name="Text 3"/>
          <p:cNvSpPr txBox="1"/>
          <p:nvPr/>
        </p:nvSpPr>
        <p:spPr>
          <a:xfrm>
            <a:off x="6262425" y="2689050"/>
            <a:ext cx="2236800" cy="146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вычислений площадь записывают в квадратных единицах: см², м² или мм². Это важно, потому что площадь показывает не длину, а размер поверхности фигуры.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6257375" y="2014900"/>
            <a:ext cx="2236800" cy="57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Аккуратный ответ
</a:t>
            </a:r>
            <a:endParaRPr lang="en-US" sz="1600" dirty="0"/>
          </a:p>
        </p:txBody>
      </p:sp>
      <p:sp>
        <p:nvSpPr>
          <p:cNvPr id="11" name="Text 5"/>
          <p:cNvSpPr txBox="1"/>
          <p:nvPr/>
        </p:nvSpPr>
        <p:spPr>
          <a:xfrm>
            <a:off x="3438012" y="2689050"/>
            <a:ext cx="2236800" cy="146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Формула работает только тогда, когда три числа действительно могут быть сторонами треугольника. Поэтому перед вычислением нужно проверить неравенство треугольника и убедиться, что фигура существует.
</a:t>
            </a:r>
            <a:endParaRPr lang="en-US" sz="1200" dirty="0"/>
          </a:p>
        </p:txBody>
      </p:sp>
      <p:sp>
        <p:nvSpPr>
          <p:cNvPr id="12" name="Text 6"/>
          <p:cNvSpPr txBox="1"/>
          <p:nvPr/>
        </p:nvSpPr>
        <p:spPr>
          <a:xfrm>
            <a:off x="3432963" y="2014900"/>
            <a:ext cx="2236800" cy="57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сторон
</a:t>
            </a:r>
            <a:endParaRPr lang="en-US" sz="1600" dirty="0"/>
          </a:p>
        </p:txBody>
      </p:sp>
      <p:sp>
        <p:nvSpPr>
          <p:cNvPr id="13" name="Text 7"/>
          <p:cNvSpPr txBox="1"/>
          <p:nvPr/>
        </p:nvSpPr>
        <p:spPr>
          <a:xfrm>
            <a:off x="360000" y="360000"/>
            <a:ext cx="84240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нужно запомнить о формуле Герона
</a:t>
            </a:r>
            <a:endParaRPr lang="en-US" sz="25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000" y="1752725"/>
            <a:ext cx="8424000" cy="133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7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Итог: ещё один удобный способ найти площадь треугольника
</a:t>
            </a:r>
            <a:endParaRPr lang="en-US" sz="3700" dirty="0"/>
          </a:p>
        </p:txBody>
      </p:sp>
      <p:sp>
        <p:nvSpPr>
          <p:cNvPr id="5" name="Text 1"/>
          <p:cNvSpPr txBox="1"/>
          <p:nvPr/>
        </p:nvSpPr>
        <p:spPr>
          <a:xfrm>
            <a:off x="4094750" y="3238300"/>
            <a:ext cx="4414800" cy="133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Формула Герона делает вычисление площади треугольника удобным, когда известны только три стороны. Если проверить существование треугольника и аккуратно выполнить шаги, ответ получится точно и быстро.
</a:t>
            </a:r>
            <a:endParaRPr lang="en-US" sz="16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2026-06-03T11:35:47Z</dcterms:created>
  <dcterms:modified xsi:type="dcterms:W3CDTF">2026-06-03T11:35:47Z</dcterms:modified>
</cp:coreProperties>
</file>