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jpeg"/><Relationship Id="rId4" Type="http://schemas.openxmlformats.org/officeDocument/2006/relationships/image" Target="../media/image-10-4.jpe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jpeg"/><Relationship Id="rId7" Type="http://schemas.openxmlformats.org/officeDocument/2006/relationships/image" Target="../media/image-12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jpe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3700" y="2731509"/>
            <a:ext cx="8082300" cy="201268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37600" y="175333"/>
            <a:ext cx="2383500" cy="41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600" dirty="0"/>
          </a:p>
        </p:txBody>
      </p:sp>
      <p:sp>
        <p:nvSpPr>
          <p:cNvPr id="7" name="Text 1"/>
          <p:cNvSpPr txBox="1"/>
          <p:nvPr/>
        </p:nvSpPr>
        <p:spPr>
          <a:xfrm>
            <a:off x="724500" y="815850"/>
            <a:ext cx="7695000" cy="201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Расовый и этнический состав населения мира
</a:t>
            </a:r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Мировое население объединяет множество культур, языков и историй.
</a:t>
            </a:r>
            <a:endParaRPr lang="en-US" sz="3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660" y="-8450"/>
            <a:ext cx="4088681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403000" y="360000"/>
            <a:ext cx="5383200" cy="144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География населения: взгляд на разнообразие мира
</a:t>
            </a:r>
            <a:endParaRPr lang="en-US" sz="3800" dirty="0"/>
          </a:p>
        </p:txBody>
      </p:sp>
      <p:sp>
        <p:nvSpPr>
          <p:cNvPr id="5" name="Text 1"/>
          <p:cNvSpPr txBox="1"/>
          <p:nvPr/>
        </p:nvSpPr>
        <p:spPr>
          <a:xfrm>
            <a:off x="4574100" y="1988425"/>
            <a:ext cx="3971700" cy="26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География показывает, как люди расселены по Земле, почему формируются разные этнические общности и как миграции, границы и природные условия меняют состав населения стран и регионов.
</a:t>
            </a:r>
            <a:endParaRPr lang="en-US" sz="1700" dirty="0"/>
          </a:p>
        </p:txBody>
      </p:sp>
      <p:sp>
        <p:nvSpPr>
          <p:cNvPr id="6" name="Text 2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359100" y="361806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Раса и этнос: не одно и то же
</a:t>
            </a:r>
            <a:endParaRPr lang="en-US" sz="3500" dirty="0"/>
          </a:p>
        </p:txBody>
      </p:sp>
      <p:sp>
        <p:nvSpPr>
          <p:cNvPr id="9" name="Text 2"/>
          <p:cNvSpPr txBox="1"/>
          <p:nvPr/>
        </p:nvSpPr>
        <p:spPr>
          <a:xfrm>
            <a:off x="1076400" y="2267273"/>
            <a:ext cx="4751100" cy="95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Раса — это старая классификация по внешним признакам: цвету кожи, чертам лица, типу волос. Сегодня она считается слишком грубой и не отражает реальную сложность человеческого разнообразия.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1076400" y="1703875"/>
            <a:ext cx="4751100" cy="53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Раса как историческая схема
</a:t>
            </a:r>
            <a:endParaRPr lang="en-US" sz="1800" dirty="0"/>
          </a:p>
        </p:txBody>
      </p:sp>
      <p:sp>
        <p:nvSpPr>
          <p:cNvPr id="11" name="Text 4"/>
          <p:cNvSpPr txBox="1"/>
          <p:nvPr/>
        </p:nvSpPr>
        <p:spPr>
          <a:xfrm>
            <a:off x="4033750" y="3849198"/>
            <a:ext cx="4751100" cy="95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Этнос объединяют язык, традиции, память о происхождении и чувство принадлежности. Именно этничность лучше помогает изучать население, потому что она связана с историей и самосознанием людей.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4033750" y="3285800"/>
            <a:ext cx="4751100" cy="53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Этнос как культурная общность
</a:t>
            </a:r>
            <a:endParaRPr lang="en-US" sz="18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9715" y="1551550"/>
            <a:ext cx="4115469" cy="3229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668300" y="1345200"/>
            <a:ext cx="41166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Крупнейшие языково-этнические группы сосредоточены в нескольких густонаселённых регионах, прежде всего в Азии.
</a:t>
            </a:r>
            <a:endParaRPr lang="en-US" sz="1700" dirty="0"/>
          </a:p>
        </p:txBody>
      </p:sp>
      <p:sp>
        <p:nvSpPr>
          <p:cNvPr id="7" name="Text 1"/>
          <p:cNvSpPr txBox="1"/>
          <p:nvPr/>
        </p:nvSpPr>
        <p:spPr>
          <a:xfrm>
            <a:off x="4668300" y="2772700"/>
            <a:ext cx="41166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Разрыв между лидерами и остальными этносами очень велик, поэтому несколько общностей заметно влияют на демографическую карту мира.
</a:t>
            </a:r>
            <a:endParaRPr lang="en-US" sz="1700" dirty="0"/>
          </a:p>
        </p:txBody>
      </p:sp>
      <p:sp>
        <p:nvSpPr>
          <p:cNvPr id="8" name="Text 2"/>
          <p:cNvSpPr txBox="1"/>
          <p:nvPr/>
        </p:nvSpPr>
        <p:spPr>
          <a:xfrm>
            <a:off x="360325" y="360000"/>
            <a:ext cx="8425800" cy="91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Крупнейшие этнолингвистические общности мира
</a:t>
            </a:r>
            <a:endParaRPr lang="en-US" sz="3800" dirty="0"/>
          </a:p>
        </p:txBody>
      </p:sp>
      <p:sp>
        <p:nvSpPr>
          <p:cNvPr id="9" name="Text 3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4896050" y="4524900"/>
            <a:ext cx="3888900" cy="25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3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Демографические оценки и материалы ООН, данные на основе переписей и этнолингвистических обзоров.
</a:t>
            </a:r>
            <a:endParaRPr lang="en-US" sz="1131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6600" y="1589105"/>
            <a:ext cx="7750800" cy="191499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359100" y="361806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Европеоидная раса в исторической классификации
</a:t>
            </a:r>
            <a:endParaRPr lang="en-US" sz="3500" dirty="0"/>
          </a:p>
        </p:txBody>
      </p:sp>
      <p:sp>
        <p:nvSpPr>
          <p:cNvPr id="9" name="Text 2"/>
          <p:cNvSpPr txBox="1"/>
          <p:nvPr/>
        </p:nvSpPr>
        <p:spPr>
          <a:xfrm>
            <a:off x="783050" y="3939004"/>
            <a:ext cx="2178900" cy="74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антропологии прошлого европеоидную расу связывали с населением Европы, Западной Азии, Северной Африки и части Южной Азии. Такая схема отражала уровень знаний своего времени.
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783050" y="3630825"/>
            <a:ext cx="2178900" cy="25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Исторический контекст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6091313" y="3939004"/>
            <a:ext cx="2178900" cy="74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Изучение исторических классификаций помогает понять, как формировались представления о людях, и почему в современной географии и антропологии важнее говорить об этнических и культурных различиях.
</a:t>
            </a:r>
            <a:endParaRPr lang="en-US" sz="900" dirty="0"/>
          </a:p>
        </p:txBody>
      </p:sp>
      <p:sp>
        <p:nvSpPr>
          <p:cNvPr id="12" name="Text 5"/>
          <p:cNvSpPr txBox="1"/>
          <p:nvPr/>
        </p:nvSpPr>
        <p:spPr>
          <a:xfrm>
            <a:off x="6091313" y="3630825"/>
            <a:ext cx="2178900" cy="25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 важно сегодня
</a:t>
            </a:r>
            <a:endParaRPr lang="en-US" sz="1100" dirty="0"/>
          </a:p>
        </p:txBody>
      </p:sp>
      <p:sp>
        <p:nvSpPr>
          <p:cNvPr id="13" name="Text 6"/>
          <p:cNvSpPr txBox="1"/>
          <p:nvPr/>
        </p:nvSpPr>
        <p:spPr>
          <a:xfrm>
            <a:off x="3437181" y="3939660"/>
            <a:ext cx="2178900" cy="74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Современная наука показывает, что признаки распределяются постепенно и не образуют чётких границ. Внутри любой группы существует большая изменчивость, поэтому жёсткие расовые схемы упрощают реальность.
</a:t>
            </a:r>
            <a:endParaRPr lang="en-US" sz="900" dirty="0"/>
          </a:p>
        </p:txBody>
      </p:sp>
      <p:sp>
        <p:nvSpPr>
          <p:cNvPr id="14" name="Text 7"/>
          <p:cNvSpPr txBox="1"/>
          <p:nvPr/>
        </p:nvSpPr>
        <p:spPr>
          <a:xfrm>
            <a:off x="3437181" y="3630825"/>
            <a:ext cx="2178900" cy="25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Пределы классификации
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5394" y="1747259"/>
            <a:ext cx="447563" cy="462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97007" y="1770259"/>
            <a:ext cx="468000" cy="416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97007" y="3426734"/>
            <a:ext cx="468000" cy="416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31805" y="3447534"/>
            <a:ext cx="468000" cy="3744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360325" y="360000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DBFE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этнические регионы Азии
</a:t>
            </a:r>
            <a:endParaRPr lang="en-US" sz="3800" dirty="0"/>
          </a:p>
        </p:txBody>
      </p:sp>
      <p:sp>
        <p:nvSpPr>
          <p:cNvPr id="10" name="Text 2"/>
          <p:cNvSpPr txBox="1"/>
          <p:nvPr/>
        </p:nvSpPr>
        <p:spPr>
          <a:xfrm>
            <a:off x="1171575" y="1721759"/>
            <a:ext cx="28959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Восточная Азия
</a:t>
            </a:r>
            <a:endParaRPr lang="en-US" sz="1600" dirty="0"/>
          </a:p>
        </p:txBody>
      </p:sp>
      <p:sp>
        <p:nvSpPr>
          <p:cNvPr id="11" name="Text 3"/>
          <p:cNvSpPr txBox="1"/>
          <p:nvPr/>
        </p:nvSpPr>
        <p:spPr>
          <a:xfrm>
            <a:off x="635175" y="2243700"/>
            <a:ext cx="3651000" cy="72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Здесь сосредоточены ханьцы, японцы и корейцы. Высокая плотность населения и древние государственные традиции сделали этот регион одним из крупнейших центров формирования этнических общностей.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5433407" y="1721759"/>
            <a:ext cx="28959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Западная Азия
</a:t>
            </a:r>
            <a:endParaRPr lang="en-US" sz="1600" dirty="0"/>
          </a:p>
        </p:txBody>
      </p:sp>
      <p:sp>
        <p:nvSpPr>
          <p:cNvPr id="13" name="Text 5"/>
          <p:cNvSpPr txBox="1"/>
          <p:nvPr/>
        </p:nvSpPr>
        <p:spPr>
          <a:xfrm>
            <a:off x="4897007" y="2243700"/>
            <a:ext cx="3651000" cy="72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Арабский мир охватывает огромную территорию от Аравийского полуострова до Северной Африки. Общность языка и религии здесь часто сочетается с сильными региональными различиями.
</a:t>
            </a:r>
            <a:endParaRPr lang="en-US" sz="1200" dirty="0"/>
          </a:p>
        </p:txBody>
      </p:sp>
      <p:sp>
        <p:nvSpPr>
          <p:cNvPr id="14" name="Text 6"/>
          <p:cNvSpPr txBox="1"/>
          <p:nvPr/>
        </p:nvSpPr>
        <p:spPr>
          <a:xfrm>
            <a:off x="5433407" y="3378234"/>
            <a:ext cx="28959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Юго-Восточная Азия
</a:t>
            </a:r>
            <a:endParaRPr lang="en-US" sz="1600" dirty="0"/>
          </a:p>
        </p:txBody>
      </p:sp>
      <p:sp>
        <p:nvSpPr>
          <p:cNvPr id="15" name="Text 7"/>
          <p:cNvSpPr txBox="1"/>
          <p:nvPr/>
        </p:nvSpPr>
        <p:spPr>
          <a:xfrm>
            <a:off x="4897007" y="3900175"/>
            <a:ext cx="3651000" cy="72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этом регионе важную роль играют яванцы, а также многие другие народы островной и материковой части Азии. Здесь особенно заметно влияние миграций, морской торговли и смешения культур.
</a:t>
            </a:r>
            <a:endParaRPr lang="en-US" sz="1200" dirty="0"/>
          </a:p>
        </p:txBody>
      </p:sp>
      <p:sp>
        <p:nvSpPr>
          <p:cNvPr id="16" name="Text 8"/>
          <p:cNvSpPr txBox="1"/>
          <p:nvPr/>
        </p:nvSpPr>
        <p:spPr>
          <a:xfrm>
            <a:off x="1168204" y="3378234"/>
            <a:ext cx="28959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Южная Азия
</a:t>
            </a:r>
            <a:endParaRPr lang="en-US" sz="1600" dirty="0"/>
          </a:p>
        </p:txBody>
      </p:sp>
      <p:sp>
        <p:nvSpPr>
          <p:cNvPr id="17" name="Text 9"/>
          <p:cNvSpPr txBox="1"/>
          <p:nvPr/>
        </p:nvSpPr>
        <p:spPr>
          <a:xfrm>
            <a:off x="631805" y="3900175"/>
            <a:ext cx="3651000" cy="72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Индия и соседние страны отличаются исключительным языковым и культурным многообразием. Хиндустанцы, бенгальцы и другие группы живут в тесном историческом и хозяйственном взаимодействии.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45400" y="1779720"/>
            <a:ext cx="4839600" cy="229881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0325" y="1477500"/>
            <a:ext cx="3017700" cy="276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показывает, что численность этносов связана не только с площадью территории, но и с плотностью населения и историей расселения.
</a:t>
            </a:r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Крупнейшие этносы формируются в густонаселённых районах, где исторически сложились крупные государства и устойчивые зоны расселения.
</a:t>
            </a:r>
            <a:endParaRPr lang="en-US" sz="1600" dirty="0"/>
          </a:p>
        </p:txBody>
      </p:sp>
      <p:sp>
        <p:nvSpPr>
          <p:cNvPr id="9" name="Text 1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4179400" y="4315600"/>
            <a:ext cx="4605600" cy="46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Национальные переписи, демографические оценки, материалы ООН.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360325" y="360000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Крупные этнические группы и регионы проживания
</a:t>
            </a:r>
            <a:endParaRPr lang="en-US" sz="3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360325" y="360000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Африка как центр этнического разнообразия
</a:t>
            </a:r>
            <a:endParaRPr lang="en-US" sz="3800" dirty="0"/>
          </a:p>
        </p:txBody>
      </p:sp>
      <p:sp>
        <p:nvSpPr>
          <p:cNvPr id="9" name="Text 2"/>
          <p:cNvSpPr txBox="1"/>
          <p:nvPr/>
        </p:nvSpPr>
        <p:spPr>
          <a:xfrm>
            <a:off x="635175" y="1752603"/>
            <a:ext cx="3432300" cy="32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BFE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Множество локальных общностей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635175" y="2099724"/>
            <a:ext cx="3651000" cy="81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Африка отличается тысячами этнических групп и сотнями языков. Во многих районах принадлежность к народу, клану или территории остаётся важной частью повседневной идентичности.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4993988" y="1752603"/>
            <a:ext cx="3432300" cy="32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BFE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Крупные народы континента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4994000" y="2099725"/>
            <a:ext cx="3485700" cy="81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Среди самых известных общностей — хауса, йоруба, игбо, амхара, оромо, зулу и суахили. Они играют заметную роль в культуре, политике и межрегиональных связях.
</a:t>
            </a:r>
            <a:endParaRPr lang="en-US" sz="1100" dirty="0"/>
          </a:p>
        </p:txBody>
      </p:sp>
      <p:sp>
        <p:nvSpPr>
          <p:cNvPr id="13" name="Text 6"/>
          <p:cNvSpPr txBox="1"/>
          <p:nvPr/>
        </p:nvSpPr>
        <p:spPr>
          <a:xfrm>
            <a:off x="635175" y="3418390"/>
            <a:ext cx="3432300" cy="32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BFE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Языковая мозаика
</a:t>
            </a:r>
            <a:endParaRPr lang="en-US" sz="1400" dirty="0"/>
          </a:p>
        </p:txBody>
      </p:sp>
      <p:sp>
        <p:nvSpPr>
          <p:cNvPr id="14" name="Text 7"/>
          <p:cNvSpPr txBox="1"/>
          <p:nvPr/>
        </p:nvSpPr>
        <p:spPr>
          <a:xfrm>
            <a:off x="635175" y="3765511"/>
            <a:ext cx="3651000" cy="81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Континент объединяет множество языковых семей и местных говоров. Поэтому африканская этническая карта особенно сложна и редко совпадает с современными государственными границами.
</a:t>
            </a:r>
            <a:endParaRPr lang="en-US" sz="1100" dirty="0"/>
          </a:p>
        </p:txBody>
      </p:sp>
      <p:sp>
        <p:nvSpPr>
          <p:cNvPr id="15" name="Text 8"/>
          <p:cNvSpPr txBox="1"/>
          <p:nvPr/>
        </p:nvSpPr>
        <p:spPr>
          <a:xfrm>
            <a:off x="4993988" y="3418390"/>
            <a:ext cx="3432300" cy="32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BFE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Историческая устойчивость
</a:t>
            </a:r>
            <a:endParaRPr lang="en-US" sz="1400" dirty="0"/>
          </a:p>
        </p:txBody>
      </p:sp>
      <p:sp>
        <p:nvSpPr>
          <p:cNvPr id="16" name="Text 9"/>
          <p:cNvSpPr txBox="1"/>
          <p:nvPr/>
        </p:nvSpPr>
        <p:spPr>
          <a:xfrm>
            <a:off x="4996550" y="3765500"/>
            <a:ext cx="3539100" cy="81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многих народов Африки этничность связана не только с происхождением, но и с традиционным образом жизни, хозяйством и памятью о предках, передаваемой из поколения в поколение.
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9715" y="1551550"/>
            <a:ext cx="4115469" cy="3229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668300" y="1345200"/>
            <a:ext cx="41166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Показатели на диаграмме передают общую мозаичность регионов и помогают сравнить их по степени языковой и этнической дробности.
</a:t>
            </a:r>
            <a:endParaRPr lang="en-US" sz="1700" dirty="0"/>
          </a:p>
        </p:txBody>
      </p:sp>
      <p:sp>
        <p:nvSpPr>
          <p:cNvPr id="7" name="Text 1"/>
          <p:cNvSpPr txBox="1"/>
          <p:nvPr/>
        </p:nvSpPr>
        <p:spPr>
          <a:xfrm>
            <a:off x="4668300" y="2772700"/>
            <a:ext cx="41166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Африка и Азия заметно выделяются по разнообразию, тогда как в Европе и Латинской Америке преобладают более крупные национальные идентичности.
</a:t>
            </a:r>
            <a:endParaRPr lang="en-US" sz="1700" dirty="0"/>
          </a:p>
        </p:txBody>
      </p:sp>
      <p:sp>
        <p:nvSpPr>
          <p:cNvPr id="8" name="Text 2"/>
          <p:cNvSpPr txBox="1"/>
          <p:nvPr/>
        </p:nvSpPr>
        <p:spPr>
          <a:xfrm>
            <a:off x="360325" y="360000"/>
            <a:ext cx="8425800" cy="91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64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этнического и языкового разнообразия по регионам
</a:t>
            </a:r>
            <a:endParaRPr lang="en-US" sz="3644" dirty="0"/>
          </a:p>
        </p:txBody>
      </p:sp>
      <p:sp>
        <p:nvSpPr>
          <p:cNvPr id="9" name="Text 3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4896050" y="4524900"/>
            <a:ext cx="3888900" cy="25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3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Схематическое сравнение по материалам школьного курса географии и обобщённым региональным обзорам.
</a:t>
            </a:r>
            <a:endParaRPr lang="en-US" sz="1131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325" y="1508859"/>
            <a:ext cx="3911100" cy="147048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62650" y="1508859"/>
            <a:ext cx="3911100" cy="147048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360325" y="360000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Европа: историческое смешение народов
</a:t>
            </a:r>
            <a:endParaRPr lang="en-US" sz="3800" dirty="0"/>
          </a:p>
        </p:txBody>
      </p:sp>
      <p:sp>
        <p:nvSpPr>
          <p:cNvPr id="9" name="Text 2"/>
          <p:cNvSpPr txBox="1"/>
          <p:nvPr/>
        </p:nvSpPr>
        <p:spPr>
          <a:xfrm>
            <a:off x="360325" y="3469478"/>
            <a:ext cx="3911100" cy="131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Европа складывалась как пространство длительного движения народов. Германские, романские, славянские, балтийские и угро-финские группы расселялись здесь в разные эпохи, создавая сложную и неоднородную этническую карту. Позднее на неё повлияли войны, государственные границы и процессы ассимиляции.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360325" y="3025025"/>
            <a:ext cx="3911100" cy="39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Континент переселений
</a:t>
            </a:r>
            <a:endParaRPr lang="en-US" sz="1600" dirty="0"/>
          </a:p>
        </p:txBody>
      </p:sp>
      <p:sp>
        <p:nvSpPr>
          <p:cNvPr id="11" name="Text 4"/>
          <p:cNvSpPr txBox="1"/>
          <p:nvPr/>
        </p:nvSpPr>
        <p:spPr>
          <a:xfrm>
            <a:off x="4662650" y="3469478"/>
            <a:ext cx="3911100" cy="131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XXI веке этнический состав европейских стран дополнительно меняется из-за миграции из Азии, Африки и Ближнего Востока. Крупные города и промышленные районы становятся местами встречи разных языков, культур и традиций, а миграционные потоки делают разнообразие ещё заметнее.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4662650" y="3025025"/>
            <a:ext cx="3911100" cy="39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Новая многообразная Европа
</a:t>
            </a:r>
            <a:endParaRPr lang="en-US" sz="16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9150" y="1570466"/>
            <a:ext cx="8425800" cy="320846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325" y="1064700"/>
            <a:ext cx="8425800" cy="41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 миграции, контакты народов и современные процессы формируют этническое и языковое разнообразие планеты.
</a:t>
            </a:r>
            <a:endParaRPr lang="en-US" sz="1500" dirty="0"/>
          </a:p>
        </p:txBody>
      </p:sp>
      <p:sp>
        <p:nvSpPr>
          <p:cNvPr id="5" name="Text 1"/>
          <p:cNvSpPr txBox="1"/>
          <p:nvPr/>
        </p:nvSpPr>
        <p:spPr>
          <a:xfrm>
            <a:off x="360325" y="360000"/>
            <a:ext cx="8425800" cy="63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12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Этническая карта мира: как она складывается
</a:t>
            </a:r>
            <a:endParaRPr lang="en-US" sz="3128" dirty="0"/>
          </a:p>
        </p:txBody>
      </p:sp>
      <p:sp>
        <p:nvSpPr>
          <p:cNvPr id="6" name="Text 2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60350" y="1199816"/>
            <a:ext cx="8316900" cy="1559419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60325" y="360000"/>
            <a:ext cx="8425800" cy="71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500" b="1" dirty="0">
                <a:solidFill>
                  <a:srgbClr val="DBFE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Коренные народы и малочисленные этносы
</a:t>
            </a:r>
            <a:endParaRPr lang="en-US" sz="3500" dirty="0"/>
          </a:p>
        </p:txBody>
      </p:sp>
      <p:sp>
        <p:nvSpPr>
          <p:cNvPr id="10" name="Text 1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360350" y="3362124"/>
            <a:ext cx="1882800" cy="10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Коренные народы обычно связаны с определённой территорией задолго до появления современных государств; эта связь отражается в традиционном хозяйстве, памяти о предках и особом отношении к природе.
</a:t>
            </a:r>
            <a:endParaRPr lang="en-US" sz="1000" dirty="0"/>
          </a:p>
        </p:txBody>
      </p:sp>
      <p:sp>
        <p:nvSpPr>
          <p:cNvPr id="12" name="Text 3"/>
          <p:cNvSpPr txBox="1"/>
          <p:nvPr/>
        </p:nvSpPr>
        <p:spPr>
          <a:xfrm>
            <a:off x="360325" y="2862150"/>
            <a:ext cx="1882800" cy="43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Историческая связь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6902050" y="3362124"/>
            <a:ext cx="1882800" cy="10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Изучение малочисленных этносов показывает, что культурное разнообразие не зависит только от численности населения: иногда именно небольшие сообщества хранят уникальные знания и языковые традиции.
</a:t>
            </a:r>
            <a:endParaRPr lang="en-US" sz="1000" dirty="0"/>
          </a:p>
        </p:txBody>
      </p:sp>
      <p:sp>
        <p:nvSpPr>
          <p:cNvPr id="14" name="Text 5"/>
          <p:cNvSpPr txBox="1"/>
          <p:nvPr/>
        </p:nvSpPr>
        <p:spPr>
          <a:xfrm>
            <a:off x="6902025" y="2862150"/>
            <a:ext cx="1882800" cy="43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 важно
</a:t>
            </a:r>
            <a:endParaRPr lang="en-US" sz="1200" dirty="0"/>
          </a:p>
        </p:txBody>
      </p:sp>
      <p:sp>
        <p:nvSpPr>
          <p:cNvPr id="15" name="Text 6"/>
          <p:cNvSpPr txBox="1"/>
          <p:nvPr/>
        </p:nvSpPr>
        <p:spPr>
          <a:xfrm>
            <a:off x="4721483" y="3362124"/>
            <a:ext cx="1882800" cy="10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 числу известных коренных народов относят саами, инуитов, маори, аборигенов Австралии и многие индейские народы Америки; их расселение охватывает разные материки и природные зоны.
</a:t>
            </a:r>
            <a:endParaRPr lang="en-US" sz="1000" dirty="0"/>
          </a:p>
        </p:txBody>
      </p:sp>
      <p:sp>
        <p:nvSpPr>
          <p:cNvPr id="16" name="Text 7"/>
          <p:cNvSpPr txBox="1"/>
          <p:nvPr/>
        </p:nvSpPr>
        <p:spPr>
          <a:xfrm>
            <a:off x="4721458" y="2862150"/>
            <a:ext cx="1882800" cy="43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народов
</a:t>
            </a:r>
            <a:endParaRPr lang="en-US" sz="1200" dirty="0"/>
          </a:p>
        </p:txBody>
      </p:sp>
      <p:sp>
        <p:nvSpPr>
          <p:cNvPr id="17" name="Text 8"/>
          <p:cNvSpPr txBox="1"/>
          <p:nvPr/>
        </p:nvSpPr>
        <p:spPr>
          <a:xfrm>
            <a:off x="2540917" y="3362124"/>
            <a:ext cx="1882800" cy="10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при небольшой численности такие этносы сохраняют языки, обряды, устное наследие и формы природопользования, которые помогают понять историю освоения разных регионов мира.
</a:t>
            </a:r>
            <a:endParaRPr lang="en-US" sz="1000" dirty="0"/>
          </a:p>
        </p:txBody>
      </p:sp>
      <p:sp>
        <p:nvSpPr>
          <p:cNvPr id="18" name="Text 9"/>
          <p:cNvSpPr txBox="1"/>
          <p:nvPr/>
        </p:nvSpPr>
        <p:spPr>
          <a:xfrm>
            <a:off x="2540892" y="2862150"/>
            <a:ext cx="1882800" cy="43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Культурная ценность
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9715" y="1551550"/>
            <a:ext cx="4115469" cy="3229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668300" y="1345200"/>
            <a:ext cx="41166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Потоки концентрируются там, где есть спрос на труд, развитая инфраструктура и уже сложившиеся диаспоры; именно они ускоряют культурное и языковое разнообразие городов.
</a:t>
            </a:r>
            <a:endParaRPr lang="en-US" sz="1700" dirty="0"/>
          </a:p>
        </p:txBody>
      </p:sp>
      <p:sp>
        <p:nvSpPr>
          <p:cNvPr id="7" name="Text 1"/>
          <p:cNvSpPr txBox="1"/>
          <p:nvPr/>
        </p:nvSpPr>
        <p:spPr>
          <a:xfrm>
            <a:off x="4668300" y="2772700"/>
            <a:ext cx="41166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Наиболее мощные потоки идут в Северную Америку и Европу, а также в страны Персидского залива; они заметно меняют состав населения принимающих территорий.
</a:t>
            </a:r>
            <a:endParaRPr lang="en-US" sz="1700" dirty="0"/>
          </a:p>
        </p:txBody>
      </p:sp>
      <p:sp>
        <p:nvSpPr>
          <p:cNvPr id="8" name="Text 2"/>
          <p:cNvSpPr txBox="1"/>
          <p:nvPr/>
        </p:nvSpPr>
        <p:spPr>
          <a:xfrm>
            <a:off x="360325" y="360000"/>
            <a:ext cx="8425800" cy="91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направления международной миграции
</a:t>
            </a:r>
            <a:endParaRPr lang="en-US" sz="3800" dirty="0"/>
          </a:p>
        </p:txBody>
      </p:sp>
      <p:sp>
        <p:nvSpPr>
          <p:cNvPr id="9" name="Text 3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4896050" y="4524900"/>
            <a:ext cx="3888900" cy="25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75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материалам ООН, Международной организации по миграции и демографических обзоров за последние годы; значения на диаграмме — индекс интенсивности
</a:t>
            </a:r>
            <a:endParaRPr lang="en-US" sz="754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325" y="1678472"/>
            <a:ext cx="4535700" cy="250130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325" y="360000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многоэтничных государств мира
</a:t>
            </a:r>
            <a:endParaRPr lang="en-US" sz="3800" dirty="0"/>
          </a:p>
        </p:txBody>
      </p:sp>
      <p:sp>
        <p:nvSpPr>
          <p:cNvPr id="6" name="Text 1"/>
          <p:cNvSpPr txBox="1"/>
          <p:nvPr/>
        </p:nvSpPr>
        <p:spPr>
          <a:xfrm>
            <a:off x="5113500" y="1477500"/>
            <a:ext cx="3200400" cy="276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показывают, что многоэтничность может сочетаться с разными политическими и историческими моделями развития государства.
</a:t>
            </a:r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Многоэтничность сама по себе не ведёт к конфликту; решающими становятся институты, равные права, представительство и устойчивые механизмы межгруппового согласия.
</a:t>
            </a:r>
            <a:endParaRPr lang="en-US" sz="1700" dirty="0"/>
          </a:p>
        </p:txBody>
      </p:sp>
      <p:sp>
        <p:nvSpPr>
          <p:cNvPr id="7" name="Text 2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594325" y="4525000"/>
            <a:ext cx="7770300" cy="25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3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Переписи населения и демографические обзоры национальных статистических служб и международных организаций
</a:t>
            </a:r>
            <a:endParaRPr lang="en-US" sz="1131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60325" y="360000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расовые теории стали инструментом дискриминации
</a:t>
            </a:r>
            <a:endParaRPr lang="en-US" sz="3800" dirty="0"/>
          </a:p>
        </p:txBody>
      </p:sp>
      <p:sp>
        <p:nvSpPr>
          <p:cNvPr id="8" name="Text 2"/>
          <p:cNvSpPr txBox="1"/>
          <p:nvPr/>
        </p:nvSpPr>
        <p:spPr>
          <a:xfrm>
            <a:off x="360325" y="2835750"/>
            <a:ext cx="2601600" cy="194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Расовые теории пытаются объяснить различия между людьми как иерархию «высших» и «низших» групп; такие идеи быстро выходят за рамки науки и начинают влиять на политику и общественные представления.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360325" y="2243700"/>
            <a:ext cx="26016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XIX век
</a:t>
            </a:r>
            <a:endParaRPr lang="en-US" sz="1600" dirty="0"/>
          </a:p>
        </p:txBody>
      </p:sp>
      <p:sp>
        <p:nvSpPr>
          <p:cNvPr id="10" name="Text 4"/>
          <p:cNvSpPr txBox="1"/>
          <p:nvPr/>
        </p:nvSpPr>
        <p:spPr>
          <a:xfrm>
            <a:off x="6091375" y="2835750"/>
            <a:ext cx="2601600" cy="194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Международное и научное сообщество отвергает иерархические расовые концепции; укрепляется подход, основанный на равенстве людей, недопустимости расовой дискриминации и уважении культурных различий.
</a:t>
            </a:r>
            <a:endParaRPr lang="en-US" sz="1400" dirty="0"/>
          </a:p>
        </p:txBody>
      </p:sp>
      <p:sp>
        <p:nvSpPr>
          <p:cNvPr id="11" name="Text 5"/>
          <p:cNvSpPr txBox="1"/>
          <p:nvPr/>
        </p:nvSpPr>
        <p:spPr>
          <a:xfrm>
            <a:off x="6091375" y="2243700"/>
            <a:ext cx="26016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Второй мировой войны
</a:t>
            </a:r>
            <a:endParaRPr lang="en-US" sz="1600" dirty="0"/>
          </a:p>
        </p:txBody>
      </p:sp>
      <p:sp>
        <p:nvSpPr>
          <p:cNvPr id="12" name="Text 6"/>
          <p:cNvSpPr txBox="1"/>
          <p:nvPr/>
        </p:nvSpPr>
        <p:spPr>
          <a:xfrm>
            <a:off x="3225850" y="2835750"/>
            <a:ext cx="2601600" cy="194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Расизм используется для оправдания колониализма, рабства, сегрегации и преследований; псевдобиологические схемы становятся основанием для дискриминации и массовых нарушений прав человека.
</a:t>
            </a:r>
            <a:endParaRPr lang="en-US" sz="1400" dirty="0"/>
          </a:p>
        </p:txBody>
      </p:sp>
      <p:sp>
        <p:nvSpPr>
          <p:cNvPr id="13" name="Text 7"/>
          <p:cNvSpPr txBox="1"/>
          <p:nvPr/>
        </p:nvSpPr>
        <p:spPr>
          <a:xfrm>
            <a:off x="3225850" y="2243700"/>
            <a:ext cx="26016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Первая половина XX века
</a:t>
            </a:r>
            <a:endParaRPr lang="en-US" sz="16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6600" y="1589105"/>
            <a:ext cx="7750800" cy="191499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359100" y="361806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Переписи населения и самоидентификация
</a:t>
            </a:r>
            <a:endParaRPr lang="en-US" sz="3500" dirty="0"/>
          </a:p>
        </p:txBody>
      </p:sp>
      <p:sp>
        <p:nvSpPr>
          <p:cNvPr id="9" name="Text 2"/>
          <p:cNvSpPr txBox="1"/>
          <p:nvPr/>
        </p:nvSpPr>
        <p:spPr>
          <a:xfrm>
            <a:off x="783050" y="3939004"/>
            <a:ext cx="2178900" cy="74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переписи всё чаще спрашивают не только о гражданстве, но и о языке, происхождении и самоопределении человека, потому что именно эти данные точнее отражают этническую картину общества.
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783050" y="3630825"/>
            <a:ext cx="2178900" cy="25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фиксируют переписи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6091313" y="3939004"/>
            <a:ext cx="2178900" cy="74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Самоидентификация помогает увидеть реальное многообразие населения, но требует осторожной интерпретации: ответы зависят от личного выбора, контекста опроса и принятых в стране категорий.
</a:t>
            </a:r>
            <a:endParaRPr lang="en-US" sz="900" dirty="0"/>
          </a:p>
        </p:txBody>
      </p:sp>
      <p:sp>
        <p:nvSpPr>
          <p:cNvPr id="12" name="Text 5"/>
          <p:cNvSpPr txBox="1"/>
          <p:nvPr/>
        </p:nvSpPr>
        <p:spPr>
          <a:xfrm>
            <a:off x="6091313" y="3630825"/>
            <a:ext cx="2178900" cy="25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это нужно
</a:t>
            </a:r>
            <a:endParaRPr lang="en-US" sz="1100" dirty="0"/>
          </a:p>
        </p:txBody>
      </p:sp>
      <p:sp>
        <p:nvSpPr>
          <p:cNvPr id="13" name="Text 6"/>
          <p:cNvSpPr txBox="1"/>
          <p:nvPr/>
        </p:nvSpPr>
        <p:spPr>
          <a:xfrm>
            <a:off x="3437181" y="3939660"/>
            <a:ext cx="2178900" cy="74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Канаде, США, Бразилии и Южной Африке такие вопросы широко используются, тогда как в ряде государств сбор сведений об этничности ограничен или регулируется особенно строго.
</a:t>
            </a:r>
            <a:endParaRPr lang="en-US" sz="900" dirty="0"/>
          </a:p>
        </p:txBody>
      </p:sp>
      <p:sp>
        <p:nvSpPr>
          <p:cNvPr id="14" name="Text 7"/>
          <p:cNvSpPr txBox="1"/>
          <p:nvPr/>
        </p:nvSpPr>
        <p:spPr>
          <a:xfrm>
            <a:off x="3437181" y="3630825"/>
            <a:ext cx="2178900" cy="25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правила в странах
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9715" y="1551550"/>
            <a:ext cx="4115469" cy="3229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668300" y="1345200"/>
            <a:ext cx="41166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крупных городах чаще всего соседствуют мигранты, представители диаспор, люди смешанного происхождения и носители многих языков, что делает повседневную среду особенно разнообразной.
</a:t>
            </a:r>
            <a:endParaRPr lang="en-US" sz="1700" dirty="0"/>
          </a:p>
        </p:txBody>
      </p:sp>
      <p:sp>
        <p:nvSpPr>
          <p:cNvPr id="7" name="Text 1"/>
          <p:cNvSpPr txBox="1"/>
          <p:nvPr/>
        </p:nvSpPr>
        <p:spPr>
          <a:xfrm>
            <a:off x="4668300" y="2772700"/>
            <a:ext cx="41166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выше урбанизация и миграционная привлекательность города, тем заметнее этническая и культурная смешанность его населения.
</a:t>
            </a:r>
            <a:endParaRPr lang="en-US" sz="1700" dirty="0"/>
          </a:p>
        </p:txBody>
      </p:sp>
      <p:sp>
        <p:nvSpPr>
          <p:cNvPr id="8" name="Text 2"/>
          <p:cNvSpPr txBox="1"/>
          <p:nvPr/>
        </p:nvSpPr>
        <p:spPr>
          <a:xfrm>
            <a:off x="360325" y="360000"/>
            <a:ext cx="8425800" cy="91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Города как центры этнической смешанности
</a:t>
            </a:r>
            <a:endParaRPr lang="en-US" sz="3800" dirty="0"/>
          </a:p>
        </p:txBody>
      </p:sp>
      <p:sp>
        <p:nvSpPr>
          <p:cNvPr id="9" name="Text 3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4896050" y="4524900"/>
            <a:ext cx="3888900" cy="25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3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Сводные городские демографические профили и данные переписей; значения на диаграмме представлены как сравнительный индекс многоэтничности
</a:t>
            </a:r>
            <a:endParaRPr lang="en-US" sz="83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359100" y="361806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Проблемы измерения расового и этнического состава
</a:t>
            </a:r>
            <a:endParaRPr lang="en-US" sz="3500" dirty="0"/>
          </a:p>
        </p:txBody>
      </p:sp>
      <p:sp>
        <p:nvSpPr>
          <p:cNvPr id="11" name="Text 2"/>
          <p:cNvSpPr txBox="1"/>
          <p:nvPr/>
        </p:nvSpPr>
        <p:spPr>
          <a:xfrm>
            <a:off x="1076400" y="1845273"/>
            <a:ext cx="4116600" cy="46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одних странах учитывают расу, в других — этнос, национальность, язык, религию или самоидентификацию; поэтому одинаковые по названию показатели часто означают разные вещи.
</a:t>
            </a:r>
            <a:endParaRPr lang="en-US" sz="1000" dirty="0"/>
          </a:p>
        </p:txBody>
      </p:sp>
      <p:sp>
        <p:nvSpPr>
          <p:cNvPr id="12" name="Text 3"/>
          <p:cNvSpPr txBox="1"/>
          <p:nvPr/>
        </p:nvSpPr>
        <p:spPr>
          <a:xfrm>
            <a:off x="1076400" y="1538800"/>
            <a:ext cx="4116600" cy="27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критерии
</a:t>
            </a:r>
            <a:endParaRPr lang="en-US" sz="1300" dirty="0"/>
          </a:p>
        </p:txBody>
      </p:sp>
      <p:sp>
        <p:nvSpPr>
          <p:cNvPr id="13" name="Text 4"/>
          <p:cNvSpPr txBox="1"/>
          <p:nvPr/>
        </p:nvSpPr>
        <p:spPr>
          <a:xfrm>
            <a:off x="4662700" y="4330848"/>
            <a:ext cx="4116600" cy="46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корректных выводов исследователи сопоставляют переписи, социологические опросы и миграционную статистику, чтобы избежать ошибок при сравнении разных государств и регионов.
</a:t>
            </a:r>
            <a:endParaRPr lang="en-US" sz="1000" dirty="0"/>
          </a:p>
        </p:txBody>
      </p:sp>
      <p:sp>
        <p:nvSpPr>
          <p:cNvPr id="14" name="Text 5"/>
          <p:cNvSpPr txBox="1"/>
          <p:nvPr/>
        </p:nvSpPr>
        <p:spPr>
          <a:xfrm>
            <a:off x="4662700" y="4024375"/>
            <a:ext cx="4116600" cy="27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Нужна сопоставимость
</a:t>
            </a:r>
            <a:endParaRPr lang="en-US" sz="1300" dirty="0"/>
          </a:p>
        </p:txBody>
      </p:sp>
      <p:sp>
        <p:nvSpPr>
          <p:cNvPr id="15" name="Text 6"/>
          <p:cNvSpPr txBox="1"/>
          <p:nvPr/>
        </p:nvSpPr>
        <p:spPr>
          <a:xfrm>
            <a:off x="3467267" y="3502323"/>
            <a:ext cx="4116600" cy="46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Ответы людей зависят от политической ситуации, уровня доверия к государству и того, как сформулирован вопрос; даже небольшое изменение анкеты может изменить итоговую картину.
</a:t>
            </a:r>
            <a:endParaRPr lang="en-US" sz="1000" dirty="0"/>
          </a:p>
        </p:txBody>
      </p:sp>
      <p:sp>
        <p:nvSpPr>
          <p:cNvPr id="16" name="Text 7"/>
          <p:cNvSpPr txBox="1"/>
          <p:nvPr/>
        </p:nvSpPr>
        <p:spPr>
          <a:xfrm>
            <a:off x="3467267" y="3195850"/>
            <a:ext cx="4116600" cy="27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контекста
</a:t>
            </a:r>
            <a:endParaRPr lang="en-US" sz="1300" dirty="0"/>
          </a:p>
        </p:txBody>
      </p:sp>
      <p:sp>
        <p:nvSpPr>
          <p:cNvPr id="17" name="Text 8"/>
          <p:cNvSpPr txBox="1"/>
          <p:nvPr/>
        </p:nvSpPr>
        <p:spPr>
          <a:xfrm>
            <a:off x="2271833" y="2673798"/>
            <a:ext cx="4116600" cy="46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Где-то сведения об этничности собираются обязательно, а где-то их задавать нельзя или можно только в ограниченной форме; это делает сравнение стран особенно сложным.
</a:t>
            </a:r>
            <a:endParaRPr lang="en-US" sz="1000" dirty="0"/>
          </a:p>
        </p:txBody>
      </p:sp>
      <p:sp>
        <p:nvSpPr>
          <p:cNvPr id="18" name="Text 9"/>
          <p:cNvSpPr txBox="1"/>
          <p:nvPr/>
        </p:nvSpPr>
        <p:spPr>
          <a:xfrm>
            <a:off x="2271833" y="2367325"/>
            <a:ext cx="4116600" cy="27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Неравная статистика
</a:t>
            </a:r>
            <a:endParaRPr lang="en-US" sz="13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325" y="360000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500" b="1" dirty="0">
                <a:solidFill>
                  <a:srgbClr val="DBFE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тенденции этнической структуры мира
</a:t>
            </a:r>
            <a:endParaRPr lang="en-US" sz="3500" dirty="0"/>
          </a:p>
        </p:txBody>
      </p:sp>
      <p:sp>
        <p:nvSpPr>
          <p:cNvPr id="8" name="Text 1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360350" y="2375750"/>
            <a:ext cx="1882800" cy="161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Смешанные семьи становятся более заметным явлением, особенно в крупных городах и странах с высокой миграцией; это постепенно расширяет число людей со сложной этнической идентичностью.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60325" y="1737950"/>
            <a:ext cx="18828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Больше смешанных браков
</a:t>
            </a:r>
            <a:endParaRPr lang="en-US" sz="1500" dirty="0"/>
          </a:p>
        </p:txBody>
      </p:sp>
      <p:sp>
        <p:nvSpPr>
          <p:cNvPr id="11" name="Text 4"/>
          <p:cNvSpPr txBox="1"/>
          <p:nvPr/>
        </p:nvSpPr>
        <p:spPr>
          <a:xfrm>
            <a:off x="6903325" y="2375750"/>
            <a:ext cx="1882800" cy="161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Одновременно сохраняются этнические меньшинства, добивающиеся признания прав, образования на родном языке и защиты культурного наследия; это делает вопрос идентичности особенно актуальным.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6903300" y="1737950"/>
            <a:ext cx="18828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Сохранение меньшинств
</a:t>
            </a:r>
            <a:endParaRPr lang="en-US" sz="1500" dirty="0"/>
          </a:p>
        </p:txBody>
      </p:sp>
      <p:sp>
        <p:nvSpPr>
          <p:cNvPr id="13" name="Text 6"/>
          <p:cNvSpPr txBox="1"/>
          <p:nvPr/>
        </p:nvSpPr>
        <p:spPr>
          <a:xfrm>
            <a:off x="4722333" y="2375750"/>
            <a:ext cx="1882800" cy="161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Города концентрируют разные группы населения, поэтому именно там быстрее всего меняется этнический состав, растёт многоязычие и возникают новые формы повседневного сосуществования.
</a:t>
            </a:r>
            <a:endParaRPr lang="en-US" sz="1200" dirty="0"/>
          </a:p>
        </p:txBody>
      </p:sp>
      <p:sp>
        <p:nvSpPr>
          <p:cNvPr id="14" name="Text 7"/>
          <p:cNvSpPr txBox="1"/>
          <p:nvPr/>
        </p:nvSpPr>
        <p:spPr>
          <a:xfrm>
            <a:off x="4722308" y="1737950"/>
            <a:ext cx="18828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Урбанизация и разнообразие
</a:t>
            </a:r>
            <a:endParaRPr lang="en-US" sz="1500" dirty="0"/>
          </a:p>
        </p:txBody>
      </p:sp>
      <p:sp>
        <p:nvSpPr>
          <p:cNvPr id="15" name="Text 8"/>
          <p:cNvSpPr txBox="1"/>
          <p:nvPr/>
        </p:nvSpPr>
        <p:spPr>
          <a:xfrm>
            <a:off x="2541342" y="2375750"/>
            <a:ext cx="1882800" cy="161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Международная миграция усиливается и связывает между собой страны исхода, транзита и приёма, формируя диаспоры, которые влияют на язык, рынок труда и культурную среду.
</a:t>
            </a:r>
            <a:endParaRPr lang="en-US" sz="1200" dirty="0"/>
          </a:p>
        </p:txBody>
      </p:sp>
      <p:sp>
        <p:nvSpPr>
          <p:cNvPr id="16" name="Text 9"/>
          <p:cNvSpPr txBox="1"/>
          <p:nvPr/>
        </p:nvSpPr>
        <p:spPr>
          <a:xfrm>
            <a:off x="2541317" y="1737950"/>
            <a:ext cx="18828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99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миграционные сети
</a:t>
            </a:r>
            <a:endParaRPr lang="en-US" sz="1499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106225" y="2495700"/>
            <a:ext cx="3886200" cy="185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Этническая карта мира меняется под влиянием миграций, истории, урбанизации и самоидентификации. Поэтому изучение населения требует точных данных, географического взгляда и уважения к многообразию людей.
</a:t>
            </a:r>
            <a:endParaRPr lang="en-US" sz="1700" dirty="0"/>
          </a:p>
        </p:txBody>
      </p:sp>
      <p:sp>
        <p:nvSpPr>
          <p:cNvPr id="4" name="Text 1"/>
          <p:cNvSpPr txBox="1"/>
          <p:nvPr/>
        </p:nvSpPr>
        <p:spPr>
          <a:xfrm>
            <a:off x="4106225" y="736475"/>
            <a:ext cx="4678800" cy="172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72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населения — норма современного мира
</a:t>
            </a:r>
            <a:endParaRPr lang="en-US" sz="3729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2026-06-03T07:20:34Z</dcterms:created>
  <dcterms:modified xsi:type="dcterms:W3CDTF">2026-06-03T07:20:34Z</dcterms:modified>
</cp:coreProperties>
</file>