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28250" y="258625"/>
            <a:ext cx="7087500" cy="196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52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Региональная характеристика мира
</a:t>
            </a:r>
            <a:endParaRPr lang="en-US" sz="5269" dirty="0"/>
          </a:p>
        </p:txBody>
      </p:sp>
      <p:sp>
        <p:nvSpPr>
          <p:cNvPr id="5" name="Text 1"/>
          <p:cNvSpPr txBox="1"/>
          <p:nvPr/>
        </p:nvSpPr>
        <p:spPr>
          <a:xfrm>
            <a:off x="2359050" y="4831325"/>
            <a:ext cx="4425900" cy="1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2359038" y="3105837"/>
            <a:ext cx="4425900" cy="8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Природа, население и хозяйство создают облик регионов мира.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75050" y="1343877"/>
            <a:ext cx="3548100" cy="31877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смотреть на мир по регионам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900625" y="1502575"/>
            <a:ext cx="3349200" cy="28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Региональная характеристика помогает увидеть Землю как систему крупных частей, сравнить их положение, природу, население и хозяйство, а затем объяснить, почему территории развиваются по-разному.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992200" y="818825"/>
            <a:ext cx="3432300" cy="199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9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
</a:t>
            </a:r>
            <a:endParaRPr lang="en-US" sz="9600" dirty="0"/>
          </a:p>
        </p:txBody>
      </p:sp>
      <p:sp>
        <p:nvSpPr>
          <p:cNvPr id="4" name="Text 1"/>
          <p:cNvSpPr txBox="1"/>
          <p:nvPr/>
        </p:nvSpPr>
        <p:spPr>
          <a:xfrm>
            <a:off x="579275" y="4416125"/>
            <a:ext cx="3432300" cy="33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география
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579275" y="1959200"/>
            <a:ext cx="3339600" cy="122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столько крупных регионов обычно выделяют в школьной географии для удобного сравнения мира.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992200" y="2949025"/>
            <a:ext cx="3432300" cy="17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9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крупных регионов мира рассматривают в учебной схеме деления.
</a:t>
            </a:r>
            <a:endParaRPr lang="en-US" sz="29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992200" y="818825"/>
            <a:ext cx="3432300" cy="199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9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9600" dirty="0"/>
          </a:p>
        </p:txBody>
      </p:sp>
      <p:sp>
        <p:nvSpPr>
          <p:cNvPr id="4" name="Text 1"/>
          <p:cNvSpPr txBox="1"/>
          <p:nvPr/>
        </p:nvSpPr>
        <p:spPr>
          <a:xfrm>
            <a:off x="579275" y="4416125"/>
            <a:ext cx="3432300" cy="33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география
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579275" y="1959200"/>
            <a:ext cx="3339600" cy="122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блока позволяют описать регион целостно: природу, общество и хозяйство.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992200" y="2949025"/>
            <a:ext cx="3432300" cy="17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8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ключевых блока включает региональная характеристика.
</a:t>
            </a:r>
            <a:endParaRPr lang="en-US" sz="3287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992200" y="818825"/>
            <a:ext cx="3432300" cy="199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9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9600" dirty="0"/>
          </a:p>
        </p:txBody>
      </p:sp>
      <p:sp>
        <p:nvSpPr>
          <p:cNvPr id="4" name="Text 1"/>
          <p:cNvSpPr txBox="1"/>
          <p:nvPr/>
        </p:nvSpPr>
        <p:spPr>
          <a:xfrm>
            <a:off x="579275" y="4416125"/>
            <a:ext cx="3432300" cy="33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география
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579275" y="1959200"/>
            <a:ext cx="3339600" cy="122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количество подходов показывает, что границы регионов зависят от выбранного критерия и цели исследования.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992200" y="2949025"/>
            <a:ext cx="3432300" cy="17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9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основных классификации используют при выделении регионов мира.
</a:t>
            </a:r>
            <a:endParaRPr lang="en-US" sz="29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275" y="2924766"/>
            <a:ext cx="7943700" cy="18230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531125" y="337525"/>
            <a:ext cx="8064000" cy="6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Условное деление мира на регионы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764175" y="1298843"/>
            <a:ext cx="1581000" cy="153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как ориентир
</a:t>
            </a:r>
            <a:pPr algn="l" indent="0" marL="0">
              <a:lnSpc>
                <a:spcPct val="115000"/>
              </a:lnSpc>
              <a:buNone/>
            </a:pPr>
            <a:r>
              <a:rPr lang="en-US" sz="5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мира в учебной географии помогает увидеть крупные части света и сопоставить их по площади, населению и уровню развития. Это делает сравнение наглядным и удобным.
</a:t>
            </a:r>
            <a:endParaRPr lang="en-US" sz="1065" dirty="0"/>
          </a:p>
        </p:txBody>
      </p:sp>
      <p:sp>
        <p:nvSpPr>
          <p:cNvPr id="12" name="Text 3"/>
          <p:cNvSpPr txBox="1"/>
          <p:nvPr/>
        </p:nvSpPr>
        <p:spPr>
          <a:xfrm>
            <a:off x="2847441" y="1298843"/>
            <a:ext cx="1581000" cy="153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Европа и Азия
</a:t>
            </a:r>
            <a:pPr algn="l" indent="0" marL="0">
              <a:lnSpc>
                <a:spcPct val="115000"/>
              </a:lnSpc>
              <a:buNone/>
            </a:pPr>
            <a:r>
              <a:rPr lang="en-US" sz="5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Европа и Азия часто объединяются в Евразию, но в школьной традиции их рассматривают отдельно. Такой подход позволяет точнее анализировать различия в природе, населении и хозяйстве.
</a:t>
            </a:r>
            <a:endParaRPr lang="en-US" sz="1065" dirty="0"/>
          </a:p>
        </p:txBody>
      </p:sp>
      <p:sp>
        <p:nvSpPr>
          <p:cNvPr id="13" name="Text 4"/>
          <p:cNvSpPr txBox="1"/>
          <p:nvPr/>
        </p:nvSpPr>
        <p:spPr>
          <a:xfrm>
            <a:off x="4930692" y="1298843"/>
            <a:ext cx="1581000" cy="153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Континенты и островные миры
</a:t>
            </a:r>
            <a:pPr algn="l" indent="0" marL="0">
              <a:lnSpc>
                <a:spcPct val="115000"/>
              </a:lnSpc>
              <a:buNone/>
            </a:pPr>
            <a:r>
              <a:rPr lang="en-US" sz="5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Африка, Америки, Австралия и Океания показывают, как по-разному влияют океаны, рельеф и ресурсы на расселение людей и специализацию хозяйства.
</a:t>
            </a:r>
            <a:endParaRPr lang="en-US" sz="1055" dirty="0"/>
          </a:p>
        </p:txBody>
      </p:sp>
      <p:sp>
        <p:nvSpPr>
          <p:cNvPr id="14" name="Text 5"/>
          <p:cNvSpPr txBox="1"/>
          <p:nvPr/>
        </p:nvSpPr>
        <p:spPr>
          <a:xfrm>
            <a:off x="7013950" y="1298843"/>
            <a:ext cx="1581000" cy="153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Особый полярный регион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Антарктика выделяется отдельно, потому что это не просто материк, а особый природный и научный регион с крайне ограниченным освоением.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992200" y="818825"/>
            <a:ext cx="3432300" cy="199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74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75%
</a:t>
            </a:r>
            <a:endParaRPr lang="en-US" sz="7481" dirty="0"/>
          </a:p>
        </p:txBody>
      </p:sp>
      <p:sp>
        <p:nvSpPr>
          <p:cNvPr id="4" name="Text 1"/>
          <p:cNvSpPr txBox="1"/>
          <p:nvPr/>
        </p:nvSpPr>
        <p:spPr>
          <a:xfrm>
            <a:off x="579275" y="4416125"/>
            <a:ext cx="3432300" cy="33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World Bank, World Development Indicators
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579275" y="1959200"/>
            <a:ext cx="3339600" cy="122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урбанизация и плотное расселение делают Европу одним из самых компактных и освоенных регионов мира.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992200" y="2949025"/>
            <a:ext cx="3432300" cy="17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жителей Европы живёт в городах.
</a:t>
            </a:r>
            <a:endParaRPr lang="en-US" sz="3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992200" y="818825"/>
            <a:ext cx="3432300" cy="199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74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60%
</a:t>
            </a:r>
            <a:endParaRPr lang="en-US" sz="7481" dirty="0"/>
          </a:p>
        </p:txBody>
      </p:sp>
      <p:sp>
        <p:nvSpPr>
          <p:cNvPr id="4" name="Text 1"/>
          <p:cNvSpPr txBox="1"/>
          <p:nvPr/>
        </p:nvSpPr>
        <p:spPr>
          <a:xfrm>
            <a:off x="579275" y="4416125"/>
            <a:ext cx="3432300" cy="33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United Nations, World Population Prospects
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579275" y="1959200"/>
            <a:ext cx="3339600" cy="122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Азии сосредоточена основная часть населения Земли, поэтому здесь особенно заметны контрасты между перенаселёнными и малонаселёнными территориями.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992200" y="2949025"/>
            <a:ext cx="3432300" cy="17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населения мира приходится на Азию.
</a:t>
            </a:r>
            <a:endParaRPr lang="en-US" sz="3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992200" y="818825"/>
            <a:ext cx="3432300" cy="199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74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19,3 года
</a:t>
            </a:r>
            <a:endParaRPr lang="en-US" sz="7481" dirty="0"/>
          </a:p>
        </p:txBody>
      </p:sp>
      <p:sp>
        <p:nvSpPr>
          <p:cNvPr id="4" name="Text 1"/>
          <p:cNvSpPr txBox="1"/>
          <p:nvPr/>
        </p:nvSpPr>
        <p:spPr>
          <a:xfrm>
            <a:off x="579275" y="4416125"/>
            <a:ext cx="3432300" cy="33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 World Population Prospects
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579275" y="1959200"/>
            <a:ext cx="3339600" cy="122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Молодой возрастной состав и быстрый прирост населения делают Африку регионом с особенно высокими демографическими изменениями.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992200" y="2949025"/>
            <a:ext cx="3432300" cy="17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9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составляет медианный возраст населения Африки.
</a:t>
            </a:r>
            <a:endParaRPr lang="en-US" sz="29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992200" y="818825"/>
            <a:ext cx="3432300" cy="199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74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83%
</a:t>
            </a:r>
            <a:endParaRPr lang="en-US" sz="7481" dirty="0"/>
          </a:p>
        </p:txBody>
      </p:sp>
      <p:sp>
        <p:nvSpPr>
          <p:cNvPr id="4" name="Text 1"/>
          <p:cNvSpPr txBox="1"/>
          <p:nvPr/>
        </p:nvSpPr>
        <p:spPr>
          <a:xfrm>
            <a:off x="579275" y="4416125"/>
            <a:ext cx="3432300" cy="33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World Bank, World Development Indicators
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579275" y="1959200"/>
            <a:ext cx="3339600" cy="122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Городское население здесь преобладает, а экономику усиливают технологии и связи с мировыми рынками.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992200" y="2949025"/>
            <a:ext cx="3432300" cy="17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4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населения Северной Америки живёт в городах.
</a:t>
            </a:r>
            <a:endParaRPr lang="en-US" sz="3407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992200" y="818825"/>
            <a:ext cx="3432300" cy="199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74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430 млн
</a:t>
            </a:r>
            <a:endParaRPr lang="en-US" sz="7481" dirty="0"/>
          </a:p>
        </p:txBody>
      </p:sp>
      <p:sp>
        <p:nvSpPr>
          <p:cNvPr id="4" name="Text 1"/>
          <p:cNvSpPr txBox="1"/>
          <p:nvPr/>
        </p:nvSpPr>
        <p:spPr>
          <a:xfrm>
            <a:off x="579275" y="4416125"/>
            <a:ext cx="3432300" cy="33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 DESA, World Population Prospects 2024; оценка численности населения Южной Америки.
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579275" y="1959200"/>
            <a:ext cx="3339600" cy="122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430 млн человек живут в регионе с очень разными природными зонами и сильной зависимостью от сырьевого экспорта.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992200" y="2949025"/>
            <a:ext cx="3432300" cy="17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проживают в Южной Америке, поэтому освоение территории идёт неравномерно.
</a:t>
            </a:r>
            <a:endParaRPr lang="en-US" sz="264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992200" y="818825"/>
            <a:ext cx="3432300" cy="199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79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46 млн
</a:t>
            </a:r>
            <a:endParaRPr lang="en-US" sz="7988" dirty="0"/>
          </a:p>
        </p:txBody>
      </p:sp>
      <p:sp>
        <p:nvSpPr>
          <p:cNvPr id="4" name="Text 1"/>
          <p:cNvSpPr txBox="1"/>
          <p:nvPr/>
        </p:nvSpPr>
        <p:spPr>
          <a:xfrm>
            <a:off x="579275" y="4416125"/>
            <a:ext cx="3432300" cy="33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 DESA, World Population Prospects 2024; оценка численности населения Австралии и Океании.
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579275" y="1959200"/>
            <a:ext cx="3339600" cy="122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огромной территории с редкой сетью поселений расстояния между центрами часто определяют экономику, транспорт и связь между островами.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992200" y="2949025"/>
            <a:ext cx="3432300" cy="17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18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живут в Австралии и Океании, поэтому регион остаётся самым малонаселённым среди крупных частей мира.
</a:t>
            </a:r>
            <a:endParaRPr lang="en-US" sz="2187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992200" y="818825"/>
            <a:ext cx="3432300" cy="199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9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
</a:t>
            </a:r>
            <a:endParaRPr lang="en-US" sz="9600" dirty="0"/>
          </a:p>
        </p:txBody>
      </p:sp>
      <p:sp>
        <p:nvSpPr>
          <p:cNvPr id="4" name="Text 1"/>
          <p:cNvSpPr txBox="1"/>
          <p:nvPr/>
        </p:nvSpPr>
        <p:spPr>
          <a:xfrm>
            <a:off x="579275" y="4416125"/>
            <a:ext cx="3432300" cy="33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Договор об Антарктике; научные материалы SCAR.
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579275" y="1959200"/>
            <a:ext cx="3339600" cy="122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постоянного населения делает Антарктику уникальным примером региона, где главная роль принадлежит науке и международному сотрудничеству.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992200" y="2949025"/>
            <a:ext cx="3432300" cy="17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4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постоянных жителей насчитывает Антарктика, поэтому её используют прежде всего для исследований.
</a:t>
            </a:r>
            <a:endParaRPr lang="en-US" sz="248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6212" y="1865325"/>
            <a:ext cx="3429227" cy="226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114675" y="4164200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школьному курсу физической географии; климатическое районирование материков.
</a:t>
            </a:r>
            <a:endParaRPr lang="en-US" sz="578" dirty="0"/>
          </a:p>
        </p:txBody>
      </p:sp>
      <p:sp>
        <p:nvSpPr>
          <p:cNvPr id="6" name="Text 1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природных условий регионов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79275" y="210697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карте особенно заметны различия между широтным положением, увлажнением и высотной поясностью регионов.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579275" y="303072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Азия и Африка охватывают больше климатических поясов, а Австралия и Антарктика имеют наиболее специфические условия.
</a:t>
            </a:r>
            <a:endParaRPr lang="en-US" sz="11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78350" y="2595481"/>
            <a:ext cx="3432300" cy="93378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демографии регионов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880975" y="235435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сравнение ключевых демографических признаков помогает увидеть, почему регионы развиваются с разной скоростью.
</a:t>
            </a:r>
            <a:endParaRPr lang="en-US" sz="1189" dirty="0"/>
          </a:p>
        </p:txBody>
      </p:sp>
      <p:sp>
        <p:nvSpPr>
          <p:cNvPr id="8" name="Text 3"/>
          <p:cNvSpPr txBox="1"/>
          <p:nvPr/>
        </p:nvSpPr>
        <p:spPr>
          <a:xfrm>
            <a:off x="880975" y="327810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Азия выделяется масштабом населения, Африка — темпами прироста, Европа — старением; это напрямую влияет на рынок труда и социальную политику.
</a:t>
            </a:r>
            <a:endParaRPr lang="en-US" sz="1093" dirty="0"/>
          </a:p>
        </p:txBody>
      </p:sp>
      <p:sp>
        <p:nvSpPr>
          <p:cNvPr id="9" name="Text 4"/>
          <p:cNvSpPr txBox="1"/>
          <p:nvPr/>
        </p:nvSpPr>
        <p:spPr>
          <a:xfrm>
            <a:off x="4878350" y="4227700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 DESA, World Population Prospects 2024; обобщающие демографические оценки.
</a:t>
            </a:r>
            <a:endParaRPr lang="en-US" sz="688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6212" y="1865325"/>
            <a:ext cx="3429227" cy="226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114675" y="4164200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Мировой банк; ILOSTAT; обобщённые оценки структуры занятости, 2023–2024.
</a:t>
            </a:r>
            <a:endParaRPr lang="en-US" sz="732" dirty="0"/>
          </a:p>
        </p:txBody>
      </p:sp>
      <p:sp>
        <p:nvSpPr>
          <p:cNvPr id="6" name="Text 1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экономики и занятости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79275" y="210697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занятости отражает специализацию экономики: чем выше доля услуг и технологий, тем сильнее регион включён в глобальные цепочки.
</a:t>
            </a:r>
            <a:endParaRPr lang="en-US" sz="1114" dirty="0"/>
          </a:p>
        </p:txBody>
      </p:sp>
      <p:sp>
        <p:nvSpPr>
          <p:cNvPr id="9" name="Text 4"/>
          <p:cNvSpPr txBox="1"/>
          <p:nvPr/>
        </p:nvSpPr>
        <p:spPr>
          <a:xfrm>
            <a:off x="579275" y="303072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Северная Америка и Европа опираются на сервисную экономику, тогда как Африка и Южная Америка сохраняют большую роль сырья и первичного сектора.
</a:t>
            </a:r>
            <a:endParaRPr lang="en-US" sz="1093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992200" y="818825"/>
            <a:ext cx="3432300" cy="199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9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9600" dirty="0"/>
          </a:p>
        </p:txBody>
      </p:sp>
      <p:sp>
        <p:nvSpPr>
          <p:cNvPr id="4" name="Text 1"/>
          <p:cNvSpPr txBox="1"/>
          <p:nvPr/>
        </p:nvSpPr>
        <p:spPr>
          <a:xfrm>
            <a:off x="579275" y="4416125"/>
            <a:ext cx="3432300" cy="33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World Bank; UNDP, Human Development Reports.
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579275" y="1959200"/>
            <a:ext cx="3339600" cy="122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практической географии обычно сопоставляют два ключевых индикатора: они помогают быстро увидеть различия в уровне благосостояния и качестве жизни.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992200" y="2949025"/>
            <a:ext cx="3432300" cy="17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91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показателя чаще всего используют вместе, чтобы оценить развитие региона.
</a:t>
            </a:r>
            <a:endParaRPr lang="en-US" sz="2914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992200" y="818825"/>
            <a:ext cx="3432300" cy="199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95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7000+
</a:t>
            </a:r>
            <a:endParaRPr lang="en-US" sz="9581" dirty="0"/>
          </a:p>
        </p:txBody>
      </p:sp>
      <p:sp>
        <p:nvSpPr>
          <p:cNvPr id="4" name="Text 1"/>
          <p:cNvSpPr txBox="1"/>
          <p:nvPr/>
        </p:nvSpPr>
        <p:spPr>
          <a:xfrm>
            <a:off x="579275" y="4416125"/>
            <a:ext cx="3432300" cy="33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Ethnologue: Languages of the World, 2024.
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579275" y="1959200"/>
            <a:ext cx="3339600" cy="122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Языковое и культурное разнообразие мира огромно, поэтому региональные различия нельзя сводить только к экономике или климату.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992200" y="2949025"/>
            <a:ext cx="3432300" cy="17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4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языков фиксируют исследователи по всему миру, и это подчёркивает масштаб культурного разнообразия.
</a:t>
            </a:r>
            <a:endParaRPr lang="en-US" sz="2447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992200" y="818825"/>
            <a:ext cx="3432300" cy="199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9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1,1 °C
</a:t>
            </a:r>
            <a:endParaRPr lang="en-US" sz="9600" dirty="0"/>
          </a:p>
        </p:txBody>
      </p:sp>
      <p:sp>
        <p:nvSpPr>
          <p:cNvPr id="4" name="Text 1"/>
          <p:cNvSpPr txBox="1"/>
          <p:nvPr/>
        </p:nvSpPr>
        <p:spPr>
          <a:xfrm>
            <a:off x="579275" y="4416125"/>
            <a:ext cx="3432300" cy="33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IPCC, Sixth Assessment Report (AR6).
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579275" y="1959200"/>
            <a:ext cx="3339600" cy="122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умеренное потепление усиливает засухи, экстремальные осадки и риски для прибрежных территорий, особенно там, где ресурсы ограничены.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992200" y="2949025"/>
            <a:ext cx="3432300" cy="17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4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примерно на столько уже потеплел климат по сравнению с доиндустриальным уровнем, усиливая региональные риски.
</a:t>
            </a:r>
            <a:endParaRPr lang="en-US" sz="2464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28250" y="258625"/>
            <a:ext cx="7087500" cy="196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51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вывод: мир понятен через сравнение регионов
</a:t>
            </a:r>
            <a:endParaRPr lang="en-US" sz="5160" dirty="0"/>
          </a:p>
        </p:txBody>
      </p:sp>
      <p:sp>
        <p:nvSpPr>
          <p:cNvPr id="5" name="Text 1"/>
          <p:cNvSpPr txBox="1"/>
          <p:nvPr/>
        </p:nvSpPr>
        <p:spPr>
          <a:xfrm>
            <a:off x="2350163" y="2998950"/>
            <a:ext cx="4425900" cy="123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Региональная характеристика помогает связать природные условия, население, хозяйство и культуру в единую картину мира. Сравнивая регионы, мы видим не только различия, но и общие проблемы развития. Попробуйте выбрать любой регион и описать его по четырём признакам: природа, население, экономика, культура.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2026-07-27T04:48:31Z</dcterms:created>
  <dcterms:modified xsi:type="dcterms:W3CDTF">2026-07-27T04:48:31Z</dcterms:modified>
</cp:coreProperties>
</file>