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jpeg"/><Relationship Id="rId4" Type="http://schemas.openxmlformats.org/officeDocument/2006/relationships/image" Target="../media/image-8-4.jpeg"/><Relationship Id="rId5" Type="http://schemas.openxmlformats.org/officeDocument/2006/relationships/image" Target="../media/image-8-5.jpe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2883495"/>
            <a:ext cx="9144000" cy="225921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990800" y="678174"/>
            <a:ext cx="5162400" cy="673200"/>
          </a:xfrm>
          <a:prstGeom prst="rect">
            <a:avLst/>
          </a:prstGeom>
          <a:noFill/>
          <a:ln/>
        </p:spPr>
        <p:txBody>
          <a:bodyPr wrap="square" lIns="0" tIns="0" rIns="0" bIns="0" rtlCol="0" anchor="ctr"/>
          <a:lstStyle/>
          <a:p>
            <a:pPr algn="ctr" indent="0" marL="0">
              <a:lnSpc>
                <a:spcPct val="100000"/>
              </a:lnSpc>
              <a:buNone/>
            </a:pPr>
            <a:r>
              <a:rPr lang="en-US" sz="2212" b="1" dirty="0">
                <a:solidFill>
                  <a:srgbClr val="FFFFFF"/>
                </a:solidFill>
                <a:latin typeface="Arial" pitchFamily="34" charset="0"/>
                <a:ea typeface="Arial" pitchFamily="34" charset="-122"/>
                <a:cs typeface="Arial" pitchFamily="34" charset="-120"/>
              </a:rPr>
              <a:t>«Собачье сердце»: сатира, эксперимент и нравственный выбор
</a:t>
            </a:r>
            <a:endParaRPr lang="en-US" sz="2212" dirty="0"/>
          </a:p>
        </p:txBody>
      </p:sp>
      <p:sp>
        <p:nvSpPr>
          <p:cNvPr id="7" name="Text 1"/>
          <p:cNvSpPr txBox="1"/>
          <p:nvPr/>
        </p:nvSpPr>
        <p:spPr>
          <a:xfrm>
            <a:off x="1990800" y="1501199"/>
            <a:ext cx="5162400" cy="874800"/>
          </a:xfrm>
          <a:prstGeom prst="rect">
            <a:avLst/>
          </a:prstGeom>
          <a:noFill/>
          <a:ln/>
        </p:spPr>
        <p:txBody>
          <a:bodyPr wrap="square" lIns="0" tIns="0" rIns="0" bIns="0" rtlCol="0" anchor="t"/>
          <a:lstStyle/>
          <a:p>
            <a:pPr algn="ctr" indent="0" marL="0">
              <a:lnSpc>
                <a:spcPct val="115000"/>
              </a:lnSpc>
              <a:buNone/>
            </a:pPr>
            <a:r>
              <a:rPr lang="en-US" sz="1200" dirty="0">
                <a:solidFill>
                  <a:srgbClr val="FFFFFF"/>
                </a:solidFill>
                <a:latin typeface="Arial" pitchFamily="34" charset="0"/>
                <a:ea typeface="Arial" pitchFamily="34" charset="-122"/>
                <a:cs typeface="Arial" pitchFamily="34" charset="-120"/>
              </a:rPr>
              <a:t>Эксперимент меняет тело, но не всегда делает человека лучше.
</a:t>
            </a:r>
            <a:endParaRPr lang="en-US" sz="1200" dirty="0"/>
          </a:p>
        </p:txBody>
      </p:sp>
      <p:sp>
        <p:nvSpPr>
          <p:cNvPr id="8" name="Text 2"/>
          <p:cNvSpPr txBox="1"/>
          <p:nvPr/>
        </p:nvSpPr>
        <p:spPr>
          <a:xfrm>
            <a:off x="2020950" y="2525823"/>
            <a:ext cx="5102100" cy="196200"/>
          </a:xfrm>
          <a:prstGeom prst="rect">
            <a:avLst/>
          </a:prstGeom>
          <a:noFill/>
          <a:ln/>
        </p:spPr>
        <p:txBody>
          <a:bodyPr wrap="square" lIns="0" tIns="0" rIns="0" bIns="0" rtlCol="0" anchor="ctr"/>
          <a:lstStyle/>
          <a:p>
            <a:pPr algn="ctr" indent="0" marL="0">
              <a:lnSpc>
                <a:spcPct val="115000"/>
              </a:lnSpc>
              <a:buNone/>
            </a:pPr>
            <a:r>
              <a:rPr lang="en-US" sz="1100" b="1" dirty="0">
                <a:solidFill>
                  <a:srgbClr val="FFFFFF"/>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57675" y="702804"/>
            <a:ext cx="3816600" cy="376069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70000" y="1440987"/>
            <a:ext cx="4494600" cy="673200"/>
          </a:xfrm>
          <a:prstGeom prst="rect">
            <a:avLst/>
          </a:prstGeom>
          <a:noFill/>
          <a:ln/>
        </p:spPr>
        <p:txBody>
          <a:bodyPr wrap="square" lIns="0" tIns="0" rIns="0" bIns="0" rtlCol="0" anchor="t"/>
          <a:lstStyle/>
          <a:p>
            <a:pPr algn="l" indent="0" marL="0">
              <a:lnSpc>
                <a:spcPct val="100000"/>
              </a:lnSpc>
              <a:buNone/>
            </a:pPr>
            <a:r>
              <a:rPr lang="en-US" sz="2648" b="1" dirty="0">
                <a:solidFill>
                  <a:srgbClr val="FFFFFF"/>
                </a:solidFill>
                <a:latin typeface="Arial" pitchFamily="34" charset="0"/>
                <a:ea typeface="Arial" pitchFamily="34" charset="-122"/>
                <a:cs typeface="Arial" pitchFamily="34" charset="-120"/>
              </a:rPr>
              <a:t>От рукописи 1925 года к признанию читателей
</a:t>
            </a:r>
            <a:endParaRPr lang="en-US" sz="2648" dirty="0"/>
          </a:p>
        </p:txBody>
      </p:sp>
      <p:sp>
        <p:nvSpPr>
          <p:cNvPr id="7" name="Text 1"/>
          <p:cNvSpPr txBox="1"/>
          <p:nvPr/>
        </p:nvSpPr>
        <p:spPr>
          <a:xfrm>
            <a:off x="270000" y="2622025"/>
            <a:ext cx="4494600" cy="12654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Повесть Булгакова была написана в 1925 году, долго не печаталась в СССР и стала широко известна лишь в конце 1980-х. Её мир — Москва НЭПа, где соседствуют очереди, коммунальный быт и разговоры о новом обществе.
</a:t>
            </a:r>
            <a:endParaRPr lang="en-US" sz="1200" dirty="0"/>
          </a:p>
        </p:txBody>
      </p:sp>
      <p:sp>
        <p:nvSpPr>
          <p:cNvPr id="8" name="Text 2"/>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3</a:t>
            </a:r>
            <a:endParaRPr lang="en-US" sz="1000" dirty="0"/>
          </a:p>
        </p:txBody>
      </p:sp>
      <p:sp>
        <p:nvSpPr>
          <p:cNvPr id="9" name="Text 1"/>
          <p:cNvSpPr txBox="1"/>
          <p:nvPr/>
        </p:nvSpPr>
        <p:spPr>
          <a:xfrm>
            <a:off x="2742112" y="849897"/>
            <a:ext cx="3546600" cy="821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Булгаков соединяет фантастику и бытовые подробности, чтобы показать не выдуманные чудеса, а реальные противоречия эпохи.
</a:t>
            </a:r>
            <a:endParaRPr lang="en-US" sz="1000" dirty="0"/>
          </a:p>
        </p:txBody>
      </p:sp>
      <p:sp>
        <p:nvSpPr>
          <p:cNvPr id="10" name="Text 2"/>
          <p:cNvSpPr txBox="1"/>
          <p:nvPr/>
        </p:nvSpPr>
        <p:spPr>
          <a:xfrm>
            <a:off x="3562737" y="1912422"/>
            <a:ext cx="3546600" cy="821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Преображенский дом и уличная Москва противопоставлены как мир порядка и мир шумной, грубой повседневности.
</a:t>
            </a:r>
            <a:endParaRPr lang="en-US" sz="1000" dirty="0"/>
          </a:p>
        </p:txBody>
      </p:sp>
      <p:sp>
        <p:nvSpPr>
          <p:cNvPr id="11" name="Text 3"/>
          <p:cNvSpPr txBox="1"/>
          <p:nvPr/>
        </p:nvSpPr>
        <p:spPr>
          <a:xfrm>
            <a:off x="4383362" y="2975010"/>
            <a:ext cx="3546600" cy="821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Смех у Булгакова часто колкий: он обличает хамство, невежество, бюрократию и пустую уверенность в быстрых переменах.
</a:t>
            </a:r>
            <a:endParaRPr lang="en-US" sz="1000" dirty="0"/>
          </a:p>
        </p:txBody>
      </p:sp>
      <p:sp>
        <p:nvSpPr>
          <p:cNvPr id="12" name="Text 4"/>
          <p:cNvSpPr txBox="1"/>
          <p:nvPr/>
        </p:nvSpPr>
        <p:spPr>
          <a:xfrm>
            <a:off x="5203987" y="4037622"/>
            <a:ext cx="3546600" cy="821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Главная мысль сатиры — личность нельзя создать только внешним вмешательством, без воспитания и внутренней работы.
</a:t>
            </a:r>
            <a:endParaRPr lang="en-US" sz="1000" dirty="0"/>
          </a:p>
        </p:txBody>
      </p:sp>
      <p:sp>
        <p:nvSpPr>
          <p:cNvPr id="13" name="Text 5"/>
          <p:cNvSpPr txBox="1"/>
          <p:nvPr/>
        </p:nvSpPr>
        <p:spPr>
          <a:xfrm>
            <a:off x="280350" y="270000"/>
            <a:ext cx="7005600" cy="431100"/>
          </a:xfrm>
          <a:prstGeom prst="rect">
            <a:avLst/>
          </a:prstGeom>
          <a:noFill/>
          <a:ln/>
        </p:spPr>
        <p:txBody>
          <a:bodyPr wrap="square" lIns="0" tIns="0" rIns="0" bIns="0" rtlCol="0" anchor="ctr"/>
          <a:lstStyle/>
          <a:p>
            <a:pPr algn="l" indent="0" marL="0">
              <a:lnSpc>
                <a:spcPct val="100000"/>
              </a:lnSpc>
              <a:buNone/>
            </a:pPr>
            <a:r>
              <a:rPr lang="en-US" sz="2171" b="1" dirty="0">
                <a:solidFill>
                  <a:srgbClr val="FFFFFF"/>
                </a:solidFill>
                <a:latin typeface="Arial" pitchFamily="34" charset="0"/>
                <a:ea typeface="Arial" pitchFamily="34" charset="-122"/>
                <a:cs typeface="Arial" pitchFamily="34" charset="-120"/>
              </a:rPr>
              <a:t>Михаил Булгаков и особенности сатиры в повести
</a:t>
            </a:r>
            <a:endParaRPr lang="en-US" sz="217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70000" y="1078944"/>
            <a:ext cx="8604000" cy="3344412"/>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4</a:t>
            </a:r>
            <a:endParaRPr lang="en-US" sz="1000" dirty="0"/>
          </a:p>
        </p:txBody>
      </p:sp>
      <p:sp>
        <p:nvSpPr>
          <p:cNvPr id="7" name="Text 1"/>
          <p:cNvSpPr txBox="1"/>
          <p:nvPr/>
        </p:nvSpPr>
        <p:spPr>
          <a:xfrm>
            <a:off x="270000" y="270000"/>
            <a:ext cx="6787800" cy="4314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Как Шарик превращается в Шарикова
</a:t>
            </a:r>
            <a:endParaRPr lang="en-US" sz="2800" dirty="0"/>
          </a:p>
        </p:txBody>
      </p:sp>
      <p:sp>
        <p:nvSpPr>
          <p:cNvPr id="8" name="Text 2"/>
          <p:cNvSpPr txBox="1"/>
          <p:nvPr/>
        </p:nvSpPr>
        <p:spPr>
          <a:xfrm>
            <a:off x="270000" y="750672"/>
            <a:ext cx="6787800" cy="2232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Последовательность событий в первых главах повести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70000" y="1732496"/>
            <a:ext cx="4646100" cy="185160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
        <p:nvSpPr>
          <p:cNvPr id="7" name="Text 1"/>
          <p:cNvSpPr txBox="1"/>
          <p:nvPr/>
        </p:nvSpPr>
        <p:spPr>
          <a:xfrm>
            <a:off x="5344350" y="1584760"/>
            <a:ext cx="3529800" cy="893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Краткая таблица показывает, как бытовые сцены постепенно ведут к фантастическому событию.
</a:t>
            </a:r>
            <a:endParaRPr lang="en-US" sz="1000" dirty="0"/>
          </a:p>
        </p:txBody>
      </p:sp>
      <p:sp>
        <p:nvSpPr>
          <p:cNvPr id="8" name="Text 2"/>
          <p:cNvSpPr txBox="1"/>
          <p:nvPr/>
        </p:nvSpPr>
        <p:spPr>
          <a:xfrm>
            <a:off x="270000" y="4694275"/>
            <a:ext cx="2689800" cy="207300"/>
          </a:xfrm>
          <a:prstGeom prst="rect">
            <a:avLst/>
          </a:prstGeom>
          <a:noFill/>
          <a:ln/>
        </p:spPr>
        <p:txBody>
          <a:bodyPr wrap="square" lIns="0" tIns="0" rIns="0" bIns="0" rtlCol="0" anchor="ctr"/>
          <a:lstStyle/>
          <a:p>
            <a:pPr algn="l" indent="0" marL="0">
              <a:lnSpc>
                <a:spcPct val="115000"/>
              </a:lnSpc>
              <a:buNone/>
            </a:pPr>
            <a:r>
              <a:rPr lang="en-US" sz="800" i="1" dirty="0">
                <a:solidFill>
                  <a:srgbClr val="595959"/>
                </a:solidFill>
                <a:latin typeface="Arial" pitchFamily="34" charset="0"/>
                <a:ea typeface="Arial" pitchFamily="34" charset="-122"/>
                <a:cs typeface="Arial" pitchFamily="34" charset="-120"/>
              </a:rPr>
              <a:t>М.А. Булгаков, «Собачье сердце», главы 1–4
</a:t>
            </a:r>
            <a:endParaRPr lang="en-US" sz="800" dirty="0"/>
          </a:p>
        </p:txBody>
      </p:sp>
      <p:sp>
        <p:nvSpPr>
          <p:cNvPr id="9" name="Text 3"/>
          <p:cNvSpPr txBox="1"/>
          <p:nvPr/>
        </p:nvSpPr>
        <p:spPr>
          <a:xfrm>
            <a:off x="270000" y="266400"/>
            <a:ext cx="7070100" cy="561900"/>
          </a:xfrm>
          <a:prstGeom prst="rect">
            <a:avLst/>
          </a:prstGeom>
          <a:noFill/>
          <a:ln/>
        </p:spPr>
        <p:txBody>
          <a:bodyPr wrap="square" lIns="0" tIns="0" rIns="0" bIns="0" rtlCol="0" anchor="ctr"/>
          <a:lstStyle/>
          <a:p>
            <a:pPr algn="l" indent="0" marL="0">
              <a:lnSpc>
                <a:spcPct val="100000"/>
              </a:lnSpc>
              <a:buNone/>
            </a:pPr>
            <a:r>
              <a:rPr lang="en-US" sz="2229" b="1" dirty="0">
                <a:solidFill>
                  <a:srgbClr val="FFFFFF"/>
                </a:solidFill>
                <a:latin typeface="Arial" pitchFamily="34" charset="0"/>
                <a:ea typeface="Arial" pitchFamily="34" charset="-122"/>
                <a:cs typeface="Arial" pitchFamily="34" charset="-120"/>
              </a:rPr>
              <a:t>Первые главы: что происходит и зачем это важно
</a:t>
            </a:r>
            <a:endParaRPr lang="en-US" sz="2229" dirty="0"/>
          </a:p>
        </p:txBody>
      </p:sp>
      <p:sp>
        <p:nvSpPr>
          <p:cNvPr id="10" name="Text 4"/>
          <p:cNvSpPr txBox="1"/>
          <p:nvPr/>
        </p:nvSpPr>
        <p:spPr>
          <a:xfrm>
            <a:off x="5344350" y="2631624"/>
            <a:ext cx="3529800" cy="893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Бытовые детали не просто создают фон: они подводят читателя к главному эксперименту и его последствиям.
</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6</a:t>
            </a:r>
            <a:endParaRPr lang="en-US" sz="1000" dirty="0"/>
          </a:p>
        </p:txBody>
      </p:sp>
      <p:sp>
        <p:nvSpPr>
          <p:cNvPr id="7" name="Text 1"/>
          <p:cNvSpPr txBox="1"/>
          <p:nvPr/>
        </p:nvSpPr>
        <p:spPr>
          <a:xfrm>
            <a:off x="4881750" y="3805652"/>
            <a:ext cx="3992400" cy="924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Уже в начале слышна сатира: внешняя «культурность» людей не скрывает их грубости, раздражения и готовности обидеть того, кто беззащитен.
</a:t>
            </a:r>
            <a:endParaRPr lang="en-US" sz="1000" dirty="0"/>
          </a:p>
        </p:txBody>
      </p:sp>
      <p:sp>
        <p:nvSpPr>
          <p:cNvPr id="8" name="Text 2"/>
          <p:cNvSpPr txBox="1"/>
          <p:nvPr/>
        </p:nvSpPr>
        <p:spPr>
          <a:xfrm>
            <a:off x="3960000" y="2407852"/>
            <a:ext cx="3992400" cy="924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Шарик видит очереди, холод, бедность и равнодушие. Его наблюдения помогают понять, как трудно выживать слабому существу в большом городе.
</a:t>
            </a:r>
            <a:endParaRPr lang="en-US" sz="1000" dirty="0"/>
          </a:p>
        </p:txBody>
      </p:sp>
      <p:sp>
        <p:nvSpPr>
          <p:cNvPr id="9" name="Text 3"/>
          <p:cNvSpPr txBox="1"/>
          <p:nvPr/>
        </p:nvSpPr>
        <p:spPr>
          <a:xfrm>
            <a:off x="3051450" y="1010052"/>
            <a:ext cx="3992400" cy="924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Повествование начинается с голодного пса, который замечает людей по запаху, голосу и походке. Благодаря этому Москва выглядит не парадной, а тревожной и жестокой.
</a:t>
            </a:r>
            <a:endParaRPr lang="en-US" sz="1000" dirty="0"/>
          </a:p>
        </p:txBody>
      </p:sp>
      <p:sp>
        <p:nvSpPr>
          <p:cNvPr id="10" name="Text 4"/>
          <p:cNvSpPr txBox="1"/>
          <p:nvPr/>
        </p:nvSpPr>
        <p:spPr>
          <a:xfrm>
            <a:off x="280350" y="270000"/>
            <a:ext cx="7052100" cy="4311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Глава 1: Москва глазами Шарика
</a:t>
            </a:r>
            <a:endParaRPr lang="en-US" sz="2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239163" y="1500373"/>
            <a:ext cx="635775" cy="726600"/>
          </a:xfrm>
          <a:prstGeom prst="rect">
            <a:avLst/>
          </a:prstGeom>
        </p:spPr>
      </p:pic>
      <p:pic>
        <p:nvPicPr>
          <p:cNvPr id="5" name="Image 3" descr="preencoded.png">    </p:cNvPr>
          <p:cNvPicPr>
            <a:picLocks noChangeAspect="1"/>
          </p:cNvPicPr>
          <p:nvPr/>
        </p:nvPicPr>
        <p:blipFill>
          <a:blip r:embed="rId4"/>
          <a:stretch>
            <a:fillRect/>
          </a:stretch>
        </p:blipFill>
        <p:spPr>
          <a:xfrm>
            <a:off x="4253862" y="1500373"/>
            <a:ext cx="635775" cy="726600"/>
          </a:xfrm>
          <a:prstGeom prst="rect">
            <a:avLst/>
          </a:prstGeom>
        </p:spPr>
      </p:pic>
      <p:pic>
        <p:nvPicPr>
          <p:cNvPr id="6" name="Image 4" descr="preencoded.png">    </p:cNvPr>
          <p:cNvPicPr>
            <a:picLocks noChangeAspect="1"/>
          </p:cNvPicPr>
          <p:nvPr/>
        </p:nvPicPr>
        <p:blipFill>
          <a:blip r:embed="rId5"/>
          <a:stretch>
            <a:fillRect/>
          </a:stretch>
        </p:blipFill>
        <p:spPr>
          <a:xfrm>
            <a:off x="7268562" y="1500373"/>
            <a:ext cx="635775" cy="7266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7</a:t>
            </a:r>
            <a:endParaRPr lang="en-US" sz="1000" dirty="0"/>
          </a:p>
        </p:txBody>
      </p:sp>
      <p:sp>
        <p:nvSpPr>
          <p:cNvPr id="9" name="Text 1"/>
          <p:cNvSpPr txBox="1"/>
          <p:nvPr/>
        </p:nvSpPr>
        <p:spPr>
          <a:xfrm>
            <a:off x="270000" y="270000"/>
            <a:ext cx="7110000" cy="431400"/>
          </a:xfrm>
          <a:prstGeom prst="rect">
            <a:avLst/>
          </a:prstGeom>
          <a:noFill/>
          <a:ln/>
        </p:spPr>
        <p:txBody>
          <a:bodyPr wrap="square" lIns="0" tIns="0" rIns="0" bIns="0" rtlCol="0" anchor="ctr"/>
          <a:lstStyle/>
          <a:p>
            <a:pPr algn="l" indent="0" marL="0">
              <a:lnSpc>
                <a:spcPct val="100000"/>
              </a:lnSpc>
              <a:buNone/>
            </a:pPr>
            <a:r>
              <a:rPr lang="en-US" sz="2300" b="1" dirty="0">
                <a:solidFill>
                  <a:srgbClr val="FFFFFF"/>
                </a:solidFill>
                <a:latin typeface="Arial" pitchFamily="34" charset="0"/>
                <a:ea typeface="Arial" pitchFamily="34" charset="-122"/>
                <a:cs typeface="Arial" pitchFamily="34" charset="-120"/>
              </a:rPr>
              <a:t>Глава 2: квартира профессора Преображенского
</a:t>
            </a:r>
            <a:endParaRPr lang="en-US" sz="2300" dirty="0"/>
          </a:p>
        </p:txBody>
      </p:sp>
      <p:sp>
        <p:nvSpPr>
          <p:cNvPr id="10" name="Text 2"/>
          <p:cNvSpPr txBox="1"/>
          <p:nvPr/>
        </p:nvSpPr>
        <p:spPr>
          <a:xfrm>
            <a:off x="280350" y="2446773"/>
            <a:ext cx="2553900" cy="1673700"/>
          </a:xfrm>
          <a:prstGeom prst="rect">
            <a:avLst/>
          </a:prstGeom>
          <a:noFill/>
          <a:ln/>
        </p:spPr>
        <p:txBody>
          <a:bodyPr wrap="square" lIns="0" tIns="0" rIns="0" bIns="0" rtlCol="0" anchor="t"/>
          <a:lstStyle/>
          <a:p>
            <a:pPr algn="ctr" indent="0" marL="0">
              <a:lnSpc>
                <a:spcPct val="115000"/>
              </a:lnSpc>
              <a:buNone/>
            </a:pPr>
            <a:r>
              <a:rPr lang="en-US" sz="1700" b="1" dirty="0">
                <a:solidFill>
                  <a:srgbClr val="FFFFFF"/>
                </a:solidFill>
                <a:latin typeface="Arial" pitchFamily="34" charset="0"/>
                <a:ea typeface="Arial" pitchFamily="34" charset="-122"/>
                <a:cs typeface="Arial" pitchFamily="34" charset="-120"/>
              </a:rPr>
              <a:t>Порядок и культура
</a:t>
            </a:r>
            <a:pPr algn="ctr" indent="0" marL="0">
              <a:lnSpc>
                <a:spcPct val="115000"/>
              </a:lnSpc>
              <a:buNone/>
            </a:pPr>
            <a:r>
              <a:rPr lang="en-US" sz="1700" b="1"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1100" dirty="0">
                <a:solidFill>
                  <a:srgbClr val="FFFFFF"/>
                </a:solidFill>
                <a:latin typeface="Arial" pitchFamily="34" charset="0"/>
                <a:ea typeface="Arial" pitchFamily="34" charset="-122"/>
                <a:cs typeface="Arial" pitchFamily="34" charset="-120"/>
              </a:rPr>
              <a:t>Квартира на Пречистенке похожа на остров спокойствия. Здесь ценят тишину, книги, точный распорядок и уважение к личному пространству.
</a:t>
            </a:r>
            <a:endParaRPr lang="en-US" sz="1700" dirty="0"/>
          </a:p>
        </p:txBody>
      </p:sp>
      <p:sp>
        <p:nvSpPr>
          <p:cNvPr id="11" name="Text 3"/>
          <p:cNvSpPr txBox="1"/>
          <p:nvPr/>
        </p:nvSpPr>
        <p:spPr>
          <a:xfrm>
            <a:off x="3295050" y="2446773"/>
            <a:ext cx="2553900" cy="1673700"/>
          </a:xfrm>
          <a:prstGeom prst="rect">
            <a:avLst/>
          </a:prstGeom>
          <a:noFill/>
          <a:ln/>
        </p:spPr>
        <p:txBody>
          <a:bodyPr wrap="square" lIns="0" tIns="0" rIns="0" bIns="0" rtlCol="0" anchor="t"/>
          <a:lstStyle/>
          <a:p>
            <a:pPr algn="ctr" indent="0" marL="0">
              <a:lnSpc>
                <a:spcPct val="115000"/>
              </a:lnSpc>
              <a:buNone/>
            </a:pPr>
            <a:r>
              <a:rPr lang="en-US" sz="1700" b="1" dirty="0">
                <a:solidFill>
                  <a:srgbClr val="FFFFFF"/>
                </a:solidFill>
                <a:latin typeface="Arial" pitchFamily="34" charset="0"/>
                <a:ea typeface="Arial" pitchFamily="34" charset="-122"/>
                <a:cs typeface="Arial" pitchFamily="34" charset="-120"/>
              </a:rPr>
              <a:t>Достаток и привычки
</a:t>
            </a:r>
            <a:pPr algn="ctr" indent="0" marL="0">
              <a:lnSpc>
                <a:spcPct val="115000"/>
              </a:lnSpc>
              <a:buNone/>
            </a:pPr>
            <a:r>
              <a:rPr lang="en-US" sz="1700" b="1"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1100" dirty="0">
                <a:solidFill>
                  <a:srgbClr val="FFFFFF"/>
                </a:solidFill>
                <a:latin typeface="Arial" pitchFamily="34" charset="0"/>
                <a:ea typeface="Arial" pitchFamily="34" charset="-122"/>
                <a:cs typeface="Arial" pitchFamily="34" charset="-120"/>
              </a:rPr>
              <a:t>На столе — хорошая еда, а в доме чувствуется уверенный, старый уклад. Это подчёркивает разницу между благополучием квартиры и уличной нуждой.
</a:t>
            </a:r>
            <a:endParaRPr lang="en-US" sz="1700" dirty="0"/>
          </a:p>
        </p:txBody>
      </p:sp>
      <p:sp>
        <p:nvSpPr>
          <p:cNvPr id="12" name="Text 4"/>
          <p:cNvSpPr txBox="1"/>
          <p:nvPr/>
        </p:nvSpPr>
        <p:spPr>
          <a:xfrm>
            <a:off x="6309750" y="2446773"/>
            <a:ext cx="2553900" cy="1673700"/>
          </a:xfrm>
          <a:prstGeom prst="rect">
            <a:avLst/>
          </a:prstGeom>
          <a:noFill/>
          <a:ln/>
        </p:spPr>
        <p:txBody>
          <a:bodyPr wrap="square" lIns="0" tIns="0" rIns="0" bIns="0" rtlCol="0" anchor="t"/>
          <a:lstStyle/>
          <a:p>
            <a:pPr algn="ctr" indent="0" marL="0">
              <a:lnSpc>
                <a:spcPct val="115000"/>
              </a:lnSpc>
              <a:buNone/>
            </a:pPr>
            <a:r>
              <a:rPr lang="en-US" sz="1700" b="1" dirty="0">
                <a:solidFill>
                  <a:srgbClr val="FFFFFF"/>
                </a:solidFill>
                <a:latin typeface="Arial" pitchFamily="34" charset="0"/>
                <a:ea typeface="Arial" pitchFamily="34" charset="-122"/>
                <a:cs typeface="Arial" pitchFamily="34" charset="-120"/>
              </a:rPr>
              <a:t>Образ профессора
</a:t>
            </a:r>
            <a:pPr algn="ctr" indent="0" marL="0">
              <a:lnSpc>
                <a:spcPct val="115000"/>
              </a:lnSpc>
              <a:buNone/>
            </a:pPr>
            <a:r>
              <a:rPr lang="en-US" sz="1700" b="1"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1100" dirty="0">
                <a:solidFill>
                  <a:srgbClr val="FFFFFF"/>
                </a:solidFill>
                <a:latin typeface="Arial" pitchFamily="34" charset="0"/>
                <a:ea typeface="Arial" pitchFamily="34" charset="-122"/>
                <a:cs typeface="Arial" pitchFamily="34" charset="-120"/>
              </a:rPr>
              <a:t>Преображенский показан как выдающийся хирург и сильный человек. Но его уверенность иногда превращается в желание командовать и решать за других.
</a:t>
            </a:r>
            <a:endParaRPr lang="en-US" sz="1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80350" y="1087457"/>
            <a:ext cx="2745600" cy="1466644"/>
          </a:xfrm>
          <a:prstGeom prst="rect">
            <a:avLst/>
          </a:prstGeom>
        </p:spPr>
      </p:pic>
      <p:pic>
        <p:nvPicPr>
          <p:cNvPr id="5" name="Image 3" descr="preencoded.png">    </p:cNvPr>
          <p:cNvPicPr>
            <a:picLocks noChangeAspect="1"/>
          </p:cNvPicPr>
          <p:nvPr/>
        </p:nvPicPr>
        <p:blipFill>
          <a:blip r:embed="rId4"/>
          <a:stretch>
            <a:fillRect/>
          </a:stretch>
        </p:blipFill>
        <p:spPr>
          <a:xfrm>
            <a:off x="3204421" y="1087428"/>
            <a:ext cx="2745600" cy="1466644"/>
          </a:xfrm>
          <a:prstGeom prst="rect">
            <a:avLst/>
          </a:prstGeom>
        </p:spPr>
      </p:pic>
      <p:pic>
        <p:nvPicPr>
          <p:cNvPr id="6" name="Image 4" descr="preencoded.png">    </p:cNvPr>
          <p:cNvPicPr>
            <a:picLocks noChangeAspect="1"/>
          </p:cNvPicPr>
          <p:nvPr/>
        </p:nvPicPr>
        <p:blipFill>
          <a:blip r:embed="rId5"/>
          <a:stretch>
            <a:fillRect/>
          </a:stretch>
        </p:blipFill>
        <p:spPr>
          <a:xfrm>
            <a:off x="6128500" y="1087428"/>
            <a:ext cx="2745600" cy="1466644"/>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8</a:t>
            </a:r>
            <a:endParaRPr lang="en-US" sz="1000" dirty="0"/>
          </a:p>
        </p:txBody>
      </p:sp>
      <p:sp>
        <p:nvSpPr>
          <p:cNvPr id="9" name="Text 1"/>
          <p:cNvSpPr txBox="1"/>
          <p:nvPr/>
        </p:nvSpPr>
        <p:spPr>
          <a:xfrm>
            <a:off x="280350" y="270000"/>
            <a:ext cx="7099500" cy="620700"/>
          </a:xfrm>
          <a:prstGeom prst="rect">
            <a:avLst/>
          </a:prstGeom>
          <a:noFill/>
          <a:ln/>
        </p:spPr>
        <p:txBody>
          <a:bodyPr wrap="square" lIns="0" tIns="0" rIns="0" bIns="0" rtlCol="0" anchor="ctr"/>
          <a:lstStyle/>
          <a:p>
            <a:pPr algn="l" indent="0" marL="0">
              <a:lnSpc>
                <a:spcPct val="100000"/>
              </a:lnSpc>
              <a:buNone/>
            </a:pPr>
            <a:r>
              <a:rPr lang="en-US" sz="2442" b="1" dirty="0">
                <a:solidFill>
                  <a:srgbClr val="FFFFFF"/>
                </a:solidFill>
                <a:latin typeface="Arial" pitchFamily="34" charset="0"/>
                <a:ea typeface="Arial" pitchFamily="34" charset="-122"/>
                <a:cs typeface="Arial" pitchFamily="34" charset="-120"/>
              </a:rPr>
              <a:t>Шарик до операции: голод, осторожность, надежда
</a:t>
            </a:r>
            <a:endParaRPr lang="en-US" sz="2442" dirty="0"/>
          </a:p>
        </p:txBody>
      </p:sp>
      <p:sp>
        <p:nvSpPr>
          <p:cNvPr id="10" name="Text 2"/>
          <p:cNvSpPr txBox="1"/>
          <p:nvPr/>
        </p:nvSpPr>
        <p:spPr>
          <a:xfrm>
            <a:off x="280350" y="2822396"/>
            <a:ext cx="2745600" cy="1821900"/>
          </a:xfrm>
          <a:prstGeom prst="rect">
            <a:avLst/>
          </a:prstGeom>
          <a:noFill/>
          <a:ln/>
        </p:spPr>
        <p:txBody>
          <a:bodyPr wrap="square" lIns="0" tIns="0" rIns="0" bIns="0" rtlCol="0" anchor="t"/>
          <a:lstStyle/>
          <a:p>
            <a:pPr algn="l" indent="0" marL="0">
              <a:lnSpc>
                <a:spcPct val="115000"/>
              </a:lnSpc>
              <a:buNone/>
            </a:pPr>
            <a:r>
              <a:rPr lang="en-US" sz="1389" b="1" dirty="0">
                <a:solidFill>
                  <a:srgbClr val="FFFFFF"/>
                </a:solidFill>
                <a:latin typeface="Arial" pitchFamily="34" charset="0"/>
                <a:ea typeface="Arial" pitchFamily="34" charset="-122"/>
                <a:cs typeface="Arial" pitchFamily="34" charset="-120"/>
              </a:rPr>
              <a:t>Пёс, который всё замечает
</a:t>
            </a:r>
            <a:pPr algn="l" indent="0" marL="0">
              <a:lnSpc>
                <a:spcPct val="115000"/>
              </a:lnSpc>
              <a:buNone/>
            </a:pPr>
            <a:r>
              <a:rPr lang="en-US" sz="1389"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25" dirty="0">
                <a:solidFill>
                  <a:srgbClr val="FFFFFF"/>
                </a:solidFill>
                <a:latin typeface="Arial" pitchFamily="34" charset="0"/>
                <a:ea typeface="Arial" pitchFamily="34" charset="-122"/>
                <a:cs typeface="Arial" pitchFamily="34" charset="-120"/>
              </a:rPr>
              <a:t>Шарик живёт на улице и постоянно прислушивается к людям, запахам и звукам. Он быстро понимает, кто может накормить, а кто представляет опасность. В этом взгляде есть и страх, и удивительная наблюдательность, которая делает его образ особенно живым.
</a:t>
            </a:r>
            <a:endParaRPr lang="en-US" sz="1389" dirty="0"/>
          </a:p>
        </p:txBody>
      </p:sp>
      <p:sp>
        <p:nvSpPr>
          <p:cNvPr id="11" name="Text 3"/>
          <p:cNvSpPr txBox="1"/>
          <p:nvPr/>
        </p:nvSpPr>
        <p:spPr>
          <a:xfrm>
            <a:off x="3204421" y="2820607"/>
            <a:ext cx="2745600" cy="1821900"/>
          </a:xfrm>
          <a:prstGeom prst="rect">
            <a:avLst/>
          </a:prstGeom>
          <a:noFill/>
          <a:ln/>
        </p:spPr>
        <p:txBody>
          <a:bodyPr wrap="square" lIns="0" tIns="0" rIns="0" bIns="0" rtlCol="0" anchor="t"/>
          <a:lstStyle/>
          <a:p>
            <a:pPr algn="l" indent="0" marL="0">
              <a:lnSpc>
                <a:spcPct val="115000"/>
              </a:lnSpc>
              <a:buNone/>
            </a:pPr>
            <a:r>
              <a:rPr lang="en-US" sz="1389" b="1" dirty="0">
                <a:solidFill>
                  <a:srgbClr val="FFFFFF"/>
                </a:solidFill>
                <a:latin typeface="Arial" pitchFamily="34" charset="0"/>
                <a:ea typeface="Arial" pitchFamily="34" charset="-122"/>
                <a:cs typeface="Arial" pitchFamily="34" charset="-120"/>
              </a:rPr>
              <a:t>Холодный город и тёплая еда
</a:t>
            </a:r>
            <a:pPr algn="l" indent="0" marL="0">
              <a:lnSpc>
                <a:spcPct val="115000"/>
              </a:lnSpc>
              <a:buNone/>
            </a:pPr>
            <a:r>
              <a:rPr lang="en-US" sz="1389"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25" dirty="0">
                <a:solidFill>
                  <a:srgbClr val="FFFFFF"/>
                </a:solidFill>
                <a:latin typeface="Arial" pitchFamily="34" charset="0"/>
                <a:ea typeface="Arial" pitchFamily="34" charset="-122"/>
                <a:cs typeface="Arial" pitchFamily="34" charset="-120"/>
              </a:rPr>
              <a:t>Для Шарика Москва сначала связана с холодом, голодом и бесконечной борьбой за кусок пищи. Поэтому тепло квартиры профессора и тарелка еды кажутся ему почти чудом. Счастье оказывается очень простым и очень хрупким.
</a:t>
            </a:r>
            <a:endParaRPr lang="en-US" sz="1389" dirty="0"/>
          </a:p>
        </p:txBody>
      </p:sp>
      <p:sp>
        <p:nvSpPr>
          <p:cNvPr id="12" name="Text 4"/>
          <p:cNvSpPr txBox="1"/>
          <p:nvPr/>
        </p:nvSpPr>
        <p:spPr>
          <a:xfrm>
            <a:off x="6128499" y="2820607"/>
            <a:ext cx="2745600" cy="1821900"/>
          </a:xfrm>
          <a:prstGeom prst="rect">
            <a:avLst/>
          </a:prstGeom>
          <a:noFill/>
          <a:ln/>
        </p:spPr>
        <p:txBody>
          <a:bodyPr wrap="square" lIns="0" tIns="0" rIns="0" bIns="0" rtlCol="0" anchor="t"/>
          <a:lstStyle/>
          <a:p>
            <a:pPr algn="l" indent="0" marL="0">
              <a:lnSpc>
                <a:spcPct val="115000"/>
              </a:lnSpc>
              <a:buNone/>
            </a:pPr>
            <a:r>
              <a:rPr lang="en-US" sz="1389" b="1" dirty="0">
                <a:solidFill>
                  <a:srgbClr val="FFFFFF"/>
                </a:solidFill>
                <a:latin typeface="Arial" pitchFamily="34" charset="0"/>
                <a:ea typeface="Arial" pitchFamily="34" charset="-122"/>
                <a:cs typeface="Arial" pitchFamily="34" charset="-120"/>
              </a:rPr>
              <a:t>Слабый, но неравнодушный
</a:t>
            </a:r>
            <a:pPr algn="l" indent="0" marL="0">
              <a:lnSpc>
                <a:spcPct val="115000"/>
              </a:lnSpc>
              <a:buNone/>
            </a:pPr>
            <a:r>
              <a:rPr lang="en-US" sz="1389"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25" dirty="0">
                <a:solidFill>
                  <a:srgbClr val="FFFFFF"/>
                </a:solidFill>
                <a:latin typeface="Arial" pitchFamily="34" charset="0"/>
                <a:ea typeface="Arial" pitchFamily="34" charset="-122"/>
                <a:cs typeface="Arial" pitchFamily="34" charset="-120"/>
              </a:rPr>
              <a:t>До операции Шарик не выглядит героем, зато вызывает сочувствие. Он зависит от чужой доброты, но уже умеет оценивать людей по их поступкам. Через него читатель видит город глазами того, кому трудно выжить без защиты.
</a:t>
            </a:r>
            <a:endParaRPr lang="en-US" sz="1389"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227900" y="1119804"/>
            <a:ext cx="4646100" cy="334519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8" name="Text 1"/>
          <p:cNvSpPr txBox="1"/>
          <p:nvPr/>
        </p:nvSpPr>
        <p:spPr>
          <a:xfrm>
            <a:off x="4227900" y="4666200"/>
            <a:ext cx="4646100" cy="207300"/>
          </a:xfrm>
          <a:prstGeom prst="rect">
            <a:avLst/>
          </a:prstGeom>
          <a:noFill/>
          <a:ln/>
        </p:spPr>
        <p:txBody>
          <a:bodyPr wrap="square" lIns="0" tIns="0" rIns="0" bIns="0" rtlCol="0" anchor="ctr"/>
          <a:lstStyle/>
          <a:p>
            <a:pPr algn="l" indent="0" marL="0">
              <a:lnSpc>
                <a:spcPct val="115000"/>
              </a:lnSpc>
              <a:buNone/>
            </a:pPr>
            <a:r>
              <a:rPr lang="en-US" sz="800" i="1" dirty="0">
                <a:solidFill>
                  <a:srgbClr val="595959"/>
                </a:solidFill>
                <a:latin typeface="Arial" pitchFamily="34" charset="0"/>
                <a:ea typeface="Arial" pitchFamily="34" charset="-122"/>
                <a:cs typeface="Arial" pitchFamily="34" charset="-120"/>
              </a:rPr>
              <a:t>М.А. Булгаков, «Собачье сердце», главы 1–8
</a:t>
            </a:r>
            <a:endParaRPr lang="en-US" sz="800" dirty="0"/>
          </a:p>
        </p:txBody>
      </p:sp>
      <p:sp>
        <p:nvSpPr>
          <p:cNvPr id="9" name="Text 2"/>
          <p:cNvSpPr txBox="1"/>
          <p:nvPr/>
        </p:nvSpPr>
        <p:spPr>
          <a:xfrm>
            <a:off x="270000" y="270000"/>
            <a:ext cx="6691200" cy="431400"/>
          </a:xfrm>
          <a:prstGeom prst="rect">
            <a:avLst/>
          </a:prstGeom>
          <a:noFill/>
          <a:ln/>
        </p:spPr>
        <p:txBody>
          <a:bodyPr wrap="square" lIns="0" tIns="0" rIns="0" bIns="0" rtlCol="0" anchor="ctr"/>
          <a:lstStyle/>
          <a:p>
            <a:pPr algn="l" indent="0" marL="0">
              <a:lnSpc>
                <a:spcPct val="100000"/>
              </a:lnSpc>
              <a:buNone/>
            </a:pPr>
            <a:r>
              <a:rPr lang="en-US" sz="2529" b="1" dirty="0">
                <a:solidFill>
                  <a:srgbClr val="FFFFFF"/>
                </a:solidFill>
                <a:latin typeface="Arial" pitchFamily="34" charset="0"/>
                <a:ea typeface="Arial" pitchFamily="34" charset="-122"/>
                <a:cs typeface="Arial" pitchFamily="34" charset="-120"/>
              </a:rPr>
              <a:t>Изменение Шарика по мере превращения
</a:t>
            </a:r>
            <a:endParaRPr lang="en-US" sz="2529" dirty="0"/>
          </a:p>
        </p:txBody>
      </p:sp>
      <p:sp>
        <p:nvSpPr>
          <p:cNvPr id="10" name="Text 3"/>
          <p:cNvSpPr txBox="1"/>
          <p:nvPr/>
        </p:nvSpPr>
        <p:spPr>
          <a:xfrm>
            <a:off x="497300" y="1993450"/>
            <a:ext cx="3529800" cy="744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График показывает не только перемены в поведении, но и то, как быстро исчезает прежняя уличная осторожность.
</a:t>
            </a:r>
            <a:endParaRPr lang="en-US" sz="1000" dirty="0"/>
          </a:p>
        </p:txBody>
      </p:sp>
      <p:sp>
        <p:nvSpPr>
          <p:cNvPr id="11" name="Text 4"/>
          <p:cNvSpPr txBox="1"/>
          <p:nvPr/>
        </p:nvSpPr>
        <p:spPr>
          <a:xfrm>
            <a:off x="497300" y="2877900"/>
            <a:ext cx="3529800" cy="744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 внешним превращением растут не культура, а конфликтность и грубость; значит, одного вмешательства недостаточно.
</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8" name="Text 1"/>
          <p:cNvSpPr txBox="1"/>
          <p:nvPr/>
        </p:nvSpPr>
        <p:spPr>
          <a:xfrm>
            <a:off x="270000" y="270000"/>
            <a:ext cx="7110000" cy="431400"/>
          </a:xfrm>
          <a:prstGeom prst="rect">
            <a:avLst/>
          </a:prstGeom>
          <a:noFill/>
          <a:ln/>
        </p:spPr>
        <p:txBody>
          <a:bodyPr wrap="square" lIns="0" tIns="0" rIns="0" bIns="0" rtlCol="0" anchor="ctr"/>
          <a:lstStyle/>
          <a:p>
            <a:pPr algn="l" indent="0" marL="0">
              <a:lnSpc>
                <a:spcPct val="100000"/>
              </a:lnSpc>
              <a:buNone/>
            </a:pPr>
            <a:r>
              <a:rPr lang="en-US" sz="2078" b="1" dirty="0">
                <a:solidFill>
                  <a:srgbClr val="FFFFFF"/>
                </a:solidFill>
                <a:latin typeface="Arial" pitchFamily="34" charset="0"/>
                <a:ea typeface="Arial" pitchFamily="34" charset="-122"/>
                <a:cs typeface="Arial" pitchFamily="34" charset="-120"/>
              </a:rPr>
              <a:t>Преображенский и Борменталь: два научных взгляда
</a:t>
            </a:r>
            <a:endParaRPr lang="en-US" sz="2078" dirty="0"/>
          </a:p>
        </p:txBody>
      </p:sp>
      <p:sp>
        <p:nvSpPr>
          <p:cNvPr id="9" name="Text 2"/>
          <p:cNvSpPr txBox="1"/>
          <p:nvPr/>
        </p:nvSpPr>
        <p:spPr>
          <a:xfrm>
            <a:off x="3379372" y="1468600"/>
            <a:ext cx="2312700" cy="859800"/>
          </a:xfrm>
          <a:prstGeom prst="rect">
            <a:avLst/>
          </a:prstGeom>
          <a:noFill/>
          <a:ln/>
        </p:spPr>
        <p:txBody>
          <a:bodyPr wrap="square" lIns="0" tIns="0" rIns="0" bIns="0" rtlCol="0" anchor="t"/>
          <a:lstStyle/>
          <a:p>
            <a:pPr algn="l" indent="0" marL="0">
              <a:lnSpc>
                <a:spcPct val="115000"/>
              </a:lnSpc>
              <a:buNone/>
            </a:pPr>
            <a:r>
              <a:rPr lang="en-US" sz="1217" b="1" dirty="0">
                <a:solidFill>
                  <a:srgbClr val="FFFFFF"/>
                </a:solidFill>
                <a:latin typeface="Arial" pitchFamily="34" charset="0"/>
                <a:ea typeface="Arial" pitchFamily="34" charset="-122"/>
                <a:cs typeface="Arial" pitchFamily="34" charset="-120"/>
              </a:rPr>
              <a:t>Операция и наблюдение
</a:t>
            </a:r>
            <a:pPr algn="l" indent="0" marL="0">
              <a:lnSpc>
                <a:spcPct val="115000"/>
              </a:lnSpc>
              <a:buNone/>
            </a:pPr>
            <a:r>
              <a:rPr lang="en-US" sz="937"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43" dirty="0">
                <a:solidFill>
                  <a:srgbClr val="FFFFFF"/>
                </a:solidFill>
                <a:latin typeface="Arial" pitchFamily="34" charset="0"/>
                <a:ea typeface="Arial" pitchFamily="34" charset="-122"/>
                <a:cs typeface="Arial" pitchFamily="34" charset="-120"/>
              </a:rPr>
              <a:t>После операции каждый из них по-своему следит за результатом. Профессор действует уверенно, а Борменталь старается выполнять распоряжения и сохранять порядок.
</a:t>
            </a:r>
            <a:endParaRPr lang="en-US" sz="1217" dirty="0"/>
          </a:p>
        </p:txBody>
      </p:sp>
      <p:sp>
        <p:nvSpPr>
          <p:cNvPr id="10" name="Text 3"/>
          <p:cNvSpPr txBox="1"/>
          <p:nvPr/>
        </p:nvSpPr>
        <p:spPr>
          <a:xfrm>
            <a:off x="5876529" y="2808002"/>
            <a:ext cx="2312700" cy="859800"/>
          </a:xfrm>
          <a:prstGeom prst="rect">
            <a:avLst/>
          </a:prstGeom>
          <a:noFill/>
          <a:ln/>
        </p:spPr>
        <p:txBody>
          <a:bodyPr wrap="square" lIns="0" tIns="0" rIns="0" bIns="0" rtlCol="0" anchor="t"/>
          <a:lstStyle/>
          <a:p>
            <a:pPr algn="l" indent="0" marL="0">
              <a:lnSpc>
                <a:spcPct val="115000"/>
              </a:lnSpc>
              <a:buNone/>
            </a:pPr>
            <a:r>
              <a:rPr lang="en-US" sz="870" b="1" dirty="0">
                <a:solidFill>
                  <a:srgbClr val="FFFFFF"/>
                </a:solidFill>
                <a:latin typeface="Arial" pitchFamily="34" charset="0"/>
                <a:ea typeface="Arial" pitchFamily="34" charset="-122"/>
                <a:cs typeface="Arial" pitchFamily="34" charset="-120"/>
              </a:rPr>
              <a:t>Проверка границ науки
</a:t>
            </a:r>
            <a:pPr algn="l" indent="0" marL="0">
              <a:lnSpc>
                <a:spcPct val="115000"/>
              </a:lnSpc>
              <a:buNone/>
            </a:pPr>
            <a:r>
              <a:rPr lang="en-US" sz="669"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70" dirty="0">
                <a:solidFill>
                  <a:srgbClr val="FFFFFF"/>
                </a:solidFill>
                <a:latin typeface="Arial" pitchFamily="34" charset="0"/>
                <a:ea typeface="Arial" pitchFamily="34" charset="-122"/>
                <a:cs typeface="Arial" pitchFamily="34" charset="-120"/>
              </a:rPr>
              <a:t>Когда становится ясно, что эксперимент выходит из-под контроля, оба вынуждены задуматься об ответственности. Их сотрудничество превращается в спор о цене научного вмешательства.
</a:t>
            </a:r>
            <a:endParaRPr lang="en-US" sz="870" dirty="0"/>
          </a:p>
        </p:txBody>
      </p:sp>
      <p:sp>
        <p:nvSpPr>
          <p:cNvPr id="11" name="Text 4"/>
          <p:cNvSpPr txBox="1"/>
          <p:nvPr/>
        </p:nvSpPr>
        <p:spPr>
          <a:xfrm>
            <a:off x="928550" y="2807990"/>
            <a:ext cx="2312700" cy="859800"/>
          </a:xfrm>
          <a:prstGeom prst="rect">
            <a:avLst/>
          </a:prstGeom>
          <a:noFill/>
          <a:ln/>
        </p:spPr>
        <p:txBody>
          <a:bodyPr wrap="square" lIns="0" tIns="0" rIns="0" bIns="0" rtlCol="0" anchor="t"/>
          <a:lstStyle/>
          <a:p>
            <a:pPr algn="l" indent="0" marL="0">
              <a:lnSpc>
                <a:spcPct val="115000"/>
              </a:lnSpc>
              <a:buNone/>
            </a:pPr>
            <a:r>
              <a:rPr lang="en-US" sz="1176" b="1" dirty="0">
                <a:solidFill>
                  <a:srgbClr val="FFFFFF"/>
                </a:solidFill>
                <a:latin typeface="Arial" pitchFamily="34" charset="0"/>
                <a:ea typeface="Arial" pitchFamily="34" charset="-122"/>
                <a:cs typeface="Arial" pitchFamily="34" charset="-120"/>
              </a:rPr>
              <a:t>Знакомство и согласие
</a:t>
            </a:r>
            <a:pPr algn="l" indent="0" marL="0">
              <a:lnSpc>
                <a:spcPct val="115000"/>
              </a:lnSpc>
              <a:buNone/>
            </a:pPr>
            <a:r>
              <a:rPr lang="en-US" sz="904"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4" dirty="0">
                <a:solidFill>
                  <a:srgbClr val="FFFFFF"/>
                </a:solidFill>
                <a:latin typeface="Arial" pitchFamily="34" charset="0"/>
                <a:ea typeface="Arial" pitchFamily="34" charset="-122"/>
                <a:cs typeface="Arial" pitchFamily="34" charset="-120"/>
              </a:rPr>
              <a:t>Преображенский и Борменталь работают вместе, потому что оба доверяют науке и ценят точное наблюдение. Борменталь поддерживает учителя и помогает ему в подготовке опыта.
</a:t>
            </a:r>
            <a:endParaRPr lang="en-US" sz="1176"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11</a:t>
            </a:r>
            <a:endParaRPr lang="en-US" sz="1000" dirty="0"/>
          </a:p>
        </p:txBody>
      </p:sp>
      <p:sp>
        <p:nvSpPr>
          <p:cNvPr id="7" name="Text 1"/>
          <p:cNvSpPr txBox="1"/>
          <p:nvPr/>
        </p:nvSpPr>
        <p:spPr>
          <a:xfrm>
            <a:off x="302850" y="2610075"/>
            <a:ext cx="1911000" cy="1695900"/>
          </a:xfrm>
          <a:prstGeom prst="rect">
            <a:avLst/>
          </a:prstGeom>
          <a:noFill/>
          <a:ln/>
        </p:spPr>
        <p:txBody>
          <a:bodyPr wrap="square" lIns="0" tIns="0" rIns="0" bIns="0" rtlCol="0" anchor="t"/>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После операции Шарик получает человеческое тело, но вместе с ним не приобретает воспитанность: в нём сразу заметны грубость, капризность и стремление требовать всё для себя.
</a:t>
            </a:r>
            <a:endParaRPr lang="en-US" sz="1000" dirty="0"/>
          </a:p>
        </p:txBody>
      </p:sp>
      <p:sp>
        <p:nvSpPr>
          <p:cNvPr id="8" name="Text 2"/>
          <p:cNvSpPr txBox="1"/>
          <p:nvPr/>
        </p:nvSpPr>
        <p:spPr>
          <a:xfrm>
            <a:off x="280350" y="270000"/>
            <a:ext cx="7025400" cy="431100"/>
          </a:xfrm>
          <a:prstGeom prst="rect">
            <a:avLst/>
          </a:prstGeom>
          <a:noFill/>
          <a:ln/>
        </p:spPr>
        <p:txBody>
          <a:bodyPr wrap="square" lIns="0" tIns="0" rIns="0" bIns="0" rtlCol="0" anchor="ctr"/>
          <a:lstStyle/>
          <a:p>
            <a:pPr algn="l" indent="0" marL="0">
              <a:lnSpc>
                <a:spcPct val="100000"/>
              </a:lnSpc>
              <a:buNone/>
            </a:pPr>
            <a:r>
              <a:rPr lang="en-US" sz="2475" b="1" dirty="0">
                <a:solidFill>
                  <a:srgbClr val="FFFFFF"/>
                </a:solidFill>
                <a:latin typeface="Arial" pitchFamily="34" charset="0"/>
                <a:ea typeface="Arial" pitchFamily="34" charset="-122"/>
                <a:cs typeface="Arial" pitchFamily="34" charset="-120"/>
              </a:rPr>
              <a:t>Глава 5–6: рождение Шарикова как человека
</a:t>
            </a:r>
            <a:endParaRPr lang="en-US" sz="2475" dirty="0"/>
          </a:p>
        </p:txBody>
      </p:sp>
      <p:sp>
        <p:nvSpPr>
          <p:cNvPr id="9" name="Text 3"/>
          <p:cNvSpPr txBox="1"/>
          <p:nvPr/>
        </p:nvSpPr>
        <p:spPr>
          <a:xfrm>
            <a:off x="2511950" y="2610075"/>
            <a:ext cx="1911000" cy="1695900"/>
          </a:xfrm>
          <a:prstGeom prst="rect">
            <a:avLst/>
          </a:prstGeom>
          <a:noFill/>
          <a:ln/>
        </p:spPr>
        <p:txBody>
          <a:bodyPr wrap="square" lIns="0" tIns="0" rIns="0" bIns="0" rtlCol="0" anchor="t"/>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Он быстро привыкает к теплу, еде и удобству, однако воспринимает заботу как обязанность окружающих, а не как проявление доброты и доверия.
</a:t>
            </a:r>
            <a:endParaRPr lang="en-US" sz="1000" dirty="0"/>
          </a:p>
        </p:txBody>
      </p:sp>
      <p:sp>
        <p:nvSpPr>
          <p:cNvPr id="10" name="Text 4"/>
          <p:cNvSpPr txBox="1"/>
          <p:nvPr/>
        </p:nvSpPr>
        <p:spPr>
          <a:xfrm>
            <a:off x="4721050" y="2610075"/>
            <a:ext cx="1911000" cy="1695900"/>
          </a:xfrm>
          <a:prstGeom prst="rect">
            <a:avLst/>
          </a:prstGeom>
          <a:noFill/>
          <a:ln/>
        </p:spPr>
        <p:txBody>
          <a:bodyPr wrap="square" lIns="0" tIns="0" rIns="0" bIns="0" rtlCol="0" anchor="t"/>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Полиграф Полиграфович усваивает самые простые желания: поесть, спорить, командовать и избегать труда. Культурные нормы и чувство меры ему почти не знакомы.
</a:t>
            </a:r>
            <a:endParaRPr lang="en-US" sz="1000" dirty="0"/>
          </a:p>
        </p:txBody>
      </p:sp>
      <p:sp>
        <p:nvSpPr>
          <p:cNvPr id="11" name="Text 5"/>
          <p:cNvSpPr txBox="1"/>
          <p:nvPr/>
        </p:nvSpPr>
        <p:spPr>
          <a:xfrm>
            <a:off x="6930150" y="2610075"/>
            <a:ext cx="1911000" cy="1695900"/>
          </a:xfrm>
          <a:prstGeom prst="rect">
            <a:avLst/>
          </a:prstGeom>
          <a:noFill/>
          <a:ln/>
        </p:spPr>
        <p:txBody>
          <a:bodyPr wrap="square" lIns="0" tIns="0" rIns="0" bIns="0" rtlCol="0" anchor="t"/>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Булгаков показывает: одна внешность, имя и документы ещё не делают человека личностью. Для этого нужны воспитание, совесть, самоконтроль и уважение к другим.
</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70000" y="1078944"/>
            <a:ext cx="8604000" cy="3344412"/>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12</a:t>
            </a:r>
            <a:endParaRPr lang="en-US" sz="1000" dirty="0"/>
          </a:p>
        </p:txBody>
      </p:sp>
      <p:sp>
        <p:nvSpPr>
          <p:cNvPr id="7" name="Text 1"/>
          <p:cNvSpPr txBox="1"/>
          <p:nvPr/>
        </p:nvSpPr>
        <p:spPr>
          <a:xfrm>
            <a:off x="270000" y="270000"/>
            <a:ext cx="6787800" cy="4314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Путь эксперимента к конфликту
</a:t>
            </a:r>
            <a:endParaRPr lang="en-US" sz="2800" dirty="0"/>
          </a:p>
        </p:txBody>
      </p:sp>
      <p:sp>
        <p:nvSpPr>
          <p:cNvPr id="8" name="Text 2"/>
          <p:cNvSpPr txBox="1"/>
          <p:nvPr/>
        </p:nvSpPr>
        <p:spPr>
          <a:xfrm>
            <a:off x="270000" y="750672"/>
            <a:ext cx="6787800" cy="223200"/>
          </a:xfrm>
          <a:prstGeom prst="rect">
            <a:avLst/>
          </a:prstGeom>
          <a:noFill/>
          <a:ln/>
        </p:spPr>
        <p:txBody>
          <a:bodyPr wrap="square" lIns="0" tIns="0" rIns="0" bIns="0" rtlCol="0" anchor="ctr"/>
          <a:lstStyle/>
          <a:p>
            <a:pPr algn="l" indent="0" marL="0">
              <a:lnSpc>
                <a:spcPct val="100000"/>
              </a:lnSpc>
              <a:buNone/>
            </a:pPr>
            <a:r>
              <a:rPr lang="en-US" sz="897" dirty="0">
                <a:solidFill>
                  <a:srgbClr val="FFFFFF"/>
                </a:solidFill>
                <a:latin typeface="Arial" pitchFamily="34" charset="0"/>
                <a:ea typeface="Arial" pitchFamily="34" charset="-122"/>
                <a:cs typeface="Arial" pitchFamily="34" charset="-120"/>
              </a:rPr>
              <a:t>Схема по событиям глав 1–10 показывает, как научный опыт приводит не к улучшению, а к нравственному и бытовому кризису.
</a:t>
            </a:r>
            <a:endParaRPr lang="en-US" sz="897"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13</a:t>
            </a:r>
            <a:endParaRPr lang="en-US" sz="1000" dirty="0"/>
          </a:p>
        </p:txBody>
      </p:sp>
      <p:sp>
        <p:nvSpPr>
          <p:cNvPr id="8" name="Text 1"/>
          <p:cNvSpPr txBox="1"/>
          <p:nvPr/>
        </p:nvSpPr>
        <p:spPr>
          <a:xfrm>
            <a:off x="745275" y="2610075"/>
            <a:ext cx="1911000" cy="1695900"/>
          </a:xfrm>
          <a:prstGeom prst="rect">
            <a:avLst/>
          </a:prstGeom>
          <a:noFill/>
          <a:ln/>
        </p:spPr>
        <p:txBody>
          <a:bodyPr wrap="square" lIns="0" tIns="0" rIns="0" bIns="0" rtlCol="0" anchor="t"/>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Получив паспорт и место в квартире, Шариков не старается стать лучше. Он использует новые права как повод требовать больше удобств и внимания от окружающих.
</a:t>
            </a:r>
            <a:endParaRPr lang="en-US" sz="1000" dirty="0"/>
          </a:p>
        </p:txBody>
      </p:sp>
      <p:sp>
        <p:nvSpPr>
          <p:cNvPr id="9" name="Text 2"/>
          <p:cNvSpPr txBox="1"/>
          <p:nvPr/>
        </p:nvSpPr>
        <p:spPr>
          <a:xfrm>
            <a:off x="3616500" y="2610075"/>
            <a:ext cx="1911000" cy="1695900"/>
          </a:xfrm>
          <a:prstGeom prst="rect">
            <a:avLst/>
          </a:prstGeom>
          <a:noFill/>
          <a:ln/>
        </p:spPr>
        <p:txBody>
          <a:bodyPr wrap="square" lIns="0" tIns="0" rIns="0" bIns="0" rtlCol="0" anchor="t"/>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Его поведение быстро становится источником ссор: он грубит, спорит по пустякам, вмешивается в чужие дела и не признаёт ни правил, ни границ.
</a:t>
            </a:r>
            <a:endParaRPr lang="en-US" sz="1000" dirty="0"/>
          </a:p>
        </p:txBody>
      </p:sp>
      <p:sp>
        <p:nvSpPr>
          <p:cNvPr id="10" name="Text 3"/>
          <p:cNvSpPr txBox="1"/>
          <p:nvPr/>
        </p:nvSpPr>
        <p:spPr>
          <a:xfrm>
            <a:off x="6487725" y="2610075"/>
            <a:ext cx="1911000" cy="1695900"/>
          </a:xfrm>
          <a:prstGeom prst="rect">
            <a:avLst/>
          </a:prstGeom>
          <a:noFill/>
          <a:ln/>
        </p:spPr>
        <p:txBody>
          <a:bodyPr wrap="square" lIns="0" tIns="0" rIns="0" bIns="0" rtlCol="0" anchor="t"/>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Дом профессора теряет прежний покой. Пространство порядка и культуры превращается в место постоянного напряжения, где каждый день приносит новый конфликт.
</a:t>
            </a:r>
            <a:endParaRPr lang="en-US" sz="1000" dirty="0"/>
          </a:p>
        </p:txBody>
      </p:sp>
      <p:sp>
        <p:nvSpPr>
          <p:cNvPr id="11" name="Text 4"/>
          <p:cNvSpPr txBox="1"/>
          <p:nvPr/>
        </p:nvSpPr>
        <p:spPr>
          <a:xfrm>
            <a:off x="280350" y="270000"/>
            <a:ext cx="6821700" cy="431100"/>
          </a:xfrm>
          <a:prstGeom prst="rect">
            <a:avLst/>
          </a:prstGeom>
          <a:noFill/>
          <a:ln/>
        </p:spPr>
        <p:txBody>
          <a:bodyPr wrap="square" lIns="0" tIns="0" rIns="0" bIns="0" rtlCol="0" anchor="ctr"/>
          <a:lstStyle/>
          <a:p>
            <a:pPr algn="l" indent="0" marL="0">
              <a:lnSpc>
                <a:spcPct val="100000"/>
              </a:lnSpc>
              <a:buNone/>
            </a:pPr>
            <a:r>
              <a:rPr lang="en-US" sz="2680" b="1" dirty="0">
                <a:solidFill>
                  <a:srgbClr val="FFFFFF"/>
                </a:solidFill>
                <a:latin typeface="Arial" pitchFamily="34" charset="0"/>
                <a:ea typeface="Arial" pitchFamily="34" charset="-122"/>
                <a:cs typeface="Arial" pitchFamily="34" charset="-120"/>
              </a:rPr>
              <a:t>Глава 7–8: Шариков в доме профессора
</a:t>
            </a:r>
            <a:endParaRPr lang="en-US" sz="268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27900" y="1966700"/>
            <a:ext cx="4646100" cy="1346002"/>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14</a:t>
            </a:r>
            <a:endParaRPr lang="en-US" sz="1000" dirty="0"/>
          </a:p>
        </p:txBody>
      </p:sp>
      <p:sp>
        <p:nvSpPr>
          <p:cNvPr id="7" name="Text 1"/>
          <p:cNvSpPr txBox="1"/>
          <p:nvPr/>
        </p:nvSpPr>
        <p:spPr>
          <a:xfrm>
            <a:off x="486950" y="1935148"/>
            <a:ext cx="3529800" cy="842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Сводная таблица показывает, как в повести раскрываются главные идеи через события и поступки героев.
</a:t>
            </a:r>
            <a:endParaRPr lang="en-US" sz="1000" dirty="0"/>
          </a:p>
        </p:txBody>
      </p:sp>
      <p:sp>
        <p:nvSpPr>
          <p:cNvPr id="8" name="Text 2"/>
          <p:cNvSpPr txBox="1"/>
          <p:nvPr/>
        </p:nvSpPr>
        <p:spPr>
          <a:xfrm>
            <a:off x="270000" y="4694275"/>
            <a:ext cx="2689800" cy="207300"/>
          </a:xfrm>
          <a:prstGeom prst="rect">
            <a:avLst/>
          </a:prstGeom>
          <a:noFill/>
          <a:ln/>
        </p:spPr>
        <p:txBody>
          <a:bodyPr wrap="square" lIns="0" tIns="0" rIns="0" bIns="0" rtlCol="0" anchor="ctr"/>
          <a:lstStyle/>
          <a:p>
            <a:pPr algn="l" indent="0" marL="0">
              <a:lnSpc>
                <a:spcPct val="115000"/>
              </a:lnSpc>
              <a:buNone/>
            </a:pPr>
            <a:r>
              <a:rPr lang="en-US" sz="800" i="1" dirty="0">
                <a:solidFill>
                  <a:srgbClr val="595959"/>
                </a:solidFill>
                <a:latin typeface="Arial" pitchFamily="34" charset="0"/>
                <a:ea typeface="Arial" pitchFamily="34" charset="-122"/>
                <a:cs typeface="Arial" pitchFamily="34" charset="-120"/>
              </a:rPr>
              <a:t>М.А. Булгаков, «Собачье сердце», главы 1–10
</a:t>
            </a:r>
            <a:endParaRPr lang="en-US" sz="800" dirty="0"/>
          </a:p>
        </p:txBody>
      </p:sp>
      <p:sp>
        <p:nvSpPr>
          <p:cNvPr id="9" name="Text 3"/>
          <p:cNvSpPr txBox="1"/>
          <p:nvPr/>
        </p:nvSpPr>
        <p:spPr>
          <a:xfrm>
            <a:off x="270000" y="270000"/>
            <a:ext cx="6683400" cy="558300"/>
          </a:xfrm>
          <a:prstGeom prst="rect">
            <a:avLst/>
          </a:prstGeom>
          <a:noFill/>
          <a:ln/>
        </p:spPr>
        <p:txBody>
          <a:bodyPr wrap="square" lIns="0" tIns="0" rIns="0" bIns="0" rtlCol="0" anchor="ctr"/>
          <a:lstStyle/>
          <a:p>
            <a:pPr algn="l" indent="0" marL="0">
              <a:lnSpc>
                <a:spcPct val="100000"/>
              </a:lnSpc>
              <a:buNone/>
            </a:pPr>
            <a:r>
              <a:rPr lang="en-US" sz="2291" b="1" dirty="0">
                <a:solidFill>
                  <a:srgbClr val="FFFFFF"/>
                </a:solidFill>
                <a:latin typeface="Arial" pitchFamily="34" charset="0"/>
                <a:ea typeface="Arial" pitchFamily="34" charset="-122"/>
                <a:cs typeface="Arial" pitchFamily="34" charset="-120"/>
              </a:rPr>
              <a:t>Основные темы повести и примеры из текста
</a:t>
            </a:r>
            <a:endParaRPr lang="en-US" sz="2291" dirty="0"/>
          </a:p>
        </p:txBody>
      </p:sp>
      <p:sp>
        <p:nvSpPr>
          <p:cNvPr id="10" name="Text 4"/>
          <p:cNvSpPr txBox="1"/>
          <p:nvPr/>
        </p:nvSpPr>
        <p:spPr>
          <a:xfrm>
            <a:off x="486950" y="2936075"/>
            <a:ext cx="3529800" cy="842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Темы связаны между собой: научный опыт без нравственного контроля приводит к бытовому хаосу и ставит вопрос о личной ответственности.
</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80350" y="702804"/>
            <a:ext cx="3816600" cy="376069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320000" y="701100"/>
            <a:ext cx="4555200" cy="418500"/>
          </a:xfrm>
          <a:prstGeom prst="rect">
            <a:avLst/>
          </a:prstGeom>
          <a:noFill/>
          <a:ln/>
        </p:spPr>
        <p:txBody>
          <a:bodyPr wrap="square" lIns="0" tIns="0" rIns="0" bIns="0" rtlCol="0" anchor="ctr"/>
          <a:lstStyle/>
          <a:p>
            <a:pPr algn="l" indent="0" marL="0">
              <a:lnSpc>
                <a:spcPct val="100000"/>
              </a:lnSpc>
              <a:buNone/>
            </a:pPr>
            <a:r>
              <a:rPr lang="en-US" sz="1920" b="1" dirty="0">
                <a:solidFill>
                  <a:srgbClr val="FFFFFF"/>
                </a:solidFill>
                <a:latin typeface="Arial" pitchFamily="34" charset="0"/>
                <a:ea typeface="Arial" pitchFamily="34" charset="-122"/>
                <a:cs typeface="Arial" pitchFamily="34" charset="-120"/>
              </a:rPr>
              <a:t>Москва 1920-х годов как фон повести
</a:t>
            </a:r>
            <a:endParaRPr lang="en-US" sz="1920" dirty="0"/>
          </a:p>
        </p:txBody>
      </p:sp>
      <p:sp>
        <p:nvSpPr>
          <p:cNvPr id="6" name="Text 1"/>
          <p:cNvSpPr txBox="1"/>
          <p:nvPr/>
        </p:nvSpPr>
        <p:spPr>
          <a:xfrm>
            <a:off x="4824000" y="1707000"/>
            <a:ext cx="4050000" cy="12657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Город в повести показан тесным и беспокойным: коммунальные квартиры, холодные улицы, очереди и бедный быт постоянно напоминают о нехватке пространства, еды и спокойствия для людей.
</a:t>
            </a:r>
            <a:endParaRPr lang="en-US" sz="1000" dirty="0"/>
          </a:p>
        </p:txBody>
      </p:sp>
      <p:sp>
        <p:nvSpPr>
          <p:cNvPr id="7" name="Text 2"/>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15</a:t>
            </a:r>
            <a:endParaRPr lang="en-US" sz="1000" dirty="0"/>
          </a:p>
        </p:txBody>
      </p:sp>
      <p:sp>
        <p:nvSpPr>
          <p:cNvPr id="8" name="Text 3"/>
          <p:cNvSpPr txBox="1"/>
          <p:nvPr/>
        </p:nvSpPr>
        <p:spPr>
          <a:xfrm>
            <a:off x="4824000" y="3246038"/>
            <a:ext cx="4050000" cy="12657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 этом фоне особенно заметны контрасты эпохи: рядом существуют научные открытия, разговоры о новом обществе и повседневная грубость, которая легко разрушает порядок и взаимное уважение.
</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227900" y="1119804"/>
            <a:ext cx="4646100" cy="334519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16</a:t>
            </a:r>
            <a:endParaRPr lang="en-US" sz="1000" dirty="0"/>
          </a:p>
        </p:txBody>
      </p:sp>
      <p:sp>
        <p:nvSpPr>
          <p:cNvPr id="8" name="Text 1"/>
          <p:cNvSpPr txBox="1"/>
          <p:nvPr/>
        </p:nvSpPr>
        <p:spPr>
          <a:xfrm>
            <a:off x="4227900" y="4666200"/>
            <a:ext cx="4646100" cy="207300"/>
          </a:xfrm>
          <a:prstGeom prst="rect">
            <a:avLst/>
          </a:prstGeom>
          <a:noFill/>
          <a:ln/>
        </p:spPr>
        <p:txBody>
          <a:bodyPr wrap="square" lIns="0" tIns="0" rIns="0" bIns="0" rtlCol="0" anchor="ctr"/>
          <a:lstStyle/>
          <a:p>
            <a:pPr algn="l" indent="0" marL="0">
              <a:lnSpc>
                <a:spcPct val="115000"/>
              </a:lnSpc>
              <a:buNone/>
            </a:pPr>
            <a:r>
              <a:rPr lang="en-US" sz="800" i="1" dirty="0">
                <a:solidFill>
                  <a:srgbClr val="595959"/>
                </a:solidFill>
                <a:latin typeface="Arial" pitchFamily="34" charset="0"/>
                <a:ea typeface="Arial" pitchFamily="34" charset="-122"/>
                <a:cs typeface="Arial" pitchFamily="34" charset="-120"/>
              </a:rPr>
              <a:t>М.А. Булгаков, «Собачье сердце», главы 1–10
</a:t>
            </a:r>
            <a:endParaRPr lang="en-US" sz="800" dirty="0"/>
          </a:p>
        </p:txBody>
      </p:sp>
      <p:sp>
        <p:nvSpPr>
          <p:cNvPr id="9" name="Text 2"/>
          <p:cNvSpPr txBox="1"/>
          <p:nvPr/>
        </p:nvSpPr>
        <p:spPr>
          <a:xfrm>
            <a:off x="270000" y="270000"/>
            <a:ext cx="6691200" cy="431400"/>
          </a:xfrm>
          <a:prstGeom prst="rect">
            <a:avLst/>
          </a:prstGeom>
          <a:noFill/>
          <a:ln/>
        </p:spPr>
        <p:txBody>
          <a:bodyPr wrap="square" lIns="0" tIns="0" rIns="0" bIns="0" rtlCol="0" anchor="ctr"/>
          <a:lstStyle/>
          <a:p>
            <a:pPr algn="l" indent="0" marL="0">
              <a:lnSpc>
                <a:spcPct val="100000"/>
              </a:lnSpc>
              <a:buNone/>
            </a:pPr>
            <a:r>
              <a:rPr lang="en-US" sz="2600" b="1" dirty="0">
                <a:solidFill>
                  <a:srgbClr val="FFFFFF"/>
                </a:solidFill>
                <a:latin typeface="Arial" pitchFamily="34" charset="0"/>
                <a:ea typeface="Arial" pitchFamily="34" charset="-122"/>
                <a:cs typeface="Arial" pitchFamily="34" charset="-120"/>
              </a:rPr>
              <a:t>Сравнение Шарика до и после операции
</a:t>
            </a:r>
            <a:endParaRPr lang="en-US" sz="2600" dirty="0"/>
          </a:p>
        </p:txBody>
      </p:sp>
      <p:sp>
        <p:nvSpPr>
          <p:cNvPr id="10" name="Text 3"/>
          <p:cNvSpPr txBox="1"/>
          <p:nvPr/>
        </p:nvSpPr>
        <p:spPr>
          <a:xfrm>
            <a:off x="497300" y="1993450"/>
            <a:ext cx="3529800" cy="744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Диаграмма помогает увидеть, что внешнее превращение меняет поведение быстро, но не делает героя более воспитанным или ответственным.
</a:t>
            </a:r>
            <a:endParaRPr lang="en-US" sz="1000" dirty="0"/>
          </a:p>
        </p:txBody>
      </p:sp>
      <p:sp>
        <p:nvSpPr>
          <p:cNvPr id="11" name="Text 4"/>
          <p:cNvSpPr txBox="1"/>
          <p:nvPr/>
        </p:nvSpPr>
        <p:spPr>
          <a:xfrm>
            <a:off x="497300" y="2877900"/>
            <a:ext cx="3529800" cy="744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После операции заметно растут агрессия и конфликтность, а качества, связанные с культурой и самоконтролем, развиваются слабо.
</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71122" y="1344389"/>
            <a:ext cx="583538" cy="518700"/>
          </a:xfrm>
          <a:prstGeom prst="rect">
            <a:avLst/>
          </a:prstGeom>
        </p:spPr>
      </p:pic>
      <p:pic>
        <p:nvPicPr>
          <p:cNvPr id="5" name="Image 3" descr="preencoded.png">    </p:cNvPr>
          <p:cNvPicPr>
            <a:picLocks noChangeAspect="1"/>
          </p:cNvPicPr>
          <p:nvPr/>
        </p:nvPicPr>
        <p:blipFill>
          <a:blip r:embed="rId4"/>
          <a:stretch>
            <a:fillRect/>
          </a:stretch>
        </p:blipFill>
        <p:spPr>
          <a:xfrm>
            <a:off x="312219" y="2251415"/>
            <a:ext cx="453863" cy="518700"/>
          </a:xfrm>
          <a:prstGeom prst="rect">
            <a:avLst/>
          </a:prstGeom>
        </p:spPr>
      </p:pic>
      <p:pic>
        <p:nvPicPr>
          <p:cNvPr id="6" name="Image 4" descr="preencoded.png">    </p:cNvPr>
          <p:cNvPicPr>
            <a:picLocks noChangeAspect="1"/>
          </p:cNvPicPr>
          <p:nvPr/>
        </p:nvPicPr>
        <p:blipFill>
          <a:blip r:embed="rId5"/>
          <a:stretch>
            <a:fillRect/>
          </a:stretch>
        </p:blipFill>
        <p:spPr>
          <a:xfrm>
            <a:off x="260491" y="3202226"/>
            <a:ext cx="604800" cy="483840"/>
          </a:xfrm>
          <a:prstGeom prst="rect">
            <a:avLst/>
          </a:prstGeom>
        </p:spPr>
      </p:pic>
      <p:pic>
        <p:nvPicPr>
          <p:cNvPr id="7" name="Image 5" descr="preencoded.png">    </p:cNvPr>
          <p:cNvPicPr>
            <a:picLocks noChangeAspect="1"/>
          </p:cNvPicPr>
          <p:nvPr/>
        </p:nvPicPr>
        <p:blipFill>
          <a:blip r:embed="rId6"/>
          <a:stretch>
            <a:fillRect/>
          </a:stretch>
        </p:blipFill>
        <p:spPr>
          <a:xfrm>
            <a:off x="260491" y="4135626"/>
            <a:ext cx="604800" cy="483840"/>
          </a:xfrm>
          <a:prstGeom prst="rect">
            <a:avLst/>
          </a:prstGeom>
        </p:spPr>
      </p:pic>
      <p:sp>
        <p:nvSpPr>
          <p:cNvPr id="8"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17</a:t>
            </a:r>
            <a:endParaRPr lang="en-US" sz="1000" dirty="0"/>
          </a:p>
        </p:txBody>
      </p:sp>
      <p:sp>
        <p:nvSpPr>
          <p:cNvPr id="9" name="Text 1"/>
          <p:cNvSpPr txBox="1"/>
          <p:nvPr/>
        </p:nvSpPr>
        <p:spPr>
          <a:xfrm>
            <a:off x="270000" y="270000"/>
            <a:ext cx="7110000" cy="6090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Глава 9–10: кризис и развязка
</a:t>
            </a:r>
            <a:endParaRPr lang="en-US" sz="2800" dirty="0"/>
          </a:p>
        </p:txBody>
      </p:sp>
      <p:sp>
        <p:nvSpPr>
          <p:cNvPr id="10" name="Text 2"/>
          <p:cNvSpPr txBox="1"/>
          <p:nvPr/>
        </p:nvSpPr>
        <p:spPr>
          <a:xfrm>
            <a:off x="1008535" y="1243726"/>
            <a:ext cx="4140300" cy="712500"/>
          </a:xfrm>
          <a:prstGeom prst="rect">
            <a:avLst/>
          </a:prstGeom>
          <a:noFill/>
          <a:ln/>
        </p:spPr>
        <p:txBody>
          <a:bodyPr wrap="square" lIns="0" tIns="0" rIns="0" bIns="0" rtlCol="0" anchor="ctr"/>
          <a:lstStyle/>
          <a:p>
            <a:pPr algn="l" indent="0" marL="0">
              <a:lnSpc>
                <a:spcPct val="115000"/>
              </a:lnSpc>
              <a:buNone/>
            </a:pPr>
            <a:r>
              <a:rPr lang="en-US" sz="1315" b="1" dirty="0">
                <a:solidFill>
                  <a:srgbClr val="FFFFFF"/>
                </a:solidFill>
                <a:latin typeface="Arial" pitchFamily="34" charset="0"/>
                <a:ea typeface="Arial" pitchFamily="34" charset="-122"/>
                <a:cs typeface="Arial" pitchFamily="34" charset="-120"/>
              </a:rPr>
              <a:t>Опасность
</a:t>
            </a:r>
            <a:pPr algn="l" indent="0" marL="0">
              <a:lnSpc>
                <a:spcPct val="115000"/>
              </a:lnSpc>
              <a:buNone/>
            </a:pPr>
            <a:r>
              <a:rPr lang="en-US" sz="89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1" dirty="0">
                <a:solidFill>
                  <a:srgbClr val="FFFFFF"/>
                </a:solidFill>
                <a:latin typeface="Arial" pitchFamily="34" charset="0"/>
                <a:ea typeface="Arial" pitchFamily="34" charset="-122"/>
                <a:cs typeface="Arial" pitchFamily="34" charset="-120"/>
              </a:rPr>
              <a:t>Шариков перестаёт быть просто неудобным жильцом: его поступки создают реальную угрозу для покоя дома и для людей, которые пытаются с ним жить рядом.
</a:t>
            </a:r>
            <a:endParaRPr lang="en-US" sz="1315" dirty="0"/>
          </a:p>
        </p:txBody>
      </p:sp>
      <p:sp>
        <p:nvSpPr>
          <p:cNvPr id="11" name="Text 3"/>
          <p:cNvSpPr txBox="1"/>
          <p:nvPr/>
        </p:nvSpPr>
        <p:spPr>
          <a:xfrm>
            <a:off x="979950" y="2150752"/>
            <a:ext cx="4140300" cy="738900"/>
          </a:xfrm>
          <a:prstGeom prst="rect">
            <a:avLst/>
          </a:prstGeom>
          <a:noFill/>
          <a:ln/>
        </p:spPr>
        <p:txBody>
          <a:bodyPr wrap="square" lIns="0" tIns="0" rIns="0" bIns="0" rtlCol="0" anchor="ctr"/>
          <a:lstStyle/>
          <a:p>
            <a:pPr algn="l" indent="0" marL="0">
              <a:lnSpc>
                <a:spcPct val="115000"/>
              </a:lnSpc>
              <a:buNone/>
            </a:pPr>
            <a:r>
              <a:rPr lang="en-US" sz="1328" b="1" dirty="0">
                <a:solidFill>
                  <a:srgbClr val="FFFFFF"/>
                </a:solidFill>
                <a:latin typeface="Arial" pitchFamily="34" charset="0"/>
                <a:ea typeface="Arial" pitchFamily="34" charset="-122"/>
                <a:cs typeface="Arial" pitchFamily="34" charset="-120"/>
              </a:rPr>
              <a:t>Провал опыта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Эксперимент, задуманный как научный успех, показывает свою несостоятельность. Созданное существо не становится ни воспитанным, ни благодарным, ни способным к внутреннему росту.
</a:t>
            </a:r>
            <a:endParaRPr lang="en-US" sz="1328" dirty="0"/>
          </a:p>
        </p:txBody>
      </p:sp>
      <p:sp>
        <p:nvSpPr>
          <p:cNvPr id="12" name="Text 4"/>
          <p:cNvSpPr txBox="1"/>
          <p:nvPr/>
        </p:nvSpPr>
        <p:spPr>
          <a:xfrm>
            <a:off x="1008535" y="3084132"/>
            <a:ext cx="4140300" cy="738900"/>
          </a:xfrm>
          <a:prstGeom prst="rect">
            <a:avLst/>
          </a:prstGeom>
          <a:noFill/>
          <a:ln/>
        </p:spPr>
        <p:txBody>
          <a:bodyPr wrap="square" lIns="0" tIns="0" rIns="0" bIns="0" rtlCol="0" anchor="ctr"/>
          <a:lstStyle/>
          <a:p>
            <a:pPr algn="l" indent="0" marL="0">
              <a:lnSpc>
                <a:spcPct val="115000"/>
              </a:lnSpc>
              <a:buNone/>
            </a:pPr>
            <a:r>
              <a:rPr lang="en-US" sz="1328" b="1" dirty="0">
                <a:solidFill>
                  <a:srgbClr val="FFFFFF"/>
                </a:solidFill>
                <a:latin typeface="Arial" pitchFamily="34" charset="0"/>
                <a:ea typeface="Arial" pitchFamily="34" charset="-122"/>
                <a:cs typeface="Arial" pitchFamily="34" charset="-120"/>
              </a:rPr>
              <a:t>Напряжение в доме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Отношения между обитателями квартиры достигают предела. Разные взгляды на порядок, свободу и ответственность уже не могут существовать без открытого столкновения.
</a:t>
            </a:r>
            <a:endParaRPr lang="en-US" sz="1328" dirty="0"/>
          </a:p>
        </p:txBody>
      </p:sp>
      <p:sp>
        <p:nvSpPr>
          <p:cNvPr id="13" name="Text 5"/>
          <p:cNvSpPr txBox="1"/>
          <p:nvPr/>
        </p:nvSpPr>
        <p:spPr>
          <a:xfrm>
            <a:off x="1008535" y="4017527"/>
            <a:ext cx="4140300" cy="738900"/>
          </a:xfrm>
          <a:prstGeom prst="rect">
            <a:avLst/>
          </a:prstGeom>
          <a:noFill/>
          <a:ln/>
        </p:spPr>
        <p:txBody>
          <a:bodyPr wrap="square" lIns="0" tIns="0" rIns="0" bIns="0" rtlCol="0" anchor="ctr"/>
          <a:lstStyle/>
          <a:p>
            <a:pPr algn="l" indent="0" marL="0">
              <a:lnSpc>
                <a:spcPct val="115000"/>
              </a:lnSpc>
              <a:buNone/>
            </a:pPr>
            <a:r>
              <a:rPr lang="en-US" sz="1328" b="1" dirty="0">
                <a:solidFill>
                  <a:srgbClr val="FFFFFF"/>
                </a:solidFill>
                <a:latin typeface="Arial" pitchFamily="34" charset="0"/>
                <a:ea typeface="Arial" pitchFamily="34" charset="-122"/>
                <a:cs typeface="Arial" pitchFamily="34" charset="-120"/>
              </a:rPr>
              <a:t>Главный вопрос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Развязка заставляет задуматься, имеет ли человек право менять природу без ясного понимания последствий и готовности отвечать за результат своих действий.
</a:t>
            </a:r>
            <a:endParaRPr lang="en-US" sz="1328"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70000" y="1548019"/>
            <a:ext cx="4646100" cy="2220562"/>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18</a:t>
            </a:r>
            <a:endParaRPr lang="en-US" sz="1000" dirty="0"/>
          </a:p>
        </p:txBody>
      </p:sp>
      <p:sp>
        <p:nvSpPr>
          <p:cNvPr id="7" name="Text 1"/>
          <p:cNvSpPr txBox="1"/>
          <p:nvPr/>
        </p:nvSpPr>
        <p:spPr>
          <a:xfrm>
            <a:off x="5344350" y="1584760"/>
            <a:ext cx="3529800" cy="893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Таблица помогает увидеть, как каждый герой по-своему влияет на развитие сюжета и основного спора повести.
</a:t>
            </a:r>
            <a:endParaRPr lang="en-US" sz="1000" dirty="0"/>
          </a:p>
        </p:txBody>
      </p:sp>
      <p:sp>
        <p:nvSpPr>
          <p:cNvPr id="8" name="Text 2"/>
          <p:cNvSpPr txBox="1"/>
          <p:nvPr/>
        </p:nvSpPr>
        <p:spPr>
          <a:xfrm>
            <a:off x="270000" y="4694275"/>
            <a:ext cx="2689800" cy="207300"/>
          </a:xfrm>
          <a:prstGeom prst="rect">
            <a:avLst/>
          </a:prstGeom>
          <a:noFill/>
          <a:ln/>
        </p:spPr>
        <p:txBody>
          <a:bodyPr wrap="square" lIns="0" tIns="0" rIns="0" bIns="0" rtlCol="0" anchor="ctr"/>
          <a:lstStyle/>
          <a:p>
            <a:pPr algn="l" indent="0" marL="0">
              <a:lnSpc>
                <a:spcPct val="115000"/>
              </a:lnSpc>
              <a:buNone/>
            </a:pPr>
            <a:r>
              <a:rPr lang="en-US" sz="800" i="1" dirty="0">
                <a:solidFill>
                  <a:srgbClr val="595959"/>
                </a:solidFill>
                <a:latin typeface="Arial" pitchFamily="34" charset="0"/>
                <a:ea typeface="Arial" pitchFamily="34" charset="-122"/>
                <a:cs typeface="Arial" pitchFamily="34" charset="-120"/>
              </a:rPr>
              <a:t>М.А. Булгаков, «Собачье сердце», главы 1–10
</a:t>
            </a:r>
            <a:endParaRPr lang="en-US" sz="800" dirty="0"/>
          </a:p>
        </p:txBody>
      </p:sp>
      <p:sp>
        <p:nvSpPr>
          <p:cNvPr id="9" name="Text 3"/>
          <p:cNvSpPr txBox="1"/>
          <p:nvPr/>
        </p:nvSpPr>
        <p:spPr>
          <a:xfrm>
            <a:off x="270000" y="266400"/>
            <a:ext cx="7070100" cy="5619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Персонажи и их роль в конфликте
</a:t>
            </a:r>
            <a:endParaRPr lang="en-US" sz="2800" dirty="0"/>
          </a:p>
        </p:txBody>
      </p:sp>
      <p:sp>
        <p:nvSpPr>
          <p:cNvPr id="10" name="Text 4"/>
          <p:cNvSpPr txBox="1"/>
          <p:nvPr/>
        </p:nvSpPr>
        <p:spPr>
          <a:xfrm>
            <a:off x="5344350" y="2631624"/>
            <a:ext cx="3529800" cy="893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Персонажи выстроены как столкновение разных миров: науки, культуры, бюрократии и грубой силы. Именно это делает конфликт таким острым.
</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472000" y="270000"/>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19</a:t>
            </a:r>
            <a:endParaRPr lang="en-US" sz="1000" dirty="0"/>
          </a:p>
        </p:txBody>
      </p:sp>
      <p:sp>
        <p:nvSpPr>
          <p:cNvPr id="9" name="Text 1"/>
          <p:cNvSpPr txBox="1"/>
          <p:nvPr/>
        </p:nvSpPr>
        <p:spPr>
          <a:xfrm>
            <a:off x="2742112" y="849897"/>
            <a:ext cx="3546600" cy="821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Булгаков убеждает читателя, что знания и техника полезны только тогда, когда человек умеет отвечать за свои поступки и уважает других.
</a:t>
            </a:r>
            <a:endParaRPr lang="en-US" sz="1000" dirty="0"/>
          </a:p>
        </p:txBody>
      </p:sp>
      <p:sp>
        <p:nvSpPr>
          <p:cNvPr id="10" name="Text 2"/>
          <p:cNvSpPr txBox="1"/>
          <p:nvPr/>
        </p:nvSpPr>
        <p:spPr>
          <a:xfrm>
            <a:off x="3562737" y="1912422"/>
            <a:ext cx="3546600" cy="821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Повесть показывает опасность насилия над природой: нельзя рассчитывать, что внешнее изменение само по себе создаст доброго и разумного человека.
</a:t>
            </a:r>
            <a:endParaRPr lang="en-US" sz="1000" dirty="0"/>
          </a:p>
        </p:txBody>
      </p:sp>
      <p:sp>
        <p:nvSpPr>
          <p:cNvPr id="11" name="Text 3"/>
          <p:cNvSpPr txBox="1"/>
          <p:nvPr/>
        </p:nvSpPr>
        <p:spPr>
          <a:xfrm>
            <a:off x="4383362" y="2975010"/>
            <a:ext cx="3546600" cy="821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Автор критикует грубость, зависть и бюрократическое вмешательство в частную жизнь, потому что они разрушают доверие, порядок и нормальные человеческие отношения.
</a:t>
            </a:r>
            <a:endParaRPr lang="en-US" sz="1000" dirty="0"/>
          </a:p>
        </p:txBody>
      </p:sp>
      <p:sp>
        <p:nvSpPr>
          <p:cNvPr id="12" name="Text 4"/>
          <p:cNvSpPr txBox="1"/>
          <p:nvPr/>
        </p:nvSpPr>
        <p:spPr>
          <a:xfrm>
            <a:off x="5203987" y="4037622"/>
            <a:ext cx="3546600" cy="821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Главный вывод произведения прост и важен: любое вмешательство в жизнь требует совести, осторожности и понимания последствий, иначе возникает не улучшение, а беда.
</a:t>
            </a:r>
            <a:endParaRPr lang="en-US" sz="1000" dirty="0"/>
          </a:p>
        </p:txBody>
      </p:sp>
      <p:sp>
        <p:nvSpPr>
          <p:cNvPr id="13" name="Text 5"/>
          <p:cNvSpPr txBox="1"/>
          <p:nvPr/>
        </p:nvSpPr>
        <p:spPr>
          <a:xfrm>
            <a:off x="280350" y="270000"/>
            <a:ext cx="7005600" cy="4311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Главные идеи повести М.А. Булгакова
</a:t>
            </a:r>
            <a:endParaRPr lang="en-US" sz="2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241450" y="1498689"/>
            <a:ext cx="4661100" cy="673200"/>
          </a:xfrm>
          <a:prstGeom prst="rect">
            <a:avLst/>
          </a:prstGeom>
          <a:noFill/>
          <a:ln/>
        </p:spPr>
        <p:txBody>
          <a:bodyPr wrap="square" lIns="0" tIns="0" rIns="0" bIns="0" rtlCol="0" anchor="ctr"/>
          <a:lstStyle/>
          <a:p>
            <a:pPr algn="l" indent="0" marL="0">
              <a:lnSpc>
                <a:spcPct val="100000"/>
              </a:lnSpc>
              <a:buNone/>
            </a:pPr>
            <a:r>
              <a:rPr lang="en-US" sz="2648" b="1" dirty="0">
                <a:solidFill>
                  <a:srgbClr val="FFFFFF"/>
                </a:solidFill>
                <a:latin typeface="Arial" pitchFamily="34" charset="0"/>
                <a:ea typeface="Arial" pitchFamily="34" charset="-122"/>
                <a:cs typeface="Arial" pitchFamily="34" charset="-120"/>
              </a:rPr>
              <a:t>Почему «Собачье сердце» важно и сегодня
</a:t>
            </a:r>
            <a:endParaRPr lang="en-US" sz="2648" dirty="0"/>
          </a:p>
        </p:txBody>
      </p:sp>
      <p:sp>
        <p:nvSpPr>
          <p:cNvPr id="5" name="Text 1"/>
          <p:cNvSpPr txBox="1"/>
          <p:nvPr/>
        </p:nvSpPr>
        <p:spPr>
          <a:xfrm>
            <a:off x="2241450" y="2614300"/>
            <a:ext cx="4661100" cy="11373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Повесть Булгакова остаётся интересной, потому что соединяет смешное и серьёзное, а также напоминает: без совести, воспитания и ответственности никакой прогресс не сделает человека лучше.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2026-05-22T21:13:10Z</dcterms:created>
  <dcterms:modified xsi:type="dcterms:W3CDTF">2026-05-22T21:13:10Z</dcterms:modified>
</cp:coreProperties>
</file>