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image" Target="../media/image-10-5.jpe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2883495"/>
            <a:ext cx="9144000" cy="22592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990800" y="678174"/>
            <a:ext cx="51624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Биосфера и человек: единая система жизни
</a:t>
            </a:r>
            <a:endParaRPr lang="en-US" sz="2650" dirty="0"/>
          </a:p>
        </p:txBody>
      </p:sp>
      <p:sp>
        <p:nvSpPr>
          <p:cNvPr id="7" name="Text 1"/>
          <p:cNvSpPr txBox="1"/>
          <p:nvPr/>
        </p:nvSpPr>
        <p:spPr>
          <a:xfrm>
            <a:off x="1990800" y="1501199"/>
            <a:ext cx="5162400" cy="87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на Земле связана в одну систему: биосферу.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020950" y="2525823"/>
            <a:ext cx="51021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7675" y="702804"/>
            <a:ext cx="3816600" cy="37606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1440987"/>
            <a:ext cx="4494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биосфера важна человеку
</a:t>
            </a:r>
            <a:endParaRPr lang="en-US" sz="2648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622025"/>
            <a:ext cx="44946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Биосфера объединяет все живые организмы и их среды обитания. Она дает человеку воздух, воду, пищу, сырье и условия для жизни. Изучая эту тему, мы понимаем, как устроены экосистемы и почему природу нужно беречь.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5975" y="1490720"/>
            <a:ext cx="726600" cy="726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65963" y="3174770"/>
            <a:ext cx="726600" cy="726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12975" y="1501753"/>
            <a:ext cx="792600" cy="7045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12975" y="3185803"/>
            <a:ext cx="792600" cy="704533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270000"/>
            <a:ext cx="71100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чего состоит биосфера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1942125" y="1490710"/>
            <a:ext cx="2388900" cy="12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компоненты
</a:t>
            </a:r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ним относятся растения, животные, грибы, бактерии и человек. Именно живые организмы создают пищевые цепи, поддерживают обмен веществ и делают биосферу динамичной и устойчивой.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1942113" y="3174760"/>
            <a:ext cx="2388900" cy="12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Продуценты, консументы, редуценты
</a:t>
            </a:r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создают органические вещества, животные и человек их используют, а бактерии и грибы разлагают остатки. Вместе эти группы поддерживают круговорот веществ и поток энергии.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022125" y="1490710"/>
            <a:ext cx="2388900" cy="12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Неживая среда
</a:t>
            </a:r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Вода, воздух, почва, солнечный свет и минеральные вещества образуют среду, без которой невозможна жизнь. Они обеспечивают питание организмов, перенос энергии и условия для существования экосистем.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6022125" y="3174760"/>
            <a:ext cx="2388900" cy="12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Единая система
</a:t>
            </a:r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части биосферы связаны между собой: изменение одной группы организмов влияет на другие. Поэтому биосфера работает как целостная система, а не как набор отдельных объектов.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2542" y="701100"/>
            <a:ext cx="3812216" cy="405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320000" y="701100"/>
            <a:ext cx="4555200" cy="41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Границы жизни на Земле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4320000" y="1344850"/>
            <a:ext cx="4156500" cy="8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9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Атмосфера
</a:t>
            </a:r>
            <a:pPr algn="l" indent="0" marL="0">
              <a:lnSpc>
                <a:spcPct val="115000"/>
              </a:lnSpc>
              <a:buNone/>
            </a:pPr>
            <a:r>
              <a:rPr lang="en-US" sz="5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организмы встречаются в нижних и средних слоях атмосферы. Здесь их распространение ограничивают температура, давление и недостаток влаги, поэтому основная жизнь сосредоточена ближе к поверхности.
</a:t>
            </a:r>
            <a:endParaRPr lang="en-US" sz="1293" dirty="0"/>
          </a:p>
        </p:txBody>
      </p:sp>
      <p:sp>
        <p:nvSpPr>
          <p:cNvPr id="12" name="Text 3"/>
          <p:cNvSpPr txBox="1"/>
          <p:nvPr/>
        </p:nvSpPr>
        <p:spPr>
          <a:xfrm>
            <a:off x="4320000" y="2212035"/>
            <a:ext cx="4156500" cy="8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Гидросфера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океанах, морях и пресных водоемах жизнь распространяется от поверхности до больших глубин. Вода смягчает перепады условий, поэтому многие организмы приспособлены к жизни даже в темноте.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4320000" y="3079219"/>
            <a:ext cx="4156500" cy="8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Литосфера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верхних слоях литосферы живут микроорганизмы, корни растений и почвенные животные. Глубже жизнь почти не встречается из-за недостатка света, кислорода и благоприятной температуры.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4320000" y="3946402"/>
            <a:ext cx="4156500" cy="8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заселенные зоны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богатые жизнью территории — леса, луга, прибрежные зоны и верхние слои почвы. Именно там достаточно света, тепла и воды, чтобы поддерживать множество видов.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27900" y="1119804"/>
            <a:ext cx="4646100" cy="334519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227900" y="4666200"/>
            <a:ext cx="46461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8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диаграмма по обобщённым данным ООН и Our World in Data; индексы, 1800 = 1
</a:t>
            </a:r>
            <a:endParaRPr lang="en-US" sz="788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270000"/>
            <a:ext cx="66912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нагрузки человека на биосферу за последние 200 лет
</a:t>
            </a:r>
            <a:endParaRPr lang="en-US" sz="1799" dirty="0"/>
          </a:p>
        </p:txBody>
      </p:sp>
      <p:sp>
        <p:nvSpPr>
          <p:cNvPr id="10" name="Text 3"/>
          <p:cNvSpPr txBox="1"/>
          <p:nvPr/>
        </p:nvSpPr>
        <p:spPr>
          <a:xfrm>
            <a:off x="497300" y="199345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середины XX века рост стал особенно быстрым: именно тогда резко увеличились производство, транспорт и потребление энергии.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7300" y="287790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показатели растут одновременно, значит усиление хозяйственной деятельности напрямую повышает нагрузку на природу.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00" y="1548019"/>
            <a:ext cx="4646100" cy="222056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344350" y="1584760"/>
            <a:ext cx="3529800" cy="8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ресурсы особенно важны, как их используют и почему даже возобновляемые ресурсы нужно расходовать осторожно.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4694275"/>
            <a:ext cx="26898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школьному курсу биологии и географии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270000" y="266400"/>
            <a:ext cx="7070100" cy="5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ресурсы биосферы и их значение для человека
</a:t>
            </a:r>
            <a:endParaRPr lang="en-US" sz="2212" dirty="0"/>
          </a:p>
        </p:txBody>
      </p:sp>
      <p:sp>
        <p:nvSpPr>
          <p:cNvPr id="10" name="Text 4"/>
          <p:cNvSpPr txBox="1"/>
          <p:nvPr/>
        </p:nvSpPr>
        <p:spPr>
          <a:xfrm>
            <a:off x="5344350" y="2631624"/>
            <a:ext cx="3529800" cy="8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расход превышает восстановление или добычу ведут нерационально, ресурсы быстро становятся дефицитными или загрязняются.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270000"/>
            <a:ext cx="71100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Круговорот веществ в биосфере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928535" y="2808000"/>
            <a:ext cx="1689900" cy="8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Фотосинтез
</a:t>
            </a:r>
            <a:pPr algn="l" indent="0" marL="0">
              <a:lnSpc>
                <a:spcPct val="115000"/>
              </a:lnSpc>
              <a:buNone/>
            </a:pPr>
            <a:r>
              <a:rPr lang="en-US" sz="8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поглощают углекислый газ и воду, а затем создают органические вещества. Так в биосфере появляется основа для питания многих организмов.
</a:t>
            </a:r>
            <a:endParaRPr lang="en-US" sz="1125" dirty="0"/>
          </a:p>
        </p:txBody>
      </p:sp>
      <p:sp>
        <p:nvSpPr>
          <p:cNvPr id="11" name="Text 3"/>
          <p:cNvSpPr txBox="1"/>
          <p:nvPr/>
        </p:nvSpPr>
        <p:spPr>
          <a:xfrm>
            <a:off x="2694897" y="1468595"/>
            <a:ext cx="1689900" cy="8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Питание
</a:t>
            </a:r>
            <a:pPr algn="l" indent="0" marL="0">
              <a:lnSpc>
                <a:spcPct val="115000"/>
              </a:lnSpc>
              <a:buNone/>
            </a:pPr>
            <a:r>
              <a:rPr lang="en-US" sz="8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и человек получают энергию, поедая растения или других животных. Органические вещества переходят от одного звена цепи к другому.
</a:t>
            </a:r>
            <a:endParaRPr lang="en-US" sz="1125" dirty="0"/>
          </a:p>
        </p:txBody>
      </p:sp>
      <p:sp>
        <p:nvSpPr>
          <p:cNvPr id="12" name="Text 4"/>
          <p:cNvSpPr txBox="1"/>
          <p:nvPr/>
        </p:nvSpPr>
        <p:spPr>
          <a:xfrm>
            <a:off x="4447110" y="2808000"/>
            <a:ext cx="1689900" cy="8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Дыхание
</a:t>
            </a:r>
            <a:pPr algn="l" indent="0" marL="0">
              <a:lnSpc>
                <a:spcPct val="115000"/>
              </a:lnSpc>
              <a:buNone/>
            </a:pPr>
            <a:r>
              <a:rPr lang="en-US" sz="8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дыхании организмы возвращают в среду углекислый газ и воду. Эти вещества снова могут быть использованы растениями.
</a:t>
            </a:r>
            <a:endParaRPr lang="en-US" sz="1146" dirty="0"/>
          </a:p>
        </p:txBody>
      </p:sp>
      <p:sp>
        <p:nvSpPr>
          <p:cNvPr id="13" name="Text 5"/>
          <p:cNvSpPr txBox="1"/>
          <p:nvPr/>
        </p:nvSpPr>
        <p:spPr>
          <a:xfrm>
            <a:off x="6206485" y="1468582"/>
            <a:ext cx="1689900" cy="8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Разложение
</a:t>
            </a:r>
            <a:pPr algn="l" indent="0" marL="0">
              <a:lnSpc>
                <a:spcPct val="115000"/>
              </a:lnSpc>
              <a:buNone/>
            </a:pPr>
            <a:r>
              <a:rPr lang="en-US" sz="8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и грибы разрушают остатки организмов и возвращают минеральные вещества в почву и воду, поддерживая плодородие и завершение круговорота.
</a:t>
            </a:r>
            <a:endParaRPr lang="en-US" sz="1125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00" y="1078944"/>
            <a:ext cx="8604000" cy="33444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70000"/>
            <a:ext cx="67878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деятельность человека изменяет природу
</a:t>
            </a:r>
            <a:endParaRPr lang="en-US" sz="2305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750672"/>
            <a:ext cx="67878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хозяйственная деятельность приводит к загрязнению и какие меры уменьшают ущерб.
</a:t>
            </a:r>
            <a:endParaRPr lang="en-US" sz="1039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0491" y="1361819"/>
            <a:ext cx="604800" cy="48384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7381" y="2251415"/>
            <a:ext cx="583538" cy="518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03541" y="3184796"/>
            <a:ext cx="518700" cy="518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35959" y="4118196"/>
            <a:ext cx="453863" cy="5187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270000"/>
            <a:ext cx="7110000" cy="60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воздуха, воды и почв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1008535" y="1243726"/>
            <a:ext cx="4140300" cy="7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
</a:t>
            </a:r>
            <a:pPr algn="l" indent="0" marL="0">
              <a:lnSpc>
                <a:spcPct val="115000"/>
              </a:lnSpc>
              <a:buNone/>
            </a:pPr>
            <a:r>
              <a:rPr lang="en-US" sz="8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воздуха вызывают выхлопы транспорта, дым предприятий и пыль. Оно ухудшает дыхание, снижает видимость и может приводить к смогу в крупных городах.
</a:t>
            </a:r>
            <a:endParaRPr lang="en-US" sz="1315" dirty="0"/>
          </a:p>
        </p:txBody>
      </p:sp>
      <p:sp>
        <p:nvSpPr>
          <p:cNvPr id="11" name="Text 3"/>
          <p:cNvSpPr txBox="1"/>
          <p:nvPr/>
        </p:nvSpPr>
        <p:spPr>
          <a:xfrm>
            <a:off x="979950" y="2150752"/>
            <a:ext cx="4140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загрязняется нефтепродуктами, бытовыми стоками и химическими веществами. Из-за этого страдают водные организмы, а питьевая вода требует более сложной очистки.
</a:t>
            </a:r>
            <a:endParaRPr lang="en-US" sz="1328" dirty="0"/>
          </a:p>
        </p:txBody>
      </p:sp>
      <p:sp>
        <p:nvSpPr>
          <p:cNvPr id="12" name="Text 4"/>
          <p:cNvSpPr txBox="1"/>
          <p:nvPr/>
        </p:nvSpPr>
        <p:spPr>
          <a:xfrm>
            <a:off x="1008535" y="3084132"/>
            <a:ext cx="4140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Почвы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Почвы страдают от пестицидов, тяжелых металлов и пластика. Такое загрязнение уменьшает плодородие, мешает росту растений и делает продукты питания менее безопасными.
</a:t>
            </a:r>
            <a:endParaRPr lang="en-US" sz="1328" dirty="0"/>
          </a:p>
        </p:txBody>
      </p:sp>
      <p:sp>
        <p:nvSpPr>
          <p:cNvPr id="13" name="Text 5"/>
          <p:cNvSpPr txBox="1"/>
          <p:nvPr/>
        </p:nvSpPr>
        <p:spPr>
          <a:xfrm>
            <a:off x="1008535" y="4017527"/>
            <a:ext cx="4140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Источники и последствия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Промышленные предприятия, транспорт, сельское хозяйство и свалки создают основную нагрузку. В результате гибнут растения и животные, а природные системы теряют устойчивость.
</a:t>
            </a:r>
            <a:endParaRPr lang="en-US" sz="1328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0350" y="1087457"/>
            <a:ext cx="2745600" cy="146664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04421" y="1087428"/>
            <a:ext cx="2745600" cy="146664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28500" y="1087428"/>
            <a:ext cx="2745600" cy="146664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80350" y="270000"/>
            <a:ext cx="7099500" cy="62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 как важная часть биосферы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280350" y="2822396"/>
            <a:ext cx="2745600" cy="18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Лес, который дышит за планету
</a:t>
            </a:r>
            <a:pPr algn="l" indent="0" marL="0">
              <a:lnSpc>
                <a:spcPct val="115000"/>
              </a:lnSpc>
              <a:buNone/>
            </a:pPr>
            <a:r>
              <a:rPr lang="en-US" sz="13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густом лесу деревья работают как огромная живая система: они поглощают углекислый газ, выделяют кислород и удерживают влагу. Под кронами живут птицы, насекомые, грибы и млекопитающие, создавая богатое и сложное сообщество. Именно поэтому лес называют одним из главных «регуляторов» природы.
</a:t>
            </a:r>
            <a:endParaRPr lang="en-US" sz="1343" dirty="0"/>
          </a:p>
        </p:txBody>
      </p:sp>
      <p:sp>
        <p:nvSpPr>
          <p:cNvPr id="11" name="Text 3"/>
          <p:cNvSpPr txBox="1"/>
          <p:nvPr/>
        </p:nvSpPr>
        <p:spPr>
          <a:xfrm>
            <a:off x="3204421" y="2820607"/>
            <a:ext cx="2745600" cy="18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лес исчезает
</a:t>
            </a:r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вырубки земля быстро меняется: почва остается без защиты, ручьи мелеют, а животные теряют укрытия и пищу. На открытой территории сильнее разрушается верхний слой почвы, чаще возникают паводки и засухи. Вместе с лесом исчезает множество связей между видами.
</a:t>
            </a:r>
            <a:endParaRPr lang="en-US" sz="1389" dirty="0"/>
          </a:p>
        </p:txBody>
      </p:sp>
      <p:sp>
        <p:nvSpPr>
          <p:cNvPr id="12" name="Text 4"/>
          <p:cNvSpPr txBox="1"/>
          <p:nvPr/>
        </p:nvSpPr>
        <p:spPr>
          <a:xfrm>
            <a:off x="6128499" y="2820607"/>
            <a:ext cx="2745600" cy="18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восстановление важно
</a:t>
            </a:r>
            <a:pPr algn="l" indent="0" marL="0">
              <a:lnSpc>
                <a:spcPct val="115000"/>
              </a:lnSpc>
              <a:buNone/>
            </a:pPr>
            <a:r>
              <a:rPr lang="en-US" sz="134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Посадка деревьев, охрана старых лесов и бережное использование древесины помогают сохранить биосферу. Даже небольшой зеленый участок рядом со школой или домом поддерживает прохладу, задерживает пыль и служит убежищем для живых организмов. Лес легче сохранить, чем потом восстановить.
</a:t>
            </a:r>
            <a:endParaRPr lang="en-US" sz="1347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27900" y="1119804"/>
            <a:ext cx="4646100" cy="334519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227900" y="4666200"/>
            <a:ext cx="46461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схема, условные значения для наглядности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270000"/>
            <a:ext cx="66912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5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Биоразнообразие и устойчивость экосистем
</a:t>
            </a:r>
            <a:endParaRPr lang="en-US" sz="2357" dirty="0"/>
          </a:p>
        </p:txBody>
      </p:sp>
      <p:sp>
        <p:nvSpPr>
          <p:cNvPr id="10" name="Text 3"/>
          <p:cNvSpPr txBox="1"/>
          <p:nvPr/>
        </p:nvSpPr>
        <p:spPr>
          <a:xfrm>
            <a:off x="497300" y="199345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видов усиливает связи в пищевых цепях и помогает экосистемам сохранять равновесие при неблагоприятных изменениях.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7300" y="287790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доля разнообразных природных сообществ, тем выше устойчивость к засухе, пожарам и болезням.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0350" y="2805937"/>
            <a:ext cx="8593800" cy="2064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80350" y="270000"/>
            <a:ext cx="66876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9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Красная книга и охрана редких видов
</a:t>
            </a:r>
            <a:endParaRPr lang="en-US" sz="2797" dirty="0"/>
          </a:p>
        </p:txBody>
      </p:sp>
      <p:sp>
        <p:nvSpPr>
          <p:cNvPr id="10" name="Text 1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280475" y="1119591"/>
            <a:ext cx="2069400" cy="145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виды исчезают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численности чаще всего связано с разрушением мест обитания, загрязнением среды, изменением климата и прямым истреблением животных и растений человеком.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2455183" y="1119588"/>
            <a:ext cx="2069400" cy="145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нужна Красная книга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фиксирует редкие и исчезающие виды, привлекает к ним внимание ученых, государства и общества и помогает планировать меры по их сохранению.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4629891" y="1119588"/>
            <a:ext cx="2069400" cy="145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помогают сохранить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Заповедники, национальные парки и заказники ограничивают хозяйственную деятельность, поэтому животные и растения получают больше шансов восстановить численность.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6804634" y="1119588"/>
            <a:ext cx="2069400" cy="145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должен контролировать закон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 важно пресекать браконьерство и незаконную торговлю живыми организмами, а также изделиями из них, чтобы уменьшить давление на популяции.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27900" y="1966700"/>
            <a:ext cx="4646100" cy="134600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86950" y="1935148"/>
            <a:ext cx="3529800" cy="84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 показаны отрасли, их воздействие на природу и способы уменьшить ущерб.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4694275"/>
            <a:ext cx="26898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 теме «Биосфера и человек»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270000" y="270000"/>
            <a:ext cx="66834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источники нагрузки
</a:t>
            </a:r>
            <a:endParaRPr lang="en-US" sz="2800" dirty="0"/>
          </a:p>
        </p:txBody>
      </p:sp>
      <p:sp>
        <p:nvSpPr>
          <p:cNvPr id="10" name="Text 4"/>
          <p:cNvSpPr txBox="1"/>
          <p:nvPr/>
        </p:nvSpPr>
        <p:spPr>
          <a:xfrm>
            <a:off x="486950" y="2936075"/>
            <a:ext cx="3529800" cy="84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источники нагрузки связаны с производством, перевозками и отходами; сокращение расхода ресурсов и переработка заметно уменьшают вред.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7707" y="1119600"/>
            <a:ext cx="3816536" cy="3636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280350" y="270000"/>
            <a:ext cx="6543900" cy="43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Биосфера и здоровье человека
</a:t>
            </a:r>
            <a:endParaRPr lang="en-US" sz="2200" dirty="0"/>
          </a:p>
        </p:txBody>
      </p:sp>
      <p:sp>
        <p:nvSpPr>
          <p:cNvPr id="11" name="Text 2"/>
          <p:cNvSpPr txBox="1"/>
          <p:nvPr/>
        </p:nvSpPr>
        <p:spPr>
          <a:xfrm>
            <a:off x="1660525" y="1127600"/>
            <a:ext cx="31092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Чистый воздух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 воздухе меньше дыма, пыли и выхлопных газов, легче дышать, снижается риск болезней дыхательной системы, а прогулки и занятия на улице становятся безопаснее.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1660525" y="2044538"/>
            <a:ext cx="31092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Безопасная вода
</a:t>
            </a:r>
            <a:pPr algn="l" indent="0" marL="0">
              <a:lnSpc>
                <a:spcPct val="115000"/>
              </a:lnSpc>
              <a:buNone/>
            </a:pPr>
            <a:r>
              <a:rPr lang="en-US" sz="5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Качество воды напрямую влияет на здоровье: загрязнение может вызывать кишечные инфекции и отравления, поэтому особенно важны очистка стоков и бережное отношение к источникам.
</a:t>
            </a:r>
            <a:endParaRPr lang="en-US" sz="1196" dirty="0"/>
          </a:p>
        </p:txBody>
      </p:sp>
      <p:sp>
        <p:nvSpPr>
          <p:cNvPr id="13" name="Text 4"/>
          <p:cNvSpPr txBox="1"/>
          <p:nvPr/>
        </p:nvSpPr>
        <p:spPr>
          <a:xfrm>
            <a:off x="1660525" y="2961488"/>
            <a:ext cx="31092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Полноценная пища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Растения, рыба и животные накапливают вещества из среды, поэтому загрязнение почв и вод отражается на качестве продуктов питания и на самочувствии людей.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1660525" y="3878450"/>
            <a:ext cx="31092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Зеленые зоны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Парки и деревья снижают перегрев воздуха, уменьшают шум и создают более спокойную среду для отдыха, общения и учебы в городе.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00" y="1078944"/>
            <a:ext cx="8604000" cy="33444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70000"/>
            <a:ext cx="67878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7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 ответственное поведение школьника
</a:t>
            </a:r>
            <a:endParaRPr lang="en-US" sz="2075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750672"/>
            <a:ext cx="67878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ежедневные привычки уменьшают нагрузку на природу и поддерживаются семьей и школой.
</a:t>
            </a:r>
            <a:endParaRPr lang="en-US" sz="986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2683" y="701100"/>
            <a:ext cx="3811934" cy="4054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320000" y="701100"/>
            <a:ext cx="4555200" cy="41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4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бережного отношения к биосфере
</a:t>
            </a:r>
            <a:endParaRPr lang="en-US" sz="1646" dirty="0"/>
          </a:p>
        </p:txBody>
      </p:sp>
      <p:sp>
        <p:nvSpPr>
          <p:cNvPr id="11" name="Text 1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4320000" y="1311600"/>
            <a:ext cx="4156500" cy="65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Сортировка отходов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Разделение бумаги, пластика, стекла и металла помогает направлять материалы на переработку, уменьшает количество мусора на свалках и экономит природные ресурсы.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4320000" y="2011025"/>
            <a:ext cx="4156500" cy="65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Отказ от лишнего пластика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Многоразовые бутылки, сумки и контейнеры снижают использование одноразовых изделий, которые долго разлагаются и часто попадают в почву и воду.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4320000" y="2710450"/>
            <a:ext cx="4156500" cy="65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Экономия воды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Закрытый кран, короткий душ и бережное использование воды дома и в школе помогают сохранять природные запасы и уменьшать нагрузку на очистные системы.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4320000" y="3409874"/>
            <a:ext cx="4156500" cy="65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Экономия электричества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Выключение света и приборов, когда они не нужны, снижает расход топлива на электростанциях и уменьшает выбросы в атмосферу.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4320000" y="4102915"/>
            <a:ext cx="4156500" cy="65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Зеленый транспорт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Поездка на общественном транспорте, велосипеде или пешком сокращает выхлопы, уменьшает шум и делает городскую среду более комфортной.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27900" y="1119804"/>
            <a:ext cx="4646100" cy="334519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227900" y="4666200"/>
            <a:ext cx="46461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схема, условная оценка силы экологического эффекта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270000"/>
            <a:ext cx="66912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7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меры лучше всего помогают сохранять биосферу
</a:t>
            </a:r>
            <a:endParaRPr lang="en-US" sz="1873" dirty="0"/>
          </a:p>
        </p:txBody>
      </p:sp>
      <p:sp>
        <p:nvSpPr>
          <p:cNvPr id="10" name="Text 3"/>
          <p:cNvSpPr txBox="1"/>
          <p:nvPr/>
        </p:nvSpPr>
        <p:spPr>
          <a:xfrm>
            <a:off x="497300" y="199345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эффект дает не одна мера, а их сочетание: тогда снижается сразу несколько видов воздействия на природу.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7300" y="287790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меры важны, но защита лесов, энергосбережение и очистка воды дают особенно заметный результат для экосистем.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270000" y="270000"/>
            <a:ext cx="71100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6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и российские меры охраны природы
</a:t>
            </a:r>
            <a:endParaRPr lang="en-US" sz="2062" dirty="0"/>
          </a:p>
        </p:txBody>
      </p:sp>
      <p:sp>
        <p:nvSpPr>
          <p:cNvPr id="9" name="Text 2"/>
          <p:cNvSpPr txBox="1"/>
          <p:nvPr/>
        </p:nvSpPr>
        <p:spPr>
          <a:xfrm>
            <a:off x="863302" y="2119694"/>
            <a:ext cx="2232000" cy="8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ООПТ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Заповедники, национальные парки и заказники защищают ценные территории и редкие виды, ограничивая разрушительную хозяйственную деятельность.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416600" y="2113300"/>
            <a:ext cx="2232000" cy="8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Экологический мониторинг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за воздухом, водой, почвами и численностью видов помогают вовремя замечать угрозы и принимать меры для их устранения.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969912" y="2080925"/>
            <a:ext cx="2232000" cy="8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соглашения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Договоренности между странами направлены на защиту климата, лесов, океанов и биоразнообразия, потому что природные проблемы не имеют границ.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5975" y="1490720"/>
            <a:ext cx="726600" cy="726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65963" y="3174770"/>
            <a:ext cx="726600" cy="726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45975" y="1490720"/>
            <a:ext cx="726600" cy="726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12975" y="3185803"/>
            <a:ext cx="792600" cy="704533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270000"/>
            <a:ext cx="71100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7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Биосфера будущего и выбор человечества
</a:t>
            </a:r>
            <a:endParaRPr lang="en-US" sz="2579" dirty="0"/>
          </a:p>
        </p:txBody>
      </p:sp>
      <p:sp>
        <p:nvSpPr>
          <p:cNvPr id="10" name="Text 2"/>
          <p:cNvSpPr txBox="1"/>
          <p:nvPr/>
        </p:nvSpPr>
        <p:spPr>
          <a:xfrm>
            <a:off x="1942125" y="1490710"/>
            <a:ext cx="2388900" cy="12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Экономия ресурсов
</a:t>
            </a:r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Бережное использование воды, энергии и сырья уменьшает нагрузку на природу и помогает сохранить запасы для будущих поколений.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1942113" y="3174760"/>
            <a:ext cx="2388900" cy="12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видов
</a:t>
            </a:r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мест обитания и редких организмов поддерживает устойчивость экосистем и сохраняет природное разнообразие, от которого зависит жизнь человека.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022125" y="1490710"/>
            <a:ext cx="2388900" cy="12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Чистые технологии
</a:t>
            </a:r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Переработка отходов, фильтры и более безопасные производственные решения снижают загрязнение воздуха, воды и почв.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6022125" y="3174760"/>
            <a:ext cx="2388900" cy="12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территорий
</a:t>
            </a:r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Очистка рек, посадка лесов и рекультивация нарушенных земель помогают природе быстрее восстановиться после сильного вмешательства человека.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241450" y="1498689"/>
            <a:ext cx="46611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не вне природы — он внутри нее
</a:t>
            </a:r>
            <a:endParaRPr lang="en-US" sz="2648" dirty="0"/>
          </a:p>
        </p:txBody>
      </p:sp>
      <p:sp>
        <p:nvSpPr>
          <p:cNvPr id="5" name="Text 1"/>
          <p:cNvSpPr txBox="1"/>
          <p:nvPr/>
        </p:nvSpPr>
        <p:spPr>
          <a:xfrm>
            <a:off x="2241450" y="2614300"/>
            <a:ext cx="46611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Биосфера поддерживает жизнь человека, а каждое наше решение меняет ее состояние. Сохранять природу значит сохранять собственное здоровье, будущее и условия жизни на Земле.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2026-06-01T12:05:17Z</dcterms:created>
  <dcterms:modified xsi:type="dcterms:W3CDTF">2026-06-01T12:05:17Z</dcterms:modified>
</cp:coreProperties>
</file>