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055" y="0"/>
            <a:ext cx="4801939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00" y="1151600"/>
            <a:ext cx="3543600" cy="174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фронтах Первой мировой войны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39900" y="3176275"/>
            <a:ext cx="3543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война, изменившая карту Европы и ход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7893" y="0"/>
            <a:ext cx="376386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504750"/>
            <a:ext cx="4660800" cy="945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локальный кризис стал мировой войной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6300"/>
            <a:ext cx="4503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держав за колонии и влияние разделило Европу на враждующие блоки. После убийства Франца Фердинанда в Сараево дипломатический конфликт быстро превратился в войну, в которую втянулись многие страны.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9400"/>
            <a:ext cx="83109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войны и их союзники
</a:t>
            </a:r>
            <a:endParaRPr lang="en-US" sz="2612" dirty="0"/>
          </a:p>
        </p:txBody>
      </p:sp>
      <p:sp>
        <p:nvSpPr>
          <p:cNvPr id="4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5" name="Text 2"/>
          <p:cNvSpPr txBox="1"/>
          <p:nvPr/>
        </p:nvSpPr>
        <p:spPr>
          <a:xfrm>
            <a:off x="261611" y="1252404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Франция и Великобритания стали основой Антанты. Позднее к ним присоединились Италия, Румыния, США и ряд других государств, расширивших общий фронт борьбы.
</a:t>
            </a:r>
            <a:endParaRPr lang="en-US" sz="1049" dirty="0"/>
          </a:p>
        </p:txBody>
      </p:sp>
      <p:sp>
        <p:nvSpPr>
          <p:cNvPr id="6" name="Text 3"/>
          <p:cNvSpPr txBox="1"/>
          <p:nvPr/>
        </p:nvSpPr>
        <p:spPr>
          <a:xfrm>
            <a:off x="261642" y="1013255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
</a:t>
            </a:r>
            <a:endParaRPr lang="en-US" sz="1161" dirty="0"/>
          </a:p>
        </p:txBody>
      </p:sp>
      <p:sp>
        <p:nvSpPr>
          <p:cNvPr id="7" name="Text 4"/>
          <p:cNvSpPr txBox="1"/>
          <p:nvPr/>
        </p:nvSpPr>
        <p:spPr>
          <a:xfrm>
            <a:off x="261611" y="222640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Австро-Венгрия составили ядро противника Антанты. Их поддержали Османская империя и Болгария, рассчитывавшие укрепить свои позиции в Европе и на Балканах.
</a:t>
            </a:r>
            <a:endParaRPr lang="en-US" sz="1049" dirty="0"/>
          </a:p>
        </p:txBody>
      </p:sp>
      <p:sp>
        <p:nvSpPr>
          <p:cNvPr id="8" name="Text 5"/>
          <p:cNvSpPr txBox="1"/>
          <p:nvPr/>
        </p:nvSpPr>
        <p:spPr>
          <a:xfrm>
            <a:off x="261642" y="198722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державы
</a:t>
            </a:r>
            <a:endParaRPr lang="en-US" sz="1161" dirty="0"/>
          </a:p>
        </p:txBody>
      </p:sp>
      <p:sp>
        <p:nvSpPr>
          <p:cNvPr id="9" name="Text 6"/>
          <p:cNvSpPr txBox="1"/>
          <p:nvPr/>
        </p:nvSpPr>
        <p:spPr>
          <a:xfrm>
            <a:off x="261598" y="3200429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участники ожидали короткой кампании и решающей победы. Но уже первые месяцы показали, что война будет долгой, тяжёлой и потребует огромных ресурсов.
</a:t>
            </a:r>
            <a:endParaRPr lang="en-US" sz="1049" dirty="0"/>
          </a:p>
        </p:txBody>
      </p:sp>
      <p:sp>
        <p:nvSpPr>
          <p:cNvPr id="10" name="Text 7"/>
          <p:cNvSpPr txBox="1"/>
          <p:nvPr/>
        </p:nvSpPr>
        <p:spPr>
          <a:xfrm>
            <a:off x="261628" y="2961243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быстрый успех
</a:t>
            </a:r>
            <a:endParaRPr lang="en-US" sz="1161" dirty="0"/>
          </a:p>
        </p:txBody>
      </p:sp>
      <p:sp>
        <p:nvSpPr>
          <p:cNvPr id="11" name="Text 8"/>
          <p:cNvSpPr txBox="1"/>
          <p:nvPr/>
        </p:nvSpPr>
        <p:spPr>
          <a:xfrm>
            <a:off x="261598" y="4174462"/>
            <a:ext cx="4937113" cy="5892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стран вступало в конфликт, тем шире он становился. Локальные столкновения на одном участке фронта сразу отражались на положении союзников в других регионах.
</a:t>
            </a:r>
            <a:endParaRPr lang="en-US" sz="1049" dirty="0"/>
          </a:p>
        </p:txBody>
      </p:sp>
      <p:sp>
        <p:nvSpPr>
          <p:cNvPr id="12" name="Text 9"/>
          <p:cNvSpPr txBox="1"/>
          <p:nvPr/>
        </p:nvSpPr>
        <p:spPr>
          <a:xfrm>
            <a:off x="261628" y="3935277"/>
            <a:ext cx="4937113" cy="191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коалиций
</a:t>
            </a:r>
            <a:endParaRPr lang="en-US" sz="11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888743"/>
            <a:ext cx="4776300" cy="1952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фронты Первой мировой войны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шла одновременно в Европе и Азии, а события на каждом фронте влияли на общий исход.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тяжёлые и затяжные бои велись сразу на нескольких направлениях, поэтому исход войны решался не в одном сражении, а на всём пространстве фронтов.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Первой мировой войны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18466"/>
            <a:ext cx="9144000" cy="23217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фронт: война окопов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575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Западный фронт тянулся почти непрерывной полосой от Северного моря до границы Швейцарии. Уже вскоре после начала войны он превратился в систему укреплённых позиций и траншей.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61587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 моря до Швейцарии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41430" y="1698680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произошли Марнское сражение, Верден и Сомма — самые известные и кровопролитные бои войны. Каждый из них стал борьбой не только за территорию, но и за истощение противника.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1440" y="1238708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Битвы огромного масштаба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621285" y="16977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Западном фронте наступления редко приносили заметный успех. Даже после больших потерь армии нередко продвигались лишь на несколько сотен метров, а затем снова останавливались.
</a:t>
            </a:r>
            <a:endParaRPr lang="en-US" sz="900" dirty="0"/>
          </a:p>
        </p:txBody>
      </p:sp>
      <p:sp>
        <p:nvSpPr>
          <p:cNvPr id="11" name="Text 7"/>
          <p:cNvSpPr txBox="1"/>
          <p:nvPr/>
        </p:nvSpPr>
        <p:spPr>
          <a:xfrm>
            <a:off x="4621294" y="12378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на метры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6801131" y="1704497"/>
            <a:ext cx="20811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укрепления, плотный огонь и широкая линия обороны сделали фронт почти неподвижным. Это превратило войну здесь в долгую борьбу на выносливость и ресурсы.
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6801141" y="1244525"/>
            <a:ext cx="20811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Позиционный тупик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кровопролитные сражения Западного фронта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Верден и Сомма стали символами войны на истощение, где успех измерялся не прорывом, а способностью выдержать потери и продолжать бой.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крупные сражения не давали быстрого результата: высокая цена боёв не означала решающего перелома на фронте.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Первой мировой войны; оценки потерь приведены приблизительно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50" y="1441475"/>
            <a:ext cx="234900" cy="23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50" y="2409009"/>
            <a:ext cx="2511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350" y="3364867"/>
            <a:ext cx="234900" cy="23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031" y="4326575"/>
            <a:ext cx="205538" cy="23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62050"/>
            <a:ext cx="86208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Окопы, пулеметы и артиллерия
</a:t>
            </a:r>
            <a:endParaRPr lang="en-US" sz="26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52550" y="12623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Окопы спасали от прямого огня и осколков, но жизнь в них была тяжёлой. Солдаты постоянно сталкивались с холодом, грязью, вшами, крысами и болезнями.
</a:t>
            </a:r>
            <a:endParaRPr lang="en-US" sz="1039" dirty="0"/>
          </a:p>
        </p:txBody>
      </p:sp>
      <p:sp>
        <p:nvSpPr>
          <p:cNvPr id="11" name="Text 3"/>
          <p:cNvSpPr txBox="1"/>
          <p:nvPr/>
        </p:nvSpPr>
        <p:spPr>
          <a:xfrm>
            <a:off x="752550" y="2224023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Пулемётный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Пулемёт сделал оборону гораздо сильнее, чем раньше. Атакующая пехота оказывалась под плотным огнём и несла тяжёлые потери ещё до сближения с позицией противника.
</a:t>
            </a:r>
            <a:endParaRPr lang="en-US" sz="981" dirty="0"/>
          </a:p>
        </p:txBody>
      </p:sp>
      <p:sp>
        <p:nvSpPr>
          <p:cNvPr id="12" name="Text 4"/>
          <p:cNvSpPr txBox="1"/>
          <p:nvPr/>
        </p:nvSpPr>
        <p:spPr>
          <a:xfrm>
            <a:off x="752550" y="3185730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артиллерия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Артиллерийские обстрелы разрушали укрепления и превращали поле боя в опасную зону. Перед наступлением они должны были ослабить врага, но часто не давали полного эффекта.
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752550" y="4147437"/>
            <a:ext cx="47259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Отравляющие газы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1915 году массово применили химическое оружие. Газы вызывали удушье, ожоги и панику, а защита от них была несовершенной и не всегда успевала спасти солдат.
</a:t>
            </a:r>
            <a:endParaRPr lang="en-US" sz="10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проходила атака на Западном фронте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схема наступления и ответных действий сторон на Западном фронте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фронт: маневренная война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Восточном фронте расстояния были больше, чем на Западе, поэтому армии чаще перемещались на значительные промежутки. Линия боёв постоянно менялась и не превращалась в сплошной ряд окопов.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театр боевых действий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армия воевала против Германии и Австро-Венгрии. Боевые действия охватывали Польшу, Прибалтику, Галицию и Восточную Пруссию, затрагивая огромные территории.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Противники России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Танненберг, Галицийская битва и Брусиловский прорыв стали самыми известными эпизодами фронта. В них успехи и поражения быстро меняли положение армий.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сражения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неудачи, тяжёлые потери и сложное снабжение подтачивали силы страны. Восточный фронт влиял не только на ход войны, но и на внутреннее положение России.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для России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Восточного фронта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 Восточном фронте быстро меняли положение армий и показывали, насколько тяжёлой была война для России и её противников.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успехов и поражений подрывало силы Российской армии и влияло на общий ход войны на востоке Европы.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 Первой мировой войны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20800" cy="7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армия в годы войны
</a:t>
            </a:r>
            <a:endParaRPr lang="en-US" sz="30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38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1914: вступление в войну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поддержала Сербию и вступила в войну против Германии и Австро-Венгрии. В первые месяцы солдаты проявляли стойкость, но фронт быстро потребовал намного больше ресурсов, чем ожидалось.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6445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1914–1915: тяжелые потери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на широком Восточном фронте сопровождались большими потерями. Армия удерживала позиции ценой огромного напряжения, а нехватка оружия и снарядов становилась все заметнее.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68050" y="1530350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1915–1916: трудности снабжения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хватало транспорта, боеприпасов и подготовленных командиров. Снабжение фронта и тыла ухудшалось, а долгие отступления и неудачи подрывали уверенность в скорой победе.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8650" y="3000375"/>
            <a:ext cx="30138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ослабление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Потери, усталость и недовольство в тылу усилились. К 1917 году армия слабела, дисциплина падала, и военные трудности все сильнее связывались с общим кризисом в стране.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555" y="1080000"/>
            <a:ext cx="6905091" cy="2345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события на Восточном фронте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725" y="3843658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показывает, как менялись успехи и неудачи России на Восточном фронте и как это влияло на ход войны.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647683" y="3843659"/>
            <a:ext cx="42348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фронт дал России и победы, и тяжелые поражения, но в итоге усилил внутренний кризис сильнее, чем любой другой театр войны.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61725" y="3503125"/>
            <a:ext cx="42348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кампаниях Восточного фронта Первой мировой войны
</a:t>
            </a:r>
            <a:endParaRPr lang="en-US" sz="8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1020600"/>
            <a:ext cx="8620800" cy="9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Балканский фронт и судьба Сербии
</a:t>
            </a:r>
            <a:endParaRPr lang="en-US" sz="3412" dirty="0"/>
          </a:p>
        </p:txBody>
      </p:sp>
      <p:sp>
        <p:nvSpPr>
          <p:cNvPr id="8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2600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1914: сопротивление Сербии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выдержала первые удары Австро-Венгрии и долго оборонялась. Для Балкан это был важный момент, потому что здесь решалась безопасность путей к Центральной Европе.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12998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1915: вступление Болгарии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присоединилась к Центральным державам, и давление на Сербию резко выросло. Союзники на Балканах оказались в более сложном положении, а фронт расширился.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3398" y="2649150"/>
            <a:ext cx="27180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1915: оккупация Сербии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нового наступления Центральных держав Сербия была оккупирована. Боевые действия сместились в другие районы Балкан, особенно в сторону Македонии.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353705"/>
            <a:ext cx="8620800" cy="33816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620800" cy="5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Балканы: от нападения к оккупации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839131"/>
            <a:ext cx="8620800" cy="3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событий на Балканском фронте в 1914–1915 годах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4291" y="225"/>
            <a:ext cx="411881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45528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фронт: бои в горах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34776" y="1540678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1915 году Италия присоединилась к Антанте, и война переместилась в горные районы. Для армии это означало сражения в очень трудных условиях, где обычные приемы действовали хуже.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34795" y="1300525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Италии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4776" y="2420729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бои развернулись на реке Изонцо. Линия фронта часто менялась совсем немного, хотя обе стороны проводили упорные атаки и контратаки.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4795" y="2180576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 на Изонцо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4776" y="3300785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холод, узкие дороги и обвалы мешали передвижению войск сильнее, чем многие ожидали. Даже доставка еды и снарядов становилась отдельной сложной задачей.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34795" y="3060632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как препятствие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34776" y="4180856"/>
            <a:ext cx="41796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на этом фронте было медленным, а потери — большими. Поэтому даже небольшие изменения линии фронта требовали огромных усилий и не давали быстрого результата.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634795" y="3940704"/>
            <a:ext cx="4179600" cy="192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успеха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6100" y="1480990"/>
            <a:ext cx="4776300" cy="25931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горный фронт был особенно тяжелым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656137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Итальянском фронте даже сильная армия сталкивалась с природой, которая мешала не меньше противника. Это делало каждую операцию долгой и изматывающей.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984416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труднее местность и снабжение, тем меньше пользы от численного преимущества. На горном фронте рельеф резко снижал скорость наступления.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106100" y="41300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условиям боевых действий на Итальянском фронте Первой мировой войны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40063"/>
            <a:ext cx="9144000" cy="1902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9400"/>
            <a:ext cx="8618100" cy="5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Ближневосточный фронт и распад Османской империи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4425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пытались прорваться к проливам у Дарданелл, но операция у Галлиполли в 1915 году закончилась неудачей. Это укрепило оборону Османской империи на короткое время.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64434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Дарданеллы и Галлиполли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453008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британские войска продвигались в Месопотамии, стараясь взять под контроль важные территории. Здесь война шла далеко от европейских столиц, но ее значение было очень большим.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2453017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в Месопотамии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637334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Палестине союзники постепенно усиливали давление на османские войска. Этот фронт становился все важнее по мере того, как империя теряла силы и ресурсы.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4637343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Палестинское направление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6821663" y="2225901"/>
            <a:ext cx="2061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Арабское восстание ослабило Османскую империю изнутри. К концу войны это ускорило распад ее владений и изменило карту Ближнего Востока.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6821672" y="1851325"/>
            <a:ext cx="2061000" cy="30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Арабское восстание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528" y="225"/>
            <a:ext cx="448549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9400"/>
            <a:ext cx="4136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изменившие войну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61612" y="1102231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Пулемет сделал оборону намного сильнее, чем раньше. Атаки пехоты стали особенно опасными, потому что наступающие попадали под очень плотный огонь.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61637" y="906994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Пулеметы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261612" y="1897389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Артиллерийские обстрелы разрушали окопы, дороги и укрепления. Перед боем они часто длились долго и превращали местность в сплошные воронки и развалины.
</a:t>
            </a:r>
            <a:endParaRPr lang="en-US" sz="800" dirty="0"/>
          </a:p>
        </p:txBody>
      </p:sp>
      <p:sp>
        <p:nvSpPr>
          <p:cNvPr id="10" name="Text 5"/>
          <p:cNvSpPr txBox="1"/>
          <p:nvPr/>
        </p:nvSpPr>
        <p:spPr>
          <a:xfrm>
            <a:off x="261638" y="1702122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артиллерия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261612" y="2692536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самолеты использовали для разведки, чтобы увидеть позиции противника сверху. Позже они стали выполнять и боевые задачи, помогая армии на фронте.
</a:t>
            </a:r>
            <a:endParaRPr lang="en-US" sz="800" dirty="0"/>
          </a:p>
        </p:txBody>
      </p:sp>
      <p:sp>
        <p:nvSpPr>
          <p:cNvPr id="12" name="Text 7"/>
          <p:cNvSpPr txBox="1"/>
          <p:nvPr/>
        </p:nvSpPr>
        <p:spPr>
          <a:xfrm>
            <a:off x="261638" y="2497269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Самолеты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61599" y="3487700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 впервые широко применили британцы на Сомме в 1916 году. Они должны были проходить через проволоку и помогать пехоте двигаться вперед.
</a:t>
            </a:r>
            <a:endParaRPr lang="en-US" sz="800" dirty="0"/>
          </a:p>
        </p:txBody>
      </p:sp>
      <p:sp>
        <p:nvSpPr>
          <p:cNvPr id="14" name="Text 9"/>
          <p:cNvSpPr txBox="1"/>
          <p:nvPr/>
        </p:nvSpPr>
        <p:spPr>
          <a:xfrm>
            <a:off x="261626" y="3292433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
</a:t>
            </a:r>
            <a:endParaRPr lang="en-US" sz="900" dirty="0"/>
          </a:p>
        </p:txBody>
      </p:sp>
      <p:sp>
        <p:nvSpPr>
          <p:cNvPr id="15" name="Text 10"/>
          <p:cNvSpPr txBox="1"/>
          <p:nvPr/>
        </p:nvSpPr>
        <p:spPr>
          <a:xfrm>
            <a:off x="261599" y="4282877"/>
            <a:ext cx="4087800" cy="481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Отравляющие газы причиняли тяжелые ожоги и удушье, а подводные лодки угрожали морским перевозкам. Новая техника сделала войну опаснее и для солдат, и для тыла.
</a:t>
            </a:r>
            <a:endParaRPr lang="en-US" sz="800" dirty="0"/>
          </a:p>
        </p:txBody>
      </p:sp>
      <p:sp>
        <p:nvSpPr>
          <p:cNvPr id="16" name="Text 11"/>
          <p:cNvSpPr txBox="1"/>
          <p:nvPr/>
        </p:nvSpPr>
        <p:spPr>
          <a:xfrm>
            <a:off x="261626" y="4087610"/>
            <a:ext cx="4087800" cy="15602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 подлодки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700" y="1888743"/>
            <a:ext cx="4776300" cy="1952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9400"/>
            <a:ext cx="83109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войны на разных фронтах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8631300" y="4812085"/>
            <a:ext cx="251100" cy="1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246875" y="1656075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фронт завершился по-своему, но везде решающими были ресурсы, союзники и способность вести долгую войну.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246875" y="2984354"/>
            <a:ext cx="36354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зависела не от одного сражения, а от общей выносливости государств, их союзов и способности выдержать длительную войну.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61700" y="4143550"/>
            <a:ext cx="4776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 основным фронтам Первой мировой войны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200" y="1215775"/>
            <a:ext cx="7383600" cy="12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2" b="1" dirty="0">
                <a:solidFill>
                  <a:srgbClr val="98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Фронты, которые изменили Европу
</a:t>
            </a:r>
            <a:endParaRPr lang="en-US" sz="3412" dirty="0"/>
          </a:p>
        </p:txBody>
      </p:sp>
      <p:sp>
        <p:nvSpPr>
          <p:cNvPr id="4" name="Text 1"/>
          <p:cNvSpPr txBox="1"/>
          <p:nvPr/>
        </p:nvSpPr>
        <p:spPr>
          <a:xfrm>
            <a:off x="2165725" y="2753800"/>
            <a:ext cx="4802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мировая война показала, что промышленная техника делает бой гораздо разрушительнее, а длительная война истощает даже сильные державы. Ее фронты изменили карту Европы и судьбы миллионов людей.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2026-06-02T08:31:11Z</dcterms:created>
  <dcterms:modified xsi:type="dcterms:W3CDTF">2026-06-02T08:31:11Z</dcterms:modified>
</cp:coreProperties>
</file>