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 и их семейства: Пасленовые, Мотыльковые, Сложноцветные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класс растений с важнейшими семействами для жизни и природы.
</a:t>
            </a:r>
            <a:endParaRPr lang="en-US" sz="3945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систематизировал Линней. Более 200 000 видов встречаются повсеместно. Они дают пищу, лекарства, краски и важны для экосистем.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двудольных растений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имеют семена с двумя семядолями, что отличает их от однодольных с одним зародышевым листом.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признаки двудольных растений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 двудольных обычно обладают сетчатым жилкованием, что придаёт им характерный узор и способствует эффективному обмену веществ.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стержневая, а проводящие пучки в стеблях расположены по кругу, обеспечивая прочность и транспорт веществ.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двудольных обычно имеют кратность 4 или 5, с настоящими листьями, формирующимися после всходов.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семьи двудольных растений
</a:t>
            </a:r>
            <a:endParaRPr lang="en-US" sz="3097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— лидеры по видам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сложноцветных насчитывает около 32 000 видов, включая подсолнечник и ромашку. Они распространены в разных экосистемах и важны для человека и природы.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Мотыльковые — природные азотфиксаторы
</a:t>
            </a:r>
            <a:pPr algn="ctr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18 000 видов мотыльковых, или бобовых, обладают способностью фиксировать атмосферный азот благодаря симбиозу с бактериями, что улучшает качество почв.
</a:t>
            </a:r>
            <a:endParaRPr lang="en-US" sz="1171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Пасленовые — разнообразие культурных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семействе пасленовых около 2700 видов, многие из которых — важные пищевые и лекарственные растения, например, томат и картофель.
</a:t>
            </a:r>
            <a:endParaRPr lang="en-US" sz="12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Пасленовые включают преимущественно травы и кустарники, с реже встречающимися деревьями, источая разнообразие форм и биологических свойств.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разнообразия — Южная Америка и регионы Средиземноморья, где сосредоточены культурные и дикие виды.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пасленовые содержат алкалоиды, обладающие как ядовитыми, так и лекарственными свойствами, что усиливает их биологическую важность.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семейства Пасленовые
</a:t>
            </a:r>
            <a:endParaRPr lang="en-US" sz="28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семейства Пасленовые
</a:t>
            </a:r>
            <a:endParaRPr lang="en-US" sz="2809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цветки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пасленовых простые и лишены прилистников, что отличает их от некоторых других семейств. Цветки симметричные, пятичленные, со верхней завязью, что влияет на их опыление.
</a:t>
            </a:r>
            <a:endParaRPr lang="en-US" sz="1284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пасленовых представлены ягодами (например, томат) и коробочками (табак). Расцветка плодов и цветов очень разнообразна, привлекая опылителей и обеспечивая распыление.
</a:t>
            </a:r>
            <a:endParaRPr lang="en-US" sz="1181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 активные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Пасленовые содержат широкий спектр биологически активных веществ, включая токсичные алкалоиды, которые используются в фармацевтике и требуют осторожного обращения.
</a:t>
            </a:r>
            <a:endParaRPr lang="en-US" sz="11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67" y="1258598"/>
            <a:ext cx="1710236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037" y="1258598"/>
            <a:ext cx="1710236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885" y="1258598"/>
            <a:ext cx="1710236" cy="217821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1164" y="1258598"/>
            <a:ext cx="1710236" cy="217821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семейства Пасленовые
</a:t>
            </a:r>
            <a:endParaRPr lang="en-US" sz="2584" dirty="0"/>
          </a:p>
        </p:txBody>
      </p:sp>
      <p:sp>
        <p:nvSpPr>
          <p:cNvPr id="8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79" dirty="0"/>
          </a:p>
        </p:txBody>
      </p:sp>
      <p:sp>
        <p:nvSpPr>
          <p:cNvPr id="9" name="Text 2"/>
          <p:cNvSpPr txBox="1"/>
          <p:nvPr/>
        </p:nvSpPr>
        <p:spPr>
          <a:xfrm>
            <a:off x="79944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 широко употребляется в пищу, богат витаминами A и C, а также антиоксидантами, что способствует укреплению здоровья человека.
</a:t>
            </a:r>
            <a:endParaRPr lang="en-US" sz="1172" dirty="0"/>
          </a:p>
        </p:txBody>
      </p:sp>
      <p:sp>
        <p:nvSpPr>
          <p:cNvPr id="10" name="Text 3"/>
          <p:cNvSpPr txBox="1"/>
          <p:nvPr/>
        </p:nvSpPr>
        <p:spPr>
          <a:xfrm>
            <a:off x="271171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— основной источник крахмала и витамина C, он играет ключевую роль в питании многих народов, распространившись по всему миру.
</a:t>
            </a:r>
            <a:endParaRPr lang="en-US" sz="1172" dirty="0"/>
          </a:p>
        </p:txBody>
      </p:sp>
      <p:sp>
        <p:nvSpPr>
          <p:cNvPr id="11" name="Text 4"/>
          <p:cNvSpPr txBox="1"/>
          <p:nvPr/>
        </p:nvSpPr>
        <p:spPr>
          <a:xfrm>
            <a:off x="4671567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Баклажан и перец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Баклажан и перец содержат клетчатку и важные минералы, их часто используют в кулинарии разных стран, они способствуют разнообразию рациона.
</a:t>
            </a:r>
            <a:endParaRPr lang="en-US" sz="1172" dirty="0"/>
          </a:p>
        </p:txBody>
      </p:sp>
      <p:sp>
        <p:nvSpPr>
          <p:cNvPr id="12" name="Text 5"/>
          <p:cNvSpPr txBox="1"/>
          <p:nvPr/>
        </p:nvSpPr>
        <p:spPr>
          <a:xfrm>
            <a:off x="6600846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Табак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Табак — промышленная культура, широко возделываемая для производства курительных изделий, с большой историей и экономическим значением.
</a:t>
            </a:r>
            <a:endParaRPr lang="en-US" sz="11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токсичности важна осторожность при применении и сборе, чтобы избежать непреднамеренного воздействия на человека и животных.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Белладонна, дурман и паслен черный содержат опасные алкалоиды, такие как атропин и скополамин, которые могут вызывать серьёзное отравление.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ядовитость, эти растения используют в фармакологии для создания лекарств, применяемых при различных заболеваниях сердечно-сосудистой и нервной системы.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представители семейства Пасленовые
</a:t>
            </a:r>
            <a:endParaRPr lang="en-US" sz="2672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507" y="1479875"/>
            <a:ext cx="334108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овощей семейства Пасленовые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характеристики культурных пасленовых растений: происхождение, время введения в культуру и пищевая ценность — крахмал, витамины, калорийность.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Пасленовые входят в число важнейших овощных культур, обеспечивая разнообразие питательных веществ.
</a:t>
            </a:r>
            <a:endParaRPr lang="en-US" sz="132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Агрономические данные и пищевые справочники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Пасленовые являются пищей для множества насекомых и мелких животных, способствуя поддержанию разнообразия экосистем.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семейства Пасленовые
</a:t>
            </a:r>
            <a:endParaRPr lang="en-US" sz="301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пасленовые формируют агроэкосистемы, обеспечивая людей продовольствием и сырьём для промышленности.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дурман и паслен сладко-горький, становятся сорняками и могут снижать урожайность сельскохозяйственных культур.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пасленовые играют ключевую роль и в природных сообществах, и в сельском хозяйстве, требуя сбалансированного подхода к управлению.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 мотыльковых бывают сложными или тройчатыми, часто с хорошо развитыми прилистниками, что способствует эффективному фотосинтезу и защите растения.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Мотыльковые (Бобовые): главные признаки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имеют характерную строение мотылькового типа: пять лепестков образуют парус, весла и лодочку, обеспечивая специфическое опыление насекомыми.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мотыльковых характерен плод — боб, а также симбиотические клубеньковые бактерии, фиксирующие азот из воздуха и обогащающие почву.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00" y="1805829"/>
            <a:ext cx="2002800" cy="19499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050" y="1172154"/>
            <a:ext cx="2002800" cy="19499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3350" y="1805654"/>
            <a:ext cx="2002800" cy="19499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3100" y="1157579"/>
            <a:ext cx="2002800" cy="194999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мотыльковых для человека и природы
</a:t>
            </a:r>
            <a:endParaRPr lang="en-US" sz="2772" dirty="0"/>
          </a:p>
        </p:txBody>
      </p:sp>
      <p:sp>
        <p:nvSpPr>
          <p:cNvPr id="14" name="Text 2"/>
          <p:cNvSpPr txBox="1"/>
          <p:nvPr/>
        </p:nvSpPr>
        <p:spPr>
          <a:xfrm>
            <a:off x="735999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— источник растительного белка
</a:t>
            </a:r>
            <a:pPr algn="l" indent="0" marL="0">
              <a:lnSpc>
                <a:spcPct val="100000"/>
              </a:lnSpc>
              <a:buNone/>
            </a:pPr>
            <a:r>
              <a:rPr lang="en-US" sz="5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Горох, фасоль, соя и чечевица являются одними из основных поставщиков растительного белка, витаминов группы B и полезных масел, что делает их важными для питания человека.
</a:t>
            </a:r>
            <a:endParaRPr lang="en-US" sz="1031" dirty="0"/>
          </a:p>
        </p:txBody>
      </p:sp>
      <p:sp>
        <p:nvSpPr>
          <p:cNvPr id="15" name="Text 3"/>
          <p:cNvSpPr txBox="1"/>
          <p:nvPr/>
        </p:nvSpPr>
        <p:spPr>
          <a:xfrm>
            <a:off x="2839099" y="320817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Кормовые растения и улучшение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Клевер и люцерна активно используются в сельском хозяйстве для кормления животных, а также улучшают структуру почвы, способствуя ее плодородию и сохранению.
</a:t>
            </a:r>
            <a:endParaRPr lang="en-US" sz="1109" dirty="0"/>
          </a:p>
        </p:txBody>
      </p:sp>
      <p:sp>
        <p:nvSpPr>
          <p:cNvPr id="16" name="Text 4"/>
          <p:cNvSpPr txBox="1"/>
          <p:nvPr/>
        </p:nvSpPr>
        <p:spPr>
          <a:xfrm>
            <a:off x="4950087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Азотфиксирующая роль бобовых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Посевы мотыльковых не только обеспечивают питание, но и значительно увеличивают урожайность других культур благодаря процессу накопления азота в почве.
</a:t>
            </a:r>
            <a:endParaRPr lang="en-US" sz="1109" dirty="0"/>
          </a:p>
        </p:txBody>
      </p:sp>
      <p:sp>
        <p:nvSpPr>
          <p:cNvPr id="17" name="Text 5"/>
          <p:cNvSpPr txBox="1"/>
          <p:nvPr/>
        </p:nvSpPr>
        <p:spPr>
          <a:xfrm>
            <a:off x="7063037" y="3199238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устойчивость и роль в агроэкосистемах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4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растения устойчивы к засухе и благодаря своему симбиозу с бактериями снижают использование минеральных удобрений, что делает их экономически выгодными и экологичными.
</a:t>
            </a:r>
            <a:endParaRPr lang="en-US" sz="9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белка в разных бобовых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Соя лидирует по количеству белка, обеспечивая до 40 г на 100 г, что делает её основным источником растительного белка.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ценны как питательный продукт с высоким содержанием белка, что подтверждает их значимость в рационе человека и кормлении животных.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Физико-химические анализы бобовых культур, 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pPr algn="ctr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 плодородие почвы благодаря азотфиксации, уменьшая потребность в химических удобрениях.
</a:t>
            </a:r>
            <a:endParaRPr lang="en-US" sz="571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Посевы бобовых способны повысить плодородие на треть, что существенно снижает расходы на минеральные удобрения и положительно влияет на экологию.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Агроэкологический обзор, 2022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67" y="1258598"/>
            <a:ext cx="1710236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037" y="1258598"/>
            <a:ext cx="1710236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885" y="1258598"/>
            <a:ext cx="1710236" cy="217821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1164" y="1258598"/>
            <a:ext cx="1710236" cy="217821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и культурные мотыльковые
</a:t>
            </a:r>
            <a:endParaRPr lang="en-US" sz="2738" dirty="0"/>
          </a:p>
        </p:txBody>
      </p:sp>
      <p:sp>
        <p:nvSpPr>
          <p:cNvPr id="8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79" dirty="0"/>
          </a:p>
        </p:txBody>
      </p:sp>
      <p:sp>
        <p:nvSpPr>
          <p:cNvPr id="9" name="Text 2"/>
          <p:cNvSpPr txBox="1"/>
          <p:nvPr/>
        </p:nvSpPr>
        <p:spPr>
          <a:xfrm>
            <a:off x="79944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Одомашненные кормовые растения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Люцерна и клевер широко выращиваются для кормления скота, сочетая свойства дикорастущих видов с высокими агротехническими качествами и устойчивостью.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71171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Акация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Дикий вид акации образует густые заросли, которые способствуют защите почвы от эрозии и создают благоприятные условия для биоразнообразия.
</a:t>
            </a:r>
            <a:endParaRPr lang="en-US" sz="1190" dirty="0"/>
          </a:p>
        </p:txBody>
      </p:sp>
      <p:sp>
        <p:nvSpPr>
          <p:cNvPr id="11" name="Text 4"/>
          <p:cNvSpPr txBox="1"/>
          <p:nvPr/>
        </p:nvSpPr>
        <p:spPr>
          <a:xfrm>
            <a:off x="4671567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и фасоль — базы питания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6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культуры давно интегрированы в сельское хозяйство и считаются основными поставщиками растительного белка и клетчатки в рацион человека.
</a:t>
            </a:r>
            <a:endParaRPr lang="en-US" sz="1095" dirty="0"/>
          </a:p>
        </p:txBody>
      </p:sp>
      <p:sp>
        <p:nvSpPr>
          <p:cNvPr id="12" name="Text 5"/>
          <p:cNvSpPr txBox="1"/>
          <p:nvPr/>
        </p:nvSpPr>
        <p:spPr>
          <a:xfrm>
            <a:off x="6600846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диких и культурных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одомашненных и диких мотыльковых способствует сохранению генетического разнообразия и устойчивости экосистем.
</a:t>
            </a:r>
            <a:endParaRPr lang="en-US" sz="11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Соцветие корзинка объединяет множество мелких цветков, создавая впечатление одного крупного цветка, что привлекает разнообразных опылителей.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Сложноцветные (Астровые): ключевые особенности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бывают двух типов: язычковые обычно расположены по внешнему краю, а трубчатые — в центре соцветия, обеспечивая разнообразие форм и функций.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астровых — семянка, которая облегчает распространение растений в природе за счет лёгкости и прочности.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представлены такие важные растения, как подсолнечник, ромашка и одуванчик, многие из которых производят эфирные масла и лекарственные вещества.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00" y="1805829"/>
            <a:ext cx="2002800" cy="19499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050" y="1172154"/>
            <a:ext cx="2002800" cy="19499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3350" y="1805654"/>
            <a:ext cx="2002800" cy="19499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3100" y="1157579"/>
            <a:ext cx="2002800" cy="194999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 значимые астровые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735999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— источник масла и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выращивается по всему миру как основной поставщик растительного масла, а также кормовых семян для птиц и животных.
</a:t>
            </a:r>
            <a:endParaRPr lang="en-US" sz="1090" dirty="0"/>
          </a:p>
        </p:txBody>
      </p:sp>
      <p:sp>
        <p:nvSpPr>
          <p:cNvPr id="15" name="Text 3"/>
          <p:cNvSpPr txBox="1"/>
          <p:nvPr/>
        </p:nvSpPr>
        <p:spPr>
          <a:xfrm>
            <a:off x="2839099" y="320817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в медицине и быту
</a:t>
            </a:r>
            <a:pPr algn="l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ценится за противовоспалительные свойства, используется как антисептик и седативное средство в народной и официальной медицине.
</a:t>
            </a:r>
            <a:endParaRPr lang="en-US" sz="1170" dirty="0"/>
          </a:p>
        </p:txBody>
      </p:sp>
      <p:sp>
        <p:nvSpPr>
          <p:cNvPr id="16" name="Text 4"/>
          <p:cNvSpPr txBox="1"/>
          <p:nvPr/>
        </p:nvSpPr>
        <p:spPr>
          <a:xfrm>
            <a:off x="4950087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Артишок как пищевая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Артишок выращивают ради съедобных соцветий, вызывающих интерес у гурманов и полезных для пищеварения благодаря высокому содержанию клетчатки.
</a:t>
            </a:r>
            <a:endParaRPr lang="en-US" sz="1109" dirty="0"/>
          </a:p>
        </p:txBody>
      </p:sp>
      <p:sp>
        <p:nvSpPr>
          <p:cNvPr id="17" name="Text 5"/>
          <p:cNvSpPr txBox="1"/>
          <p:nvPr/>
        </p:nvSpPr>
        <p:spPr>
          <a:xfrm>
            <a:off x="7063037" y="3199238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Салат — популярная листовая овощная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Салат широко применяется в кулинарии, отличается разнообразием сортов и высоким содержанием витаминов, что делает его незаменимым в рационе.
</a:t>
            </a:r>
            <a:endParaRPr lang="en-US" sz="10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активно способствует почвообразованию и обеспечивает один из первых весенних кормов для пчёл и других насекомых.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Полынь используется в народной медицине и обрядах, обладает противомикробными и горечными свойствами, а также охраняет растения от вредителей.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популярна благодаря противовоспалительному и успокаивающему эффектам, применяется как в медицине, так и в домашнем уходе.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Астровые в природе и жизни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299" y="1479875"/>
            <a:ext cx="4001501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пасленовых, мотыльковых и сложноцветных
</a:t>
            </a:r>
            <a:endParaRPr lang="en-US" sz="236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структурные особенности и хозяйственное значение трёх ведущих семейств двудольных.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семейство обладает уникальными морфологическими и биологическими признаками, что определяет их роль в сельском хозяйстве и экосистемах.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 по двудольным, 2023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двудольных и ведущих семейств в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Двудольные, особенно Пасленовые, Мотыльковые и Сложноцветные, играют ключевую роль в обеспечении питания, медикаментами и экологическим равновесием.
</a:t>
            </a:r>
            <a:endParaRPr lang="en-US" sz="362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2026-05-08T17:14:40Z</dcterms:created>
  <dcterms:modified xsi:type="dcterms:W3CDTF">2026-05-08T17:14:40Z</dcterms:modified>
</cp:coreProperties>
</file>