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jpeg"/><Relationship Id="rId4" Type="http://schemas.openxmlformats.org/officeDocument/2006/relationships/image" Target="../media/image-4-4.png"/><Relationship Id="rId5" Type="http://schemas.openxmlformats.org/officeDocument/2006/relationships/image" Target="../media/image-4-5.jpeg"/><Relationship Id="rId6" Type="http://schemas.openxmlformats.org/officeDocument/2006/relationships/image" Target="../media/image-4-6.png"/><Relationship Id="rId7" Type="http://schemas.openxmlformats.org/officeDocument/2006/relationships/image" Target="../media/image-4-7.jpeg"/><Relationship Id="rId8" Type="http://schemas.openxmlformats.org/officeDocument/2006/relationships/image" Target="../media/image-4-8.png"/><Relationship Id="rId9" Type="http://schemas.openxmlformats.org/officeDocument/2006/relationships/slideLayout" Target="../slideLayouts/slideLayout1.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jpeg"/><Relationship Id="rId4" Type="http://schemas.openxmlformats.org/officeDocument/2006/relationships/image" Target="../media/image-7-4.jpeg"/><Relationship Id="rId5" Type="http://schemas.openxmlformats.org/officeDocument/2006/relationships/image" Target="../media/image-7-5.jpe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slideLayout" Target="../slideLayouts/slideLayout1.xml"/><Relationship Id="rId1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jpeg"/><Relationship Id="rId4" Type="http://schemas.openxmlformats.org/officeDocument/2006/relationships/image" Target="../media/image-11-4.png"/><Relationship Id="rId5" Type="http://schemas.openxmlformats.org/officeDocument/2006/relationships/image" Target="../media/image-11-5.jpe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jpe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jpeg"/><Relationship Id="rId4" Type="http://schemas.openxmlformats.org/officeDocument/2006/relationships/image" Target="../media/image-19-4.jpeg"/><Relationship Id="rId5" Type="http://schemas.openxmlformats.org/officeDocument/2006/relationships/image" Target="../media/image-19-5.jpe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9518120" y="1426100"/>
            <a:ext cx="8055761" cy="7851300"/>
          </a:xfrm>
          <a:prstGeom prst="rect">
            <a:avLst/>
          </a:prstGeom>
        </p:spPr>
      </p:pic>
      <p:sp>
        <p:nvSpPr>
          <p:cNvPr id="4" name="Text 0"/>
          <p:cNvSpPr txBox="1"/>
          <p:nvPr/>
        </p:nvSpPr>
        <p:spPr>
          <a:xfrm>
            <a:off x="1530375" y="2331350"/>
            <a:ext cx="7529100" cy="5025600"/>
          </a:xfrm>
          <a:prstGeom prst="rect">
            <a:avLst/>
          </a:prstGeom>
          <a:noFill/>
          <a:ln/>
        </p:spPr>
        <p:txBody>
          <a:bodyPr wrap="square" lIns="0" tIns="0" rIns="0" bIns="0" rtlCol="0" anchor="ctr"/>
          <a:lstStyle/>
          <a:p>
            <a:pPr algn="l" indent="0" marL="0">
              <a:lnSpc>
                <a:spcPct val="100000"/>
              </a:lnSpc>
              <a:buNone/>
            </a:pPr>
            <a:r>
              <a:rPr lang="en-US" sz="4600" b="1" dirty="0">
                <a:solidFill>
                  <a:srgbClr val="000000"/>
                </a:solidFill>
                <a:latin typeface="Arial" pitchFamily="34" charset="0"/>
                <a:ea typeface="Arial" pitchFamily="34" charset="-122"/>
                <a:cs typeface="Arial" pitchFamily="34" charset="-120"/>
              </a:rPr>
              <a:t>Английский язык во 2 классе: первые шаги
</a:t>
            </a:r>
            <a:pPr algn="l" indent="0" marL="0">
              <a:lnSpc>
                <a:spcPct val="100000"/>
              </a:lnSpc>
              <a:buNone/>
            </a:pPr>
            <a:r>
              <a:rPr lang="en-US" sz="4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400" dirty="0">
                <a:solidFill>
                  <a:srgbClr val="000000"/>
                </a:solidFill>
                <a:latin typeface="Arial" pitchFamily="34" charset="0"/>
                <a:ea typeface="Arial" pitchFamily="34" charset="-122"/>
                <a:cs typeface="Arial" pitchFamily="34" charset="-120"/>
              </a:rPr>
              <a:t>Первые английские слова, фразы и игры для любознательных второклассников.
</a:t>
            </a:r>
            <a:endParaRPr lang="en-US" sz="4600" dirty="0"/>
          </a:p>
        </p:txBody>
      </p:sp>
      <p:sp>
        <p:nvSpPr>
          <p:cNvPr id="5" name="Text 1"/>
          <p:cNvSpPr txBox="1"/>
          <p:nvPr/>
        </p:nvSpPr>
        <p:spPr>
          <a:xfrm>
            <a:off x="1530375" y="8050825"/>
            <a:ext cx="7529100" cy="1226400"/>
          </a:xfrm>
          <a:prstGeom prst="rect">
            <a:avLst/>
          </a:prstGeom>
          <a:noFill/>
          <a:ln/>
        </p:spPr>
        <p:txBody>
          <a:bodyPr wrap="square" lIns="0" tIns="0" rIns="0" bIns="0" rtlCol="0" anchor="ctr"/>
          <a:lstStyle/>
          <a:p>
            <a:pPr algn="l" indent="0" marL="0">
              <a:lnSpc>
                <a:spcPct val="100000"/>
              </a:lnSpc>
              <a:buNone/>
            </a:pPr>
            <a:r>
              <a:rPr lang="en-US" sz="1800" dirty="0">
                <a:solidFill>
                  <a:srgbClr val="000000"/>
                </a:solidFill>
                <a:latin typeface="Arial" pitchFamily="34" charset="0"/>
                <a:ea typeface="Arial" pitchFamily="34" charset="-122"/>
                <a:cs typeface="Arial" pitchFamily="34" charset="-120"/>
              </a:rPr>
              <a:t>
</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881" y="2233450"/>
            <a:ext cx="8045362" cy="80349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17242500" y="9536150"/>
            <a:ext cx="924600" cy="1085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2</a:t>
            </a:r>
            <a:endParaRPr lang="en-US" sz="2200" dirty="0"/>
          </a:p>
        </p:txBody>
      </p:sp>
      <p:sp>
        <p:nvSpPr>
          <p:cNvPr id="5" name="Text 1"/>
          <p:cNvSpPr txBox="1"/>
          <p:nvPr/>
        </p:nvSpPr>
        <p:spPr>
          <a:xfrm>
            <a:off x="9020150" y="3242100"/>
            <a:ext cx="7925400" cy="5531400"/>
          </a:xfrm>
          <a:prstGeom prst="rect">
            <a:avLst/>
          </a:prstGeom>
          <a:noFill/>
          <a:ln/>
        </p:spPr>
        <p:txBody>
          <a:bodyPr wrap="square" lIns="0" tIns="0" rIns="0" bIns="0" rtlCol="0" anchor="ctr"/>
          <a:lstStyle/>
          <a:p>
            <a:pPr algn="l" indent="0" marL="0">
              <a:lnSpc>
                <a:spcPct val="100000"/>
              </a:lnSpc>
              <a:buNone/>
            </a:pPr>
            <a:r>
              <a:rPr lang="en-US" sz="2600" dirty="0">
                <a:solidFill>
                  <a:srgbClr val="000000"/>
                </a:solidFill>
                <a:latin typeface="Arial" pitchFamily="34" charset="0"/>
                <a:ea typeface="Arial" pitchFamily="34" charset="-122"/>
                <a:cs typeface="Arial" pitchFamily="34" charset="-120"/>
              </a:rPr>
              <a:t>Английский помогает понимать знакомые слова в песнях, мультфильмах и играх. Во 2 классе дети легко запоминают новые выражения через повторение, картинки и короткие диалоги, а уроки строятся вокруг близких и понятных тем, которые вызывают интерес и уверенность.
</a:t>
            </a:r>
            <a:endParaRPr lang="en-US" sz="2600" dirty="0"/>
          </a:p>
        </p:txBody>
      </p:sp>
      <p:sp>
        <p:nvSpPr>
          <p:cNvPr id="6" name="Text 2"/>
          <p:cNvSpPr txBox="1"/>
          <p:nvPr/>
        </p:nvSpPr>
        <p:spPr>
          <a:xfrm>
            <a:off x="519350" y="468400"/>
            <a:ext cx="14526600" cy="1296300"/>
          </a:xfrm>
          <a:prstGeom prst="rect">
            <a:avLst/>
          </a:prstGeom>
          <a:noFill/>
          <a:ln/>
        </p:spPr>
        <p:txBody>
          <a:bodyPr wrap="square" lIns="0" tIns="0" rIns="0" bIns="0" rtlCol="0" anchor="ctr"/>
          <a:lstStyle/>
          <a:p>
            <a:pPr algn="l" indent="0" marL="0">
              <a:lnSpc>
                <a:spcPct val="100000"/>
              </a:lnSpc>
              <a:buNone/>
            </a:pPr>
            <a:r>
              <a:rPr lang="en-US" sz="5000" b="1" dirty="0">
                <a:solidFill>
                  <a:srgbClr val="FFFFFF"/>
                </a:solidFill>
                <a:latin typeface="Arial" pitchFamily="34" charset="0"/>
                <a:ea typeface="Arial" pitchFamily="34" charset="-122"/>
                <a:cs typeface="Arial" pitchFamily="34" charset="-120"/>
              </a:rPr>
              <a:t>Зачем второкласснику английский язык
</a:t>
            </a:r>
            <a:endParaRPr lang="en-US" sz="5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sp>
        <p:nvSpPr>
          <p:cNvPr id="7" name="Text 0"/>
          <p:cNvSpPr txBox="1"/>
          <p:nvPr/>
        </p:nvSpPr>
        <p:spPr>
          <a:xfrm>
            <a:off x="123775" y="9536150"/>
            <a:ext cx="10290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3</a:t>
            </a:r>
            <a:endParaRPr lang="en-US" sz="2200" dirty="0"/>
          </a:p>
        </p:txBody>
      </p:sp>
      <p:sp>
        <p:nvSpPr>
          <p:cNvPr id="8" name="Text 1"/>
          <p:cNvSpPr txBox="1"/>
          <p:nvPr/>
        </p:nvSpPr>
        <p:spPr>
          <a:xfrm>
            <a:off x="5811050" y="457200"/>
            <a:ext cx="11791200" cy="1609800"/>
          </a:xfrm>
          <a:prstGeom prst="rect">
            <a:avLst/>
          </a:prstGeom>
          <a:noFill/>
          <a:ln/>
        </p:spPr>
        <p:txBody>
          <a:bodyPr wrap="square" lIns="0" tIns="0" rIns="0" bIns="0" rtlCol="0" anchor="t"/>
          <a:lstStyle/>
          <a:p>
            <a:pPr algn="l" indent="0" marL="0">
              <a:lnSpc>
                <a:spcPct val="100000"/>
              </a:lnSpc>
              <a:buNone/>
            </a:pPr>
            <a:r>
              <a:rPr lang="en-US" sz="4500" b="1" dirty="0">
                <a:solidFill>
                  <a:srgbClr val="000000"/>
                </a:solidFill>
                <a:latin typeface="Arial" pitchFamily="34" charset="0"/>
                <a:ea typeface="Arial" pitchFamily="34" charset="-122"/>
                <a:cs typeface="Arial" pitchFamily="34" charset="-120"/>
              </a:rPr>
              <a:t>С чего начинается первый урок английского
</a:t>
            </a:r>
            <a:endParaRPr lang="en-US" sz="4500" dirty="0"/>
          </a:p>
        </p:txBody>
      </p:sp>
      <p:sp>
        <p:nvSpPr>
          <p:cNvPr id="9" name="Text 2"/>
          <p:cNvSpPr txBox="1"/>
          <p:nvPr/>
        </p:nvSpPr>
        <p:spPr>
          <a:xfrm>
            <a:off x="5821050" y="2336425"/>
            <a:ext cx="11781300" cy="16098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Приветствие
</a:t>
            </a:r>
            <a:pPr algn="l" indent="0" marL="0">
              <a:lnSpc>
                <a:spcPct val="100000"/>
              </a:lnSpc>
              <a:buNone/>
            </a:pPr>
            <a:r>
              <a:rPr lang="en-US" sz="8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300" dirty="0">
                <a:solidFill>
                  <a:srgbClr val="000000"/>
                </a:solidFill>
                <a:latin typeface="Arial" pitchFamily="34" charset="0"/>
                <a:ea typeface="Arial" pitchFamily="34" charset="-122"/>
                <a:cs typeface="Arial" pitchFamily="34" charset="-120"/>
              </a:rPr>
              <a:t>Урок часто начинается с простых слов Hello! , Hi! , Goodbye! и See you!. Они сразу создают дружелюбную атмосферу и помогают ребёнку услышать, как звучит английская речь.
</a:t>
            </a:r>
            <a:endParaRPr lang="en-US" sz="2800" dirty="0"/>
          </a:p>
        </p:txBody>
      </p:sp>
      <p:sp>
        <p:nvSpPr>
          <p:cNvPr id="10" name="Text 3"/>
          <p:cNvSpPr txBox="1"/>
          <p:nvPr/>
        </p:nvSpPr>
        <p:spPr>
          <a:xfrm>
            <a:off x="5821050" y="4092600"/>
            <a:ext cx="11781300" cy="16098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Знакомство
</a:t>
            </a:r>
            <a:pPr algn="l" indent="0" marL="0">
              <a:lnSpc>
                <a:spcPct val="100000"/>
              </a:lnSpc>
              <a:buNone/>
            </a:pPr>
            <a:r>
              <a:rPr lang="en-US" sz="8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300" dirty="0">
                <a:solidFill>
                  <a:srgbClr val="000000"/>
                </a:solidFill>
                <a:latin typeface="Arial" pitchFamily="34" charset="0"/>
                <a:ea typeface="Arial" pitchFamily="34" charset="-122"/>
                <a:cs typeface="Arial" pitchFamily="34" charset="-120"/>
              </a:rPr>
              <a:t>Дети учатся представляться фразой My name is… и называют имя учителя. Это первый шаг к короткому диалогу, в котором можно ответить без сложных правил и длинных предложений.
</a:t>
            </a:r>
            <a:endParaRPr lang="en-US" sz="2800" dirty="0"/>
          </a:p>
        </p:txBody>
      </p:sp>
      <p:sp>
        <p:nvSpPr>
          <p:cNvPr id="11" name="Text 4"/>
          <p:cNvSpPr txBox="1"/>
          <p:nvPr/>
        </p:nvSpPr>
        <p:spPr>
          <a:xfrm>
            <a:off x="5821050" y="5848775"/>
            <a:ext cx="11781300" cy="16098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Вежливые слова
</a:t>
            </a:r>
            <a:pPr algn="l" indent="0" marL="0">
              <a:lnSpc>
                <a:spcPct val="100000"/>
              </a:lnSpc>
              <a:buNone/>
            </a:pPr>
            <a:r>
              <a:rPr lang="en-US" sz="8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300" dirty="0">
                <a:solidFill>
                  <a:srgbClr val="000000"/>
                </a:solidFill>
                <a:latin typeface="Arial" pitchFamily="34" charset="0"/>
                <a:ea typeface="Arial" pitchFamily="34" charset="-122"/>
                <a:cs typeface="Arial" pitchFamily="34" charset="-120"/>
              </a:rPr>
              <a:t>Слова yes, no, please, thank you быстро становятся полезными. С их помощью ребёнок может отвечать, просить о помощи и участвовать в простых учебных ситуациях на уроке.
</a:t>
            </a:r>
            <a:endParaRPr lang="en-US" sz="2800" dirty="0"/>
          </a:p>
        </p:txBody>
      </p:sp>
      <p:sp>
        <p:nvSpPr>
          <p:cNvPr id="12" name="Text 5"/>
          <p:cNvSpPr txBox="1"/>
          <p:nvPr/>
        </p:nvSpPr>
        <p:spPr>
          <a:xfrm>
            <a:off x="5821050" y="7604950"/>
            <a:ext cx="11781300" cy="16098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Первые реплики
</a:t>
            </a:r>
            <a:pPr algn="l" indent="0" marL="0">
              <a:lnSpc>
                <a:spcPct val="100000"/>
              </a:lnSpc>
              <a:buNone/>
            </a:pPr>
            <a:r>
              <a:rPr lang="en-US" sz="8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300" dirty="0">
                <a:solidFill>
                  <a:srgbClr val="000000"/>
                </a:solidFill>
                <a:latin typeface="Arial" pitchFamily="34" charset="0"/>
                <a:ea typeface="Arial" pitchFamily="34" charset="-122"/>
                <a:cs typeface="Arial" pitchFamily="34" charset="-120"/>
              </a:rPr>
              <a:t>Короткие фразы помогают не бояться английского языка. Когда ребёнок может сказать одну-две знакомые реплики, он чувствует успех и начинает говорить охотнее.
</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8EDF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1089275" y="2025012"/>
            <a:ext cx="5112600" cy="3989226"/>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6796107" y="2024325"/>
            <a:ext cx="5107760" cy="3990600"/>
          </a:xfrm>
          <a:prstGeom prst="rect">
            <a:avLst/>
          </a:prstGeom>
        </p:spPr>
      </p:pic>
      <p:pic>
        <p:nvPicPr>
          <p:cNvPr id="7" name="Image 5" descr="preencoded.png">    </p:cNvPr>
          <p:cNvPicPr>
            <a:picLocks noChangeAspect="1"/>
          </p:cNvPicPr>
          <p:nvPr/>
        </p:nvPicPr>
        <p:blipFill>
          <a:blip r:embed="rId6"/>
          <a:stretch>
            <a:fillRect/>
          </a:stretch>
        </p:blipFill>
        <p:spPr>
          <a:xfrm>
            <a:off x="0" y="0"/>
            <a:ext cx="18288000" cy="10287000"/>
          </a:xfrm>
          <a:prstGeom prst="rect">
            <a:avLst/>
          </a:prstGeom>
        </p:spPr>
      </p:pic>
      <p:pic>
        <p:nvPicPr>
          <p:cNvPr id="8" name="Image 6" descr="preencoded.png">    </p:cNvPr>
          <p:cNvPicPr>
            <a:picLocks noChangeAspect="1"/>
          </p:cNvPicPr>
          <p:nvPr/>
        </p:nvPicPr>
        <p:blipFill>
          <a:blip r:embed="rId7"/>
          <a:stretch>
            <a:fillRect/>
          </a:stretch>
        </p:blipFill>
        <p:spPr>
          <a:xfrm>
            <a:off x="12498100" y="2025012"/>
            <a:ext cx="5112600" cy="3989226"/>
          </a:xfrm>
          <a:prstGeom prst="rect">
            <a:avLst/>
          </a:prstGeom>
        </p:spPr>
      </p:pic>
      <p:pic>
        <p:nvPicPr>
          <p:cNvPr id="9" name="Image 7" descr="preencoded.png">    </p:cNvPr>
          <p:cNvPicPr>
            <a:picLocks noChangeAspect="1"/>
          </p:cNvPicPr>
          <p:nvPr/>
        </p:nvPicPr>
        <p:blipFill>
          <a:blip r:embed="rId8"/>
          <a:stretch>
            <a:fillRect/>
          </a:stretch>
        </p:blipFill>
        <p:spPr>
          <a:xfrm>
            <a:off x="0" y="0"/>
            <a:ext cx="18288000" cy="10287000"/>
          </a:xfrm>
          <a:prstGeom prst="rect">
            <a:avLst/>
          </a:prstGeom>
        </p:spPr>
      </p:pic>
      <p:sp>
        <p:nvSpPr>
          <p:cNvPr id="10" name="Text 0"/>
          <p:cNvSpPr txBox="1"/>
          <p:nvPr/>
        </p:nvSpPr>
        <p:spPr>
          <a:xfrm>
            <a:off x="123775" y="9536150"/>
            <a:ext cx="10290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000000"/>
                </a:solidFill>
                <a:latin typeface="Arial" pitchFamily="34" charset="0"/>
                <a:ea typeface="Arial" pitchFamily="34" charset="-122"/>
                <a:cs typeface="Arial" pitchFamily="34" charset="-120"/>
              </a:rPr>
              <a:t>4</a:t>
            </a:r>
            <a:endParaRPr lang="en-US" sz="2200" dirty="0"/>
          </a:p>
        </p:txBody>
      </p:sp>
      <p:sp>
        <p:nvSpPr>
          <p:cNvPr id="11" name="Text 1"/>
          <p:cNvSpPr txBox="1"/>
          <p:nvPr/>
        </p:nvSpPr>
        <p:spPr>
          <a:xfrm>
            <a:off x="679950" y="491775"/>
            <a:ext cx="16930800" cy="877200"/>
          </a:xfrm>
          <a:prstGeom prst="rect">
            <a:avLst/>
          </a:prstGeom>
          <a:noFill/>
          <a:ln/>
        </p:spPr>
        <p:txBody>
          <a:bodyPr wrap="square" lIns="0" tIns="0" rIns="0" bIns="0" rtlCol="0" anchor="t"/>
          <a:lstStyle/>
          <a:p>
            <a:pPr algn="l" indent="0" marL="0">
              <a:lnSpc>
                <a:spcPct val="100000"/>
              </a:lnSpc>
              <a:buNone/>
            </a:pPr>
            <a:r>
              <a:rPr lang="en-US" sz="4500" b="1" dirty="0">
                <a:solidFill>
                  <a:srgbClr val="FFFFFF"/>
                </a:solidFill>
                <a:latin typeface="Arial" pitchFamily="34" charset="0"/>
                <a:ea typeface="Arial" pitchFamily="34" charset="-122"/>
                <a:cs typeface="Arial" pitchFamily="34" charset="-120"/>
              </a:rPr>
              <a:t>Английский алфавит и буквы
</a:t>
            </a:r>
            <a:endParaRPr lang="en-US" sz="4500" dirty="0"/>
          </a:p>
        </p:txBody>
      </p:sp>
      <p:sp>
        <p:nvSpPr>
          <p:cNvPr id="12" name="Text 2"/>
          <p:cNvSpPr txBox="1"/>
          <p:nvPr/>
        </p:nvSpPr>
        <p:spPr>
          <a:xfrm>
            <a:off x="1089275" y="7326427"/>
            <a:ext cx="5112600" cy="1966200"/>
          </a:xfrm>
          <a:prstGeom prst="rect">
            <a:avLst/>
          </a:prstGeom>
          <a:noFill/>
          <a:ln/>
        </p:spPr>
        <p:txBody>
          <a:bodyPr wrap="square" lIns="0" tIns="0" rIns="0" bIns="0" rtlCol="0" anchor="t"/>
          <a:lstStyle/>
          <a:p>
            <a:pPr algn="l" indent="0" marL="0">
              <a:lnSpc>
                <a:spcPct val="100000"/>
              </a:lnSpc>
              <a:buNone/>
            </a:pPr>
            <a:r>
              <a:rPr lang="en-US" sz="2211" dirty="0">
                <a:solidFill>
                  <a:srgbClr val="000000"/>
                </a:solidFill>
                <a:latin typeface="Arial" pitchFamily="34" charset="0"/>
                <a:ea typeface="Arial" pitchFamily="34" charset="-122"/>
                <a:cs typeface="Arial" pitchFamily="34" charset="-120"/>
              </a:rPr>
              <a:t>Во 2 классе дети знакомятся с английским алфавитом и учатся узнавать 26 букв. Важно не только назвать букву, но и услышать её звучание. Яркие карточки помогают запомнить буквы быстрее, чем скучное повторение.
</a:t>
            </a:r>
            <a:endParaRPr lang="en-US" sz="2211" dirty="0"/>
          </a:p>
        </p:txBody>
      </p:sp>
      <p:sp>
        <p:nvSpPr>
          <p:cNvPr id="13" name="Text 3"/>
          <p:cNvSpPr txBox="1"/>
          <p:nvPr/>
        </p:nvSpPr>
        <p:spPr>
          <a:xfrm>
            <a:off x="1089277" y="6289732"/>
            <a:ext cx="5112600" cy="772800"/>
          </a:xfrm>
          <a:prstGeom prst="rect">
            <a:avLst/>
          </a:prstGeom>
          <a:noFill/>
          <a:ln/>
        </p:spPr>
        <p:txBody>
          <a:bodyPr wrap="square" lIns="0" tIns="0" rIns="0" bIns="0" rtlCol="0" anchor="ctr"/>
          <a:lstStyle/>
          <a:p>
            <a:pPr algn="l" indent="0" marL="0">
              <a:lnSpc>
                <a:spcPct val="115000"/>
              </a:lnSpc>
              <a:buNone/>
            </a:pPr>
            <a:r>
              <a:rPr lang="en-US" sz="2644" b="1" dirty="0">
                <a:solidFill>
                  <a:srgbClr val="0345E4"/>
                </a:solidFill>
                <a:latin typeface="Arial" pitchFamily="34" charset="0"/>
                <a:ea typeface="Arial" pitchFamily="34" charset="-122"/>
                <a:cs typeface="Arial" pitchFamily="34" charset="-120"/>
              </a:rPr>
              <a:t>26 букв, которые нужно увидеть и услышать
</a:t>
            </a:r>
            <a:endParaRPr lang="en-US" sz="2644" dirty="0"/>
          </a:p>
        </p:txBody>
      </p:sp>
      <p:sp>
        <p:nvSpPr>
          <p:cNvPr id="14" name="Text 4"/>
          <p:cNvSpPr txBox="1"/>
          <p:nvPr/>
        </p:nvSpPr>
        <p:spPr>
          <a:xfrm>
            <a:off x="6793688" y="7326427"/>
            <a:ext cx="5112600" cy="1966200"/>
          </a:xfrm>
          <a:prstGeom prst="rect">
            <a:avLst/>
          </a:prstGeom>
          <a:noFill/>
          <a:ln/>
        </p:spPr>
        <p:txBody>
          <a:bodyPr wrap="square" lIns="0" tIns="0" rIns="0" bIns="0" rtlCol="0" anchor="t"/>
          <a:lstStyle/>
          <a:p>
            <a:pPr algn="l" indent="0" marL="0">
              <a:lnSpc>
                <a:spcPct val="100000"/>
              </a:lnSpc>
              <a:buNone/>
            </a:pPr>
            <a:r>
              <a:rPr lang="en-US" sz="2211" dirty="0">
                <a:solidFill>
                  <a:srgbClr val="000000"/>
                </a:solidFill>
                <a:latin typeface="Arial" pitchFamily="34" charset="0"/>
                <a:ea typeface="Arial" pitchFamily="34" charset="-122"/>
                <a:cs typeface="Arial" pitchFamily="34" charset="-120"/>
              </a:rPr>
              <a:t>Особое внимание уделяется буквам A, B, C, E, H, K, M, O, P, T, X. Они похожи на русские, но читаются иначе, поэтому требуют аккуратного сравнения. Такие буквы удобно показывать крупно, рядом с простыми словами и картинками.
</a:t>
            </a:r>
            <a:endParaRPr lang="en-US" sz="2211" dirty="0"/>
          </a:p>
        </p:txBody>
      </p:sp>
      <p:sp>
        <p:nvSpPr>
          <p:cNvPr id="15" name="Text 5"/>
          <p:cNvSpPr txBox="1"/>
          <p:nvPr/>
        </p:nvSpPr>
        <p:spPr>
          <a:xfrm>
            <a:off x="6793690" y="6289732"/>
            <a:ext cx="5112600" cy="772800"/>
          </a:xfrm>
          <a:prstGeom prst="rect">
            <a:avLst/>
          </a:prstGeom>
          <a:noFill/>
          <a:ln/>
        </p:spPr>
        <p:txBody>
          <a:bodyPr wrap="square" lIns="0" tIns="0" rIns="0" bIns="0" rtlCol="0" anchor="ctr"/>
          <a:lstStyle/>
          <a:p>
            <a:pPr algn="l" indent="0" marL="0">
              <a:lnSpc>
                <a:spcPct val="115000"/>
              </a:lnSpc>
              <a:buNone/>
            </a:pPr>
            <a:r>
              <a:rPr lang="en-US" sz="2800" b="1" dirty="0">
                <a:solidFill>
                  <a:srgbClr val="0345E4"/>
                </a:solidFill>
                <a:latin typeface="Arial" pitchFamily="34" charset="0"/>
                <a:ea typeface="Arial" pitchFamily="34" charset="-122"/>
                <a:cs typeface="Arial" pitchFamily="34" charset="-120"/>
              </a:rPr>
              <a:t>Похожие, но не одинаковые
</a:t>
            </a:r>
            <a:endParaRPr lang="en-US" sz="2800" dirty="0"/>
          </a:p>
        </p:txBody>
      </p:sp>
      <p:sp>
        <p:nvSpPr>
          <p:cNvPr id="16" name="Text 6"/>
          <p:cNvSpPr txBox="1"/>
          <p:nvPr/>
        </p:nvSpPr>
        <p:spPr>
          <a:xfrm>
            <a:off x="12498100" y="7326427"/>
            <a:ext cx="5112600" cy="1966200"/>
          </a:xfrm>
          <a:prstGeom prst="rect">
            <a:avLst/>
          </a:prstGeom>
          <a:noFill/>
          <a:ln/>
        </p:spPr>
        <p:txBody>
          <a:bodyPr wrap="square" lIns="0" tIns="0" rIns="0" bIns="0" rtlCol="0" anchor="t"/>
          <a:lstStyle/>
          <a:p>
            <a:pPr algn="l" indent="0" marL="0">
              <a:lnSpc>
                <a:spcPct val="100000"/>
              </a:lnSpc>
              <a:buNone/>
            </a:pPr>
            <a:r>
              <a:rPr lang="en-US" sz="2211" dirty="0">
                <a:solidFill>
                  <a:srgbClr val="000000"/>
                </a:solidFill>
                <a:latin typeface="Arial" pitchFamily="34" charset="0"/>
                <a:ea typeface="Arial" pitchFamily="34" charset="-122"/>
                <a:cs typeface="Arial" pitchFamily="34" charset="-120"/>
              </a:rPr>
              <a:t>Когда рядом с буквой появляется знакомый предмет, запоминание идёт легче. Например, apple, ball, cat и dog сразу связывают звук, букву и изображение. Так алфавит перестаёт быть набором знаков и становится живым и понятным.
</a:t>
            </a:r>
            <a:endParaRPr lang="en-US" sz="2211" dirty="0"/>
          </a:p>
        </p:txBody>
      </p:sp>
      <p:sp>
        <p:nvSpPr>
          <p:cNvPr id="17" name="Text 7"/>
          <p:cNvSpPr txBox="1"/>
          <p:nvPr/>
        </p:nvSpPr>
        <p:spPr>
          <a:xfrm>
            <a:off x="12498102" y="6289732"/>
            <a:ext cx="5112600" cy="772800"/>
          </a:xfrm>
          <a:prstGeom prst="rect">
            <a:avLst/>
          </a:prstGeom>
          <a:noFill/>
          <a:ln/>
        </p:spPr>
        <p:txBody>
          <a:bodyPr wrap="square" lIns="0" tIns="0" rIns="0" bIns="0" rtlCol="0" anchor="ctr"/>
          <a:lstStyle/>
          <a:p>
            <a:pPr algn="l" indent="0" marL="0">
              <a:lnSpc>
                <a:spcPct val="115000"/>
              </a:lnSpc>
              <a:buNone/>
            </a:pPr>
            <a:r>
              <a:rPr lang="en-US" sz="2800" b="1" dirty="0">
                <a:solidFill>
                  <a:srgbClr val="0345E4"/>
                </a:solidFill>
                <a:latin typeface="Arial" pitchFamily="34" charset="0"/>
                <a:ea typeface="Arial" pitchFamily="34" charset="-122"/>
                <a:cs typeface="Arial" pitchFamily="34" charset="-120"/>
              </a:rPr>
              <a:t>Буква и предмет рядом
</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975845" y="2915264"/>
            <a:ext cx="808200" cy="808200"/>
          </a:xfrm>
          <a:prstGeom prst="rect">
            <a:avLst/>
          </a:prstGeom>
        </p:spPr>
      </p:pic>
      <p:pic>
        <p:nvPicPr>
          <p:cNvPr id="4" name="Image 2" descr="preencoded.png">    </p:cNvPr>
          <p:cNvPicPr>
            <a:picLocks noChangeAspect="1"/>
          </p:cNvPicPr>
          <p:nvPr/>
        </p:nvPicPr>
        <p:blipFill>
          <a:blip r:embed="rId3"/>
          <a:stretch>
            <a:fillRect/>
          </a:stretch>
        </p:blipFill>
        <p:spPr>
          <a:xfrm>
            <a:off x="4391858" y="2915264"/>
            <a:ext cx="707175" cy="808200"/>
          </a:xfrm>
          <a:prstGeom prst="rect">
            <a:avLst/>
          </a:prstGeom>
        </p:spPr>
      </p:pic>
      <p:pic>
        <p:nvPicPr>
          <p:cNvPr id="5" name="Image 3" descr="preencoded.png">    </p:cNvPr>
          <p:cNvPicPr>
            <a:picLocks noChangeAspect="1"/>
          </p:cNvPicPr>
          <p:nvPr/>
        </p:nvPicPr>
        <p:blipFill>
          <a:blip r:embed="rId4"/>
          <a:stretch>
            <a:fillRect/>
          </a:stretch>
        </p:blipFill>
        <p:spPr>
          <a:xfrm>
            <a:off x="7757358" y="2915264"/>
            <a:ext cx="707175" cy="808200"/>
          </a:xfrm>
          <a:prstGeom prst="rect">
            <a:avLst/>
          </a:prstGeom>
        </p:spPr>
      </p:pic>
      <p:pic>
        <p:nvPicPr>
          <p:cNvPr id="6" name="Image 4" descr="preencoded.png">    </p:cNvPr>
          <p:cNvPicPr>
            <a:picLocks noChangeAspect="1"/>
          </p:cNvPicPr>
          <p:nvPr/>
        </p:nvPicPr>
        <p:blipFill>
          <a:blip r:embed="rId5"/>
          <a:stretch>
            <a:fillRect/>
          </a:stretch>
        </p:blipFill>
        <p:spPr>
          <a:xfrm>
            <a:off x="11058845" y="2985284"/>
            <a:ext cx="835200" cy="668160"/>
          </a:xfrm>
          <a:prstGeom prst="rect">
            <a:avLst/>
          </a:prstGeom>
        </p:spPr>
      </p:pic>
      <p:pic>
        <p:nvPicPr>
          <p:cNvPr id="7" name="Image 5" descr="preencoded.png">    </p:cNvPr>
          <p:cNvPicPr>
            <a:picLocks noChangeAspect="1"/>
          </p:cNvPicPr>
          <p:nvPr/>
        </p:nvPicPr>
        <p:blipFill>
          <a:blip r:embed="rId6"/>
          <a:stretch>
            <a:fillRect/>
          </a:stretch>
        </p:blipFill>
        <p:spPr>
          <a:xfrm>
            <a:off x="14437845" y="2915264"/>
            <a:ext cx="808200" cy="808200"/>
          </a:xfrm>
          <a:prstGeom prst="rect">
            <a:avLst/>
          </a:prstGeom>
        </p:spPr>
      </p:pic>
      <p:sp>
        <p:nvSpPr>
          <p:cNvPr id="8" name="Text 0"/>
          <p:cNvSpPr txBox="1"/>
          <p:nvPr/>
        </p:nvSpPr>
        <p:spPr>
          <a:xfrm>
            <a:off x="832650" y="-56980"/>
            <a:ext cx="16622700" cy="1620900"/>
          </a:xfrm>
          <a:prstGeom prst="rect">
            <a:avLst/>
          </a:prstGeom>
          <a:noFill/>
          <a:ln/>
        </p:spPr>
        <p:txBody>
          <a:bodyPr wrap="square" lIns="0" tIns="0" rIns="0" bIns="0" rtlCol="0" anchor="ctr"/>
          <a:lstStyle/>
          <a:p>
            <a:pPr algn="ctr" indent="0" marL="0">
              <a:lnSpc>
                <a:spcPct val="100000"/>
              </a:lnSpc>
              <a:buNone/>
            </a:pPr>
            <a:r>
              <a:rPr lang="en-US" sz="4500" b="1" dirty="0">
                <a:solidFill>
                  <a:srgbClr val="000000"/>
                </a:solidFill>
                <a:latin typeface="Arial" pitchFamily="34" charset="0"/>
                <a:ea typeface="Arial" pitchFamily="34" charset="-122"/>
                <a:cs typeface="Arial" pitchFamily="34" charset="-120"/>
              </a:rPr>
              <a:t>Первые слова и темы для запоминания
</a:t>
            </a:r>
            <a:endParaRPr lang="en-US" sz="4500" dirty="0"/>
          </a:p>
        </p:txBody>
      </p:sp>
      <p:sp>
        <p:nvSpPr>
          <p:cNvPr id="9"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5</a:t>
            </a:r>
            <a:endParaRPr lang="en-US" sz="2200" dirty="0"/>
          </a:p>
        </p:txBody>
      </p:sp>
      <p:sp>
        <p:nvSpPr>
          <p:cNvPr id="10" name="Text 2"/>
          <p:cNvSpPr txBox="1"/>
          <p:nvPr/>
        </p:nvSpPr>
        <p:spPr>
          <a:xfrm>
            <a:off x="962350" y="5582825"/>
            <a:ext cx="2901300" cy="3176400"/>
          </a:xfrm>
          <a:prstGeom prst="rect">
            <a:avLst/>
          </a:prstGeom>
          <a:noFill/>
          <a:ln/>
        </p:spPr>
        <p:txBody>
          <a:bodyPr wrap="square" lIns="0" tIns="0" rIns="0" bIns="0" rtlCol="0" anchor="t"/>
          <a:lstStyle/>
          <a:p>
            <a:pPr algn="l" indent="0" marL="0">
              <a:lnSpc>
                <a:spcPct val="115000"/>
              </a:lnSpc>
              <a:buNone/>
            </a:pPr>
            <a:r>
              <a:rPr lang="en-US" sz="2174" dirty="0">
                <a:solidFill>
                  <a:srgbClr val="000000"/>
                </a:solidFill>
                <a:latin typeface="Arial" pitchFamily="34" charset="0"/>
                <a:ea typeface="Arial" pitchFamily="34" charset="-122"/>
                <a:cs typeface="Arial" pitchFamily="34" charset="-120"/>
              </a:rPr>
              <a:t>Слова red, blue, green и yellow легко запоминаются, потому что их можно сразу показать на реальных предметах. Ребёнок видит цвет, повторяет слово и тут же использует его в короткой фразе.
</a:t>
            </a:r>
            <a:endParaRPr lang="en-US" sz="2174" dirty="0"/>
          </a:p>
        </p:txBody>
      </p:sp>
      <p:sp>
        <p:nvSpPr>
          <p:cNvPr id="11" name="Text 3"/>
          <p:cNvSpPr txBox="1"/>
          <p:nvPr/>
        </p:nvSpPr>
        <p:spPr>
          <a:xfrm>
            <a:off x="962350" y="4060600"/>
            <a:ext cx="2901300" cy="1173600"/>
          </a:xfrm>
          <a:prstGeom prst="rect">
            <a:avLst/>
          </a:prstGeom>
          <a:noFill/>
          <a:ln/>
        </p:spPr>
        <p:txBody>
          <a:bodyPr wrap="square" lIns="0" tIns="0" rIns="0" bIns="0" rtlCol="0" anchor="ctr"/>
          <a:lstStyle/>
          <a:p>
            <a:pPr algn="l" indent="0" marL="0">
              <a:lnSpc>
                <a:spcPct val="90000"/>
              </a:lnSpc>
              <a:buNone/>
            </a:pPr>
            <a:r>
              <a:rPr lang="en-US" sz="3000" b="1" dirty="0">
                <a:solidFill>
                  <a:srgbClr val="1C3354"/>
                </a:solidFill>
                <a:latin typeface="Arial" pitchFamily="34" charset="0"/>
                <a:ea typeface="Arial" pitchFamily="34" charset="-122"/>
                <a:cs typeface="Arial" pitchFamily="34" charset="-120"/>
              </a:rPr>
              <a:t>Цвета
</a:t>
            </a:r>
            <a:endParaRPr lang="en-US" sz="3000" dirty="0"/>
          </a:p>
        </p:txBody>
      </p:sp>
      <p:sp>
        <p:nvSpPr>
          <p:cNvPr id="12" name="Text 4"/>
          <p:cNvSpPr txBox="1"/>
          <p:nvPr/>
        </p:nvSpPr>
        <p:spPr>
          <a:xfrm>
            <a:off x="4327850" y="5582825"/>
            <a:ext cx="2901300" cy="3176400"/>
          </a:xfrm>
          <a:prstGeom prst="rect">
            <a:avLst/>
          </a:prstGeom>
          <a:noFill/>
          <a:ln/>
        </p:spPr>
        <p:txBody>
          <a:bodyPr wrap="square" lIns="0" tIns="0" rIns="0" bIns="0" rtlCol="0" anchor="t"/>
          <a:lstStyle/>
          <a:p>
            <a:pPr algn="l" indent="0" marL="0">
              <a:lnSpc>
                <a:spcPct val="115000"/>
              </a:lnSpc>
              <a:buNone/>
            </a:pPr>
            <a:r>
              <a:rPr lang="en-US" sz="2174" dirty="0">
                <a:solidFill>
                  <a:srgbClr val="000000"/>
                </a:solidFill>
                <a:latin typeface="Arial" pitchFamily="34" charset="0"/>
                <a:ea typeface="Arial" pitchFamily="34" charset="-122"/>
                <a:cs typeface="Arial" pitchFamily="34" charset="-120"/>
              </a:rPr>
              <a:t>Числа one, two, three, four и five удобно учить по порядку. Счёт помогает связать английское слово с действием, когда ребёнок пересчитывает игрушки, карандаши или картинки.
</a:t>
            </a:r>
            <a:endParaRPr lang="en-US" sz="2174" dirty="0"/>
          </a:p>
        </p:txBody>
      </p:sp>
      <p:sp>
        <p:nvSpPr>
          <p:cNvPr id="13" name="Text 5"/>
          <p:cNvSpPr txBox="1"/>
          <p:nvPr/>
        </p:nvSpPr>
        <p:spPr>
          <a:xfrm>
            <a:off x="4327850" y="4060600"/>
            <a:ext cx="2901300" cy="1173600"/>
          </a:xfrm>
          <a:prstGeom prst="rect">
            <a:avLst/>
          </a:prstGeom>
          <a:noFill/>
          <a:ln/>
        </p:spPr>
        <p:txBody>
          <a:bodyPr wrap="square" lIns="0" tIns="0" rIns="0" bIns="0" rtlCol="0" anchor="ctr"/>
          <a:lstStyle/>
          <a:p>
            <a:pPr algn="l" indent="0" marL="0">
              <a:lnSpc>
                <a:spcPct val="90000"/>
              </a:lnSpc>
              <a:buNone/>
            </a:pPr>
            <a:r>
              <a:rPr lang="en-US" sz="3000" b="1" dirty="0">
                <a:solidFill>
                  <a:srgbClr val="1C3354"/>
                </a:solidFill>
                <a:latin typeface="Arial" pitchFamily="34" charset="0"/>
                <a:ea typeface="Arial" pitchFamily="34" charset="-122"/>
                <a:cs typeface="Arial" pitchFamily="34" charset="-120"/>
              </a:rPr>
              <a:t>Цифры
</a:t>
            </a:r>
            <a:endParaRPr lang="en-US" sz="3000" dirty="0"/>
          </a:p>
        </p:txBody>
      </p:sp>
      <p:sp>
        <p:nvSpPr>
          <p:cNvPr id="14" name="Text 6"/>
          <p:cNvSpPr txBox="1"/>
          <p:nvPr/>
        </p:nvSpPr>
        <p:spPr>
          <a:xfrm>
            <a:off x="7693350" y="5582825"/>
            <a:ext cx="2901300" cy="3176400"/>
          </a:xfrm>
          <a:prstGeom prst="rect">
            <a:avLst/>
          </a:prstGeom>
          <a:noFill/>
          <a:ln/>
        </p:spPr>
        <p:txBody>
          <a:bodyPr wrap="square" lIns="0" tIns="0" rIns="0" bIns="0" rtlCol="0" anchor="t"/>
          <a:lstStyle/>
          <a:p>
            <a:pPr algn="l" indent="0" marL="0">
              <a:lnSpc>
                <a:spcPct val="115000"/>
              </a:lnSpc>
              <a:buNone/>
            </a:pPr>
            <a:r>
              <a:rPr lang="en-US" sz="2174" dirty="0">
                <a:solidFill>
                  <a:srgbClr val="000000"/>
                </a:solidFill>
                <a:latin typeface="Arial" pitchFamily="34" charset="0"/>
                <a:ea typeface="Arial" pitchFamily="34" charset="-122"/>
                <a:cs typeface="Arial" pitchFamily="34" charset="-120"/>
              </a:rPr>
              <a:t>Слова book, pen, bag и ruler встречаются каждый день на уроках. Именно поэтому они быстро становятся знакомыми: предмет можно увидеть, потрогать и сразу назвать по-английски.
</a:t>
            </a:r>
            <a:endParaRPr lang="en-US" sz="2174" dirty="0"/>
          </a:p>
        </p:txBody>
      </p:sp>
      <p:sp>
        <p:nvSpPr>
          <p:cNvPr id="15" name="Text 7"/>
          <p:cNvSpPr txBox="1"/>
          <p:nvPr/>
        </p:nvSpPr>
        <p:spPr>
          <a:xfrm>
            <a:off x="7693350" y="4060600"/>
            <a:ext cx="2901300" cy="1173600"/>
          </a:xfrm>
          <a:prstGeom prst="rect">
            <a:avLst/>
          </a:prstGeom>
          <a:noFill/>
          <a:ln/>
        </p:spPr>
        <p:txBody>
          <a:bodyPr wrap="square" lIns="0" tIns="0" rIns="0" bIns="0" rtlCol="0" anchor="ctr"/>
          <a:lstStyle/>
          <a:p>
            <a:pPr algn="l" indent="0" marL="0">
              <a:lnSpc>
                <a:spcPct val="90000"/>
              </a:lnSpc>
              <a:buNone/>
            </a:pPr>
            <a:r>
              <a:rPr lang="en-US" sz="3000" b="1" dirty="0">
                <a:solidFill>
                  <a:srgbClr val="1C3354"/>
                </a:solidFill>
                <a:latin typeface="Arial" pitchFamily="34" charset="0"/>
                <a:ea typeface="Arial" pitchFamily="34" charset="-122"/>
                <a:cs typeface="Arial" pitchFamily="34" charset="-120"/>
              </a:rPr>
              <a:t>Школьные вещи
</a:t>
            </a:r>
            <a:endParaRPr lang="en-US" sz="3000" dirty="0"/>
          </a:p>
        </p:txBody>
      </p:sp>
      <p:sp>
        <p:nvSpPr>
          <p:cNvPr id="16" name="Text 8"/>
          <p:cNvSpPr txBox="1"/>
          <p:nvPr/>
        </p:nvSpPr>
        <p:spPr>
          <a:xfrm>
            <a:off x="11058850" y="5582825"/>
            <a:ext cx="2901300" cy="3176400"/>
          </a:xfrm>
          <a:prstGeom prst="rect">
            <a:avLst/>
          </a:prstGeom>
          <a:noFill/>
          <a:ln/>
        </p:spPr>
        <p:txBody>
          <a:bodyPr wrap="square" lIns="0" tIns="0" rIns="0" bIns="0" rtlCol="0" anchor="t"/>
          <a:lstStyle/>
          <a:p>
            <a:pPr algn="l" indent="0" marL="0">
              <a:lnSpc>
                <a:spcPct val="115000"/>
              </a:lnSpc>
              <a:buNone/>
            </a:pPr>
            <a:r>
              <a:rPr lang="en-US" sz="2174" dirty="0">
                <a:solidFill>
                  <a:srgbClr val="000000"/>
                </a:solidFill>
                <a:latin typeface="Arial" pitchFamily="34" charset="0"/>
                <a:ea typeface="Arial" pitchFamily="34" charset="-122"/>
                <a:cs typeface="Arial" pitchFamily="34" charset="-120"/>
              </a:rPr>
              <a:t>Лексика ball и doll нравится детям, потому что она связана с игрой. Такие слова легко сопровождать картинками, движением и весёлым повторением без усталости.
</a:t>
            </a:r>
            <a:endParaRPr lang="en-US" sz="2174" dirty="0"/>
          </a:p>
        </p:txBody>
      </p:sp>
      <p:sp>
        <p:nvSpPr>
          <p:cNvPr id="17" name="Text 9"/>
          <p:cNvSpPr txBox="1"/>
          <p:nvPr/>
        </p:nvSpPr>
        <p:spPr>
          <a:xfrm>
            <a:off x="11058850" y="4060600"/>
            <a:ext cx="2901300" cy="1173600"/>
          </a:xfrm>
          <a:prstGeom prst="rect">
            <a:avLst/>
          </a:prstGeom>
          <a:noFill/>
          <a:ln/>
        </p:spPr>
        <p:txBody>
          <a:bodyPr wrap="square" lIns="0" tIns="0" rIns="0" bIns="0" rtlCol="0" anchor="ctr"/>
          <a:lstStyle/>
          <a:p>
            <a:pPr algn="l" indent="0" marL="0">
              <a:lnSpc>
                <a:spcPct val="90000"/>
              </a:lnSpc>
              <a:buNone/>
            </a:pPr>
            <a:r>
              <a:rPr lang="en-US" sz="3000" b="1" dirty="0">
                <a:solidFill>
                  <a:srgbClr val="1C3354"/>
                </a:solidFill>
                <a:latin typeface="Arial" pitchFamily="34" charset="0"/>
                <a:ea typeface="Arial" pitchFamily="34" charset="-122"/>
                <a:cs typeface="Arial" pitchFamily="34" charset="-120"/>
              </a:rPr>
              <a:t>Игрушки
</a:t>
            </a:r>
            <a:endParaRPr lang="en-US" sz="3000" dirty="0"/>
          </a:p>
        </p:txBody>
      </p:sp>
      <p:sp>
        <p:nvSpPr>
          <p:cNvPr id="18" name="Text 10"/>
          <p:cNvSpPr txBox="1"/>
          <p:nvPr/>
        </p:nvSpPr>
        <p:spPr>
          <a:xfrm>
            <a:off x="14424350" y="5582825"/>
            <a:ext cx="2901300" cy="3176400"/>
          </a:xfrm>
          <a:prstGeom prst="rect">
            <a:avLst/>
          </a:prstGeom>
          <a:noFill/>
          <a:ln/>
        </p:spPr>
        <p:txBody>
          <a:bodyPr wrap="square" lIns="0" tIns="0" rIns="0" bIns="0" rtlCol="0" anchor="t"/>
          <a:lstStyle/>
          <a:p>
            <a:pPr algn="l" indent="0" marL="0">
              <a:lnSpc>
                <a:spcPct val="115000"/>
              </a:lnSpc>
              <a:buNone/>
            </a:pPr>
            <a:r>
              <a:rPr lang="en-US" sz="2118" dirty="0">
                <a:solidFill>
                  <a:srgbClr val="000000"/>
                </a:solidFill>
                <a:latin typeface="Arial" pitchFamily="34" charset="0"/>
                <a:ea typeface="Arial" pitchFamily="34" charset="-122"/>
                <a:cs typeface="Arial" pitchFamily="34" charset="-120"/>
              </a:rPr>
              <a:t>Cat и dog, а также другие знакомые животные вызывают живой интерес. Их удобно показывать на изображениях и использовать в коротких заданиях, где ребёнок быстро узнаёт слово и отвечает.
</a:t>
            </a:r>
            <a:endParaRPr lang="en-US" sz="2118" dirty="0"/>
          </a:p>
        </p:txBody>
      </p:sp>
      <p:sp>
        <p:nvSpPr>
          <p:cNvPr id="19" name="Text 11"/>
          <p:cNvSpPr txBox="1"/>
          <p:nvPr/>
        </p:nvSpPr>
        <p:spPr>
          <a:xfrm>
            <a:off x="14424350" y="4060600"/>
            <a:ext cx="2901300" cy="1173600"/>
          </a:xfrm>
          <a:prstGeom prst="rect">
            <a:avLst/>
          </a:prstGeom>
          <a:noFill/>
          <a:ln/>
        </p:spPr>
        <p:txBody>
          <a:bodyPr wrap="square" lIns="0" tIns="0" rIns="0" bIns="0" rtlCol="0" anchor="ctr"/>
          <a:lstStyle/>
          <a:p>
            <a:pPr algn="l" indent="0" marL="0">
              <a:lnSpc>
                <a:spcPct val="90000"/>
              </a:lnSpc>
              <a:buNone/>
            </a:pPr>
            <a:r>
              <a:rPr lang="en-US" sz="3000" b="1" dirty="0">
                <a:solidFill>
                  <a:srgbClr val="1C3354"/>
                </a:solidFill>
                <a:latin typeface="Arial" pitchFamily="34" charset="0"/>
                <a:ea typeface="Arial" pitchFamily="34" charset="-122"/>
                <a:cs typeface="Arial" pitchFamily="34" charset="-120"/>
              </a:rPr>
              <a:t>Животные
</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pic>
        <p:nvPicPr>
          <p:cNvPr id="7" name="Image 5" descr="preencoded.png">    </p:cNvPr>
          <p:cNvPicPr>
            <a:picLocks noChangeAspect="1"/>
          </p:cNvPicPr>
          <p:nvPr/>
        </p:nvPicPr>
        <p:blipFill>
          <a:blip r:embed="rId6"/>
          <a:stretch>
            <a:fillRect/>
          </a:stretch>
        </p:blipFill>
        <p:spPr>
          <a:xfrm>
            <a:off x="0" y="0"/>
            <a:ext cx="18288000" cy="10287000"/>
          </a:xfrm>
          <a:prstGeom prst="rect">
            <a:avLst/>
          </a:prstGeom>
        </p:spPr>
      </p:pic>
      <p:pic>
        <p:nvPicPr>
          <p:cNvPr id="8" name="Image 6" descr="preencoded.png">    </p:cNvPr>
          <p:cNvPicPr>
            <a:picLocks noChangeAspect="1"/>
          </p:cNvPicPr>
          <p:nvPr/>
        </p:nvPicPr>
        <p:blipFill>
          <a:blip r:embed="rId7"/>
          <a:stretch>
            <a:fillRect/>
          </a:stretch>
        </p:blipFill>
        <p:spPr>
          <a:xfrm>
            <a:off x="0" y="0"/>
            <a:ext cx="18288000" cy="10287000"/>
          </a:xfrm>
          <a:prstGeom prst="rect">
            <a:avLst/>
          </a:prstGeom>
        </p:spPr>
      </p:pic>
      <p:sp>
        <p:nvSpPr>
          <p:cNvPr id="9" name="Text 0"/>
          <p:cNvSpPr txBox="1"/>
          <p:nvPr/>
        </p:nvSpPr>
        <p:spPr>
          <a:xfrm>
            <a:off x="123775" y="9536150"/>
            <a:ext cx="10290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6</a:t>
            </a:r>
            <a:endParaRPr lang="en-US" sz="2200" dirty="0"/>
          </a:p>
        </p:txBody>
      </p:sp>
      <p:sp>
        <p:nvSpPr>
          <p:cNvPr id="10" name="Text 1"/>
          <p:cNvSpPr txBox="1"/>
          <p:nvPr/>
        </p:nvSpPr>
        <p:spPr>
          <a:xfrm>
            <a:off x="529525" y="1994875"/>
            <a:ext cx="6835800" cy="3054000"/>
          </a:xfrm>
          <a:prstGeom prst="rect">
            <a:avLst/>
          </a:prstGeom>
          <a:noFill/>
          <a:ln/>
        </p:spPr>
        <p:txBody>
          <a:bodyPr wrap="square" lIns="0" tIns="0" rIns="0" bIns="0" rtlCol="0" anchor="t"/>
          <a:lstStyle/>
          <a:p>
            <a:pPr algn="l" indent="0" marL="0">
              <a:lnSpc>
                <a:spcPct val="100000"/>
              </a:lnSpc>
              <a:buNone/>
            </a:pPr>
            <a:r>
              <a:rPr lang="en-US" sz="4500" b="1" dirty="0">
                <a:solidFill>
                  <a:srgbClr val="000000"/>
                </a:solidFill>
                <a:latin typeface="Arial" pitchFamily="34" charset="0"/>
                <a:ea typeface="Arial" pitchFamily="34" charset="-122"/>
                <a:cs typeface="Arial" pitchFamily="34" charset="-120"/>
              </a:rPr>
              <a:t>Как звучат простые английские фразы
</a:t>
            </a:r>
            <a:endParaRPr lang="en-US" sz="4500" dirty="0"/>
          </a:p>
        </p:txBody>
      </p:sp>
      <p:sp>
        <p:nvSpPr>
          <p:cNvPr id="11" name="Text 2"/>
          <p:cNvSpPr txBox="1"/>
          <p:nvPr/>
        </p:nvSpPr>
        <p:spPr>
          <a:xfrm>
            <a:off x="9404100" y="1797625"/>
            <a:ext cx="3177000" cy="3987300"/>
          </a:xfrm>
          <a:prstGeom prst="rect">
            <a:avLst/>
          </a:prstGeom>
          <a:noFill/>
          <a:ln/>
        </p:spPr>
        <p:txBody>
          <a:bodyPr wrap="square" lIns="0" tIns="0" rIns="0" bIns="0" rtlCol="0" anchor="t"/>
          <a:lstStyle/>
          <a:p>
            <a:pPr algn="l" indent="0" marL="0">
              <a:lnSpc>
                <a:spcPct val="100000"/>
              </a:lnSpc>
              <a:buNone/>
            </a:pPr>
            <a:r>
              <a:rPr lang="en-US" sz="2871" b="1" dirty="0">
                <a:solidFill>
                  <a:srgbClr val="000000"/>
                </a:solidFill>
                <a:latin typeface="Arial" pitchFamily="34" charset="0"/>
                <a:ea typeface="Arial" pitchFamily="34" charset="-122"/>
                <a:cs typeface="Arial" pitchFamily="34" charset="-120"/>
              </a:rPr>
              <a:t>Готовая модель
</a:t>
            </a:r>
            <a:pPr algn="l" indent="0" marL="0">
              <a:lnSpc>
                <a:spcPct val="100000"/>
              </a:lnSpc>
              <a:buNone/>
            </a:pPr>
            <a:r>
              <a:rPr lang="en-US" sz="95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393" dirty="0">
                <a:solidFill>
                  <a:srgbClr val="000000"/>
                </a:solidFill>
                <a:latin typeface="Arial" pitchFamily="34" charset="0"/>
                <a:ea typeface="Arial" pitchFamily="34" charset="-122"/>
                <a:cs typeface="Arial" pitchFamily="34" charset="-120"/>
              </a:rPr>
              <a:t>Фраза I am Bob помогает ребёнку увидеть простой образец предложения. Достаточно заменить имя, и уже получается собственная короткая реплика без сложных грамматических объяснений.
</a:t>
            </a:r>
            <a:endParaRPr lang="en-US" sz="2871" dirty="0"/>
          </a:p>
        </p:txBody>
      </p:sp>
      <p:sp>
        <p:nvSpPr>
          <p:cNvPr id="12" name="Text 3"/>
          <p:cNvSpPr txBox="1"/>
          <p:nvPr/>
        </p:nvSpPr>
        <p:spPr>
          <a:xfrm>
            <a:off x="9404100" y="6045250"/>
            <a:ext cx="3177000" cy="3987300"/>
          </a:xfrm>
          <a:prstGeom prst="rect">
            <a:avLst/>
          </a:prstGeom>
          <a:noFill/>
          <a:ln/>
        </p:spPr>
        <p:txBody>
          <a:bodyPr wrap="square" lIns="0" tIns="0" rIns="0" bIns="0" rtlCol="0" anchor="t"/>
          <a:lstStyle/>
          <a:p>
            <a:pPr algn="l" indent="0" marL="0">
              <a:lnSpc>
                <a:spcPct val="100000"/>
              </a:lnSpc>
              <a:buNone/>
            </a:pPr>
            <a:r>
              <a:rPr lang="en-US" sz="2985" b="1" dirty="0">
                <a:solidFill>
                  <a:srgbClr val="000000"/>
                </a:solidFill>
                <a:latin typeface="Arial" pitchFamily="34" charset="0"/>
                <a:ea typeface="Arial" pitchFamily="34" charset="-122"/>
                <a:cs typeface="Arial" pitchFamily="34" charset="-120"/>
              </a:rPr>
              <a:t>Покажи и назови
</a:t>
            </a:r>
            <a:pPr algn="l" indent="0" marL="0">
              <a:lnSpc>
                <a:spcPct val="100000"/>
              </a:lnSpc>
              <a:buNone/>
            </a:pPr>
            <a:r>
              <a:rPr lang="en-US" sz="99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488" dirty="0">
                <a:solidFill>
                  <a:srgbClr val="000000"/>
                </a:solidFill>
                <a:latin typeface="Arial" pitchFamily="34" charset="0"/>
                <a:ea typeface="Arial" pitchFamily="34" charset="-122"/>
                <a:cs typeface="Arial" pitchFamily="34" charset="-120"/>
              </a:rPr>
              <a:t>Конструкция This is a cat хорошо подходит для первых ответов. Ученики указывают на картинку или предмет и сразу связывают слово с изображением, не перегружая себя длинным текстом.
</a:t>
            </a:r>
            <a:endParaRPr lang="en-US" sz="2985" dirty="0"/>
          </a:p>
        </p:txBody>
      </p:sp>
      <p:sp>
        <p:nvSpPr>
          <p:cNvPr id="13" name="Text 4"/>
          <p:cNvSpPr txBox="1"/>
          <p:nvPr/>
        </p:nvSpPr>
        <p:spPr>
          <a:xfrm>
            <a:off x="14115125" y="6045250"/>
            <a:ext cx="3177000" cy="3987300"/>
          </a:xfrm>
          <a:prstGeom prst="rect">
            <a:avLst/>
          </a:prstGeom>
          <a:noFill/>
          <a:ln/>
        </p:spPr>
        <p:txBody>
          <a:bodyPr wrap="square" lIns="0" tIns="0" rIns="0" bIns="0" rtlCol="0" anchor="t"/>
          <a:lstStyle/>
          <a:p>
            <a:pPr algn="l" indent="0" marL="0">
              <a:lnSpc>
                <a:spcPct val="100000"/>
              </a:lnSpc>
              <a:buNone/>
            </a:pPr>
            <a:r>
              <a:rPr lang="en-US" sz="2988" b="1" dirty="0">
                <a:solidFill>
                  <a:srgbClr val="000000"/>
                </a:solidFill>
                <a:latin typeface="Arial" pitchFamily="34" charset="0"/>
                <a:ea typeface="Arial" pitchFamily="34" charset="-122"/>
                <a:cs typeface="Arial" pitchFamily="34" charset="-120"/>
              </a:rPr>
              <a:t>Цвет и предмет
</a:t>
            </a:r>
            <a:pPr algn="l" indent="0" marL="0">
              <a:lnSpc>
                <a:spcPct val="100000"/>
              </a:lnSpc>
              <a:buNone/>
            </a:pPr>
            <a:r>
              <a:rPr lang="en-US" sz="996"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490" dirty="0">
                <a:solidFill>
                  <a:srgbClr val="000000"/>
                </a:solidFill>
                <a:latin typeface="Arial" pitchFamily="34" charset="0"/>
                <a:ea typeface="Arial" pitchFamily="34" charset="-122"/>
                <a:cs typeface="Arial" pitchFamily="34" charset="-120"/>
              </a:rPr>
              <a:t>Пример It is red помогает описывать предметы очень коротко. Такие модели делают английский похожим на набор деталей, которые можно легко переставлять и собирать в новые фразы.
</a:t>
            </a:r>
            <a:endParaRPr lang="en-US" sz="2988" dirty="0"/>
          </a:p>
        </p:txBody>
      </p:sp>
      <p:sp>
        <p:nvSpPr>
          <p:cNvPr id="14" name="Text 5"/>
          <p:cNvSpPr txBox="1"/>
          <p:nvPr/>
        </p:nvSpPr>
        <p:spPr>
          <a:xfrm>
            <a:off x="14115125" y="1797625"/>
            <a:ext cx="3177000" cy="3987300"/>
          </a:xfrm>
          <a:prstGeom prst="rect">
            <a:avLst/>
          </a:prstGeom>
          <a:noFill/>
          <a:ln/>
        </p:spPr>
        <p:txBody>
          <a:bodyPr wrap="square" lIns="0" tIns="0" rIns="0" bIns="0" rtlCol="0" anchor="t"/>
          <a:lstStyle/>
          <a:p>
            <a:pPr algn="l" indent="0" marL="0">
              <a:lnSpc>
                <a:spcPct val="100000"/>
              </a:lnSpc>
              <a:buNone/>
            </a:pPr>
            <a:r>
              <a:rPr lang="en-US" sz="2988" b="1" dirty="0">
                <a:solidFill>
                  <a:srgbClr val="000000"/>
                </a:solidFill>
                <a:latin typeface="Arial" pitchFamily="34" charset="0"/>
                <a:ea typeface="Arial" pitchFamily="34" charset="-122"/>
                <a:cs typeface="Arial" pitchFamily="34" charset="-120"/>
              </a:rPr>
              <a:t>Что нравится
</a:t>
            </a:r>
            <a:pPr algn="l" indent="0" marL="0">
              <a:lnSpc>
                <a:spcPct val="100000"/>
              </a:lnSpc>
              <a:buNone/>
            </a:pPr>
            <a:r>
              <a:rPr lang="en-US" sz="996"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490" dirty="0">
                <a:solidFill>
                  <a:srgbClr val="000000"/>
                </a:solidFill>
                <a:latin typeface="Arial" pitchFamily="34" charset="0"/>
                <a:ea typeface="Arial" pitchFamily="34" charset="-122"/>
                <a:cs typeface="Arial" pitchFamily="34" charset="-120"/>
              </a:rPr>
              <a:t>Фраза I like apples показывает, как можно говорить о своих предпочтениях. Ребёнок меняет только одно слово, а остальная часть предложения остаётся знакомой и понятной.
</a:t>
            </a:r>
            <a:endParaRPr lang="en-US" sz="2988"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6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832639" y="5704910"/>
            <a:ext cx="5092945" cy="2780231"/>
          </a:xfrm>
          <a:prstGeom prst="rect">
            <a:avLst/>
          </a:prstGeom>
        </p:spPr>
      </p:pic>
      <p:pic>
        <p:nvPicPr>
          <p:cNvPr id="5" name="Image 3" descr="preencoded.png">    </p:cNvPr>
          <p:cNvPicPr>
            <a:picLocks noChangeAspect="1"/>
          </p:cNvPicPr>
          <p:nvPr/>
        </p:nvPicPr>
        <p:blipFill>
          <a:blip r:embed="rId4"/>
          <a:stretch>
            <a:fillRect/>
          </a:stretch>
        </p:blipFill>
        <p:spPr>
          <a:xfrm>
            <a:off x="12394964" y="5704910"/>
            <a:ext cx="5092945" cy="2780231"/>
          </a:xfrm>
          <a:prstGeom prst="rect">
            <a:avLst/>
          </a:prstGeom>
        </p:spPr>
      </p:pic>
      <p:pic>
        <p:nvPicPr>
          <p:cNvPr id="6" name="Image 4" descr="preencoded.png">    </p:cNvPr>
          <p:cNvPicPr>
            <a:picLocks noChangeAspect="1"/>
          </p:cNvPicPr>
          <p:nvPr/>
        </p:nvPicPr>
        <p:blipFill>
          <a:blip r:embed="rId5"/>
          <a:stretch>
            <a:fillRect/>
          </a:stretch>
        </p:blipFill>
        <p:spPr>
          <a:xfrm>
            <a:off x="6613802" y="5704910"/>
            <a:ext cx="5092945" cy="2780231"/>
          </a:xfrm>
          <a:prstGeom prst="rect">
            <a:avLst/>
          </a:prstGeom>
        </p:spPr>
      </p:pic>
      <p:pic>
        <p:nvPicPr>
          <p:cNvPr id="7" name="Image 5" descr="preencoded.png">    </p:cNvPr>
          <p:cNvPicPr>
            <a:picLocks noChangeAspect="1"/>
          </p:cNvPicPr>
          <p:nvPr/>
        </p:nvPicPr>
        <p:blipFill>
          <a:blip r:embed="rId6"/>
          <a:stretch>
            <a:fillRect/>
          </a:stretch>
        </p:blipFill>
        <p:spPr>
          <a:xfrm>
            <a:off x="0" y="0"/>
            <a:ext cx="18288000" cy="10287000"/>
          </a:xfrm>
          <a:prstGeom prst="rect">
            <a:avLst/>
          </a:prstGeom>
        </p:spPr>
      </p:pic>
      <p:sp>
        <p:nvSpPr>
          <p:cNvPr id="8" name="Text 0"/>
          <p:cNvSpPr txBox="1"/>
          <p:nvPr/>
        </p:nvSpPr>
        <p:spPr>
          <a:xfrm>
            <a:off x="832650" y="376226"/>
            <a:ext cx="16622700" cy="1656600"/>
          </a:xfrm>
          <a:prstGeom prst="rect">
            <a:avLst/>
          </a:prstGeom>
          <a:noFill/>
          <a:ln/>
        </p:spPr>
        <p:txBody>
          <a:bodyPr wrap="square" lIns="0" tIns="0" rIns="0" bIns="0" rtlCol="0" anchor="ctr"/>
          <a:lstStyle/>
          <a:p>
            <a:pPr algn="ctr" indent="0" marL="0">
              <a:lnSpc>
                <a:spcPct val="100000"/>
              </a:lnSpc>
              <a:buNone/>
            </a:pPr>
            <a:r>
              <a:rPr lang="en-US" sz="4500" b="1" dirty="0">
                <a:solidFill>
                  <a:srgbClr val="000000"/>
                </a:solidFill>
                <a:latin typeface="Arial" pitchFamily="34" charset="0"/>
                <a:ea typeface="Arial" pitchFamily="34" charset="-122"/>
                <a:cs typeface="Arial" pitchFamily="34" charset="-120"/>
              </a:rPr>
              <a:t>Цифры, счёт и маленькие задачи
</a:t>
            </a:r>
            <a:endParaRPr lang="en-US" sz="4500" dirty="0"/>
          </a:p>
        </p:txBody>
      </p:sp>
      <p:sp>
        <p:nvSpPr>
          <p:cNvPr id="9"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7</a:t>
            </a:r>
            <a:endParaRPr lang="en-US" sz="2200" dirty="0"/>
          </a:p>
        </p:txBody>
      </p:sp>
      <p:sp>
        <p:nvSpPr>
          <p:cNvPr id="10" name="Text 2"/>
          <p:cNvSpPr txBox="1"/>
          <p:nvPr/>
        </p:nvSpPr>
        <p:spPr>
          <a:xfrm>
            <a:off x="832639" y="3474225"/>
            <a:ext cx="5092945" cy="1656600"/>
          </a:xfrm>
          <a:prstGeom prst="rect">
            <a:avLst/>
          </a:prstGeom>
          <a:noFill/>
          <a:ln/>
        </p:spPr>
        <p:txBody>
          <a:bodyPr wrap="square" lIns="0" tIns="0" rIns="0" bIns="0" rtlCol="0" anchor="t"/>
          <a:lstStyle/>
          <a:p>
            <a:pPr algn="l" indent="0" marL="0">
              <a:lnSpc>
                <a:spcPct val="115000"/>
              </a:lnSpc>
              <a:buNone/>
            </a:pPr>
            <a:r>
              <a:rPr lang="en-US" sz="1905" dirty="0">
                <a:solidFill>
                  <a:srgbClr val="000000"/>
                </a:solidFill>
                <a:latin typeface="Arial" pitchFamily="34" charset="0"/>
                <a:ea typeface="Arial" pitchFamily="34" charset="-122"/>
                <a:cs typeface="Arial" pitchFamily="34" charset="-120"/>
              </a:rPr>
              <a:t>Счёт от 1 до 10 превращается в короткую игру, особенно если рядом лежат яблоки, мячики или счётные палочки. Дети не просто называют число, а видят его в реальных предметах и быстрее понимают смысл.
</a:t>
            </a:r>
            <a:endParaRPr lang="en-US" sz="1905" dirty="0"/>
          </a:p>
        </p:txBody>
      </p:sp>
      <p:sp>
        <p:nvSpPr>
          <p:cNvPr id="11" name="Text 3"/>
          <p:cNvSpPr txBox="1"/>
          <p:nvPr/>
        </p:nvSpPr>
        <p:spPr>
          <a:xfrm>
            <a:off x="832624" y="2685275"/>
            <a:ext cx="5092945" cy="677100"/>
          </a:xfrm>
          <a:prstGeom prst="rect">
            <a:avLst/>
          </a:prstGeom>
          <a:noFill/>
          <a:ln/>
        </p:spPr>
        <p:txBody>
          <a:bodyPr wrap="square" lIns="0" tIns="0" rIns="0" bIns="0" rtlCol="0" anchor="ctr"/>
          <a:lstStyle/>
          <a:p>
            <a:pPr algn="l" indent="0" marL="0">
              <a:lnSpc>
                <a:spcPct val="90000"/>
              </a:lnSpc>
              <a:buNone/>
            </a:pPr>
            <a:r>
              <a:rPr lang="en-US" sz="2600" b="1" dirty="0">
                <a:solidFill>
                  <a:srgbClr val="1C3354"/>
                </a:solidFill>
                <a:latin typeface="Arial" pitchFamily="34" charset="0"/>
                <a:ea typeface="Arial" pitchFamily="34" charset="-122"/>
                <a:cs typeface="Arial" pitchFamily="34" charset="-120"/>
              </a:rPr>
              <a:t>Счёт как игра
</a:t>
            </a:r>
            <a:endParaRPr lang="en-US" sz="2600" dirty="0"/>
          </a:p>
        </p:txBody>
      </p:sp>
      <p:sp>
        <p:nvSpPr>
          <p:cNvPr id="12" name="Text 4"/>
          <p:cNvSpPr txBox="1"/>
          <p:nvPr/>
        </p:nvSpPr>
        <p:spPr>
          <a:xfrm>
            <a:off x="12394964" y="3474225"/>
            <a:ext cx="5092945" cy="1656600"/>
          </a:xfrm>
          <a:prstGeom prst="rect">
            <a:avLst/>
          </a:prstGeom>
          <a:noFill/>
          <a:ln/>
        </p:spPr>
        <p:txBody>
          <a:bodyPr wrap="square" lIns="0" tIns="0" rIns="0" bIns="0" rtlCol="0" anchor="t"/>
          <a:lstStyle/>
          <a:p>
            <a:pPr algn="l" indent="0" marL="0">
              <a:lnSpc>
                <a:spcPct val="115000"/>
              </a:lnSpc>
              <a:buNone/>
            </a:pPr>
            <a:r>
              <a:rPr lang="en-US" sz="1889" dirty="0">
                <a:solidFill>
                  <a:srgbClr val="000000"/>
                </a:solidFill>
                <a:latin typeface="Arial" pitchFamily="34" charset="0"/>
                <a:ea typeface="Arial" pitchFamily="34" charset="-122"/>
                <a:cs typeface="Arial" pitchFamily="34" charset="-120"/>
              </a:rPr>
              <a:t>Карандаши, звёздочки и картинки помогают сделать счёт наглядным. Ученики считают предметы, выбирают нужную цифру и отвечают коротко, но уверенно. Так английские числа соединяются с действием, а не остаются только в тетради.
</a:t>
            </a:r>
            <a:endParaRPr lang="en-US" sz="1889" dirty="0"/>
          </a:p>
        </p:txBody>
      </p:sp>
      <p:sp>
        <p:nvSpPr>
          <p:cNvPr id="13" name="Text 5"/>
          <p:cNvSpPr txBox="1"/>
          <p:nvPr/>
        </p:nvSpPr>
        <p:spPr>
          <a:xfrm>
            <a:off x="12394949" y="2685275"/>
            <a:ext cx="5092945" cy="677100"/>
          </a:xfrm>
          <a:prstGeom prst="rect">
            <a:avLst/>
          </a:prstGeom>
          <a:noFill/>
          <a:ln/>
        </p:spPr>
        <p:txBody>
          <a:bodyPr wrap="square" lIns="0" tIns="0" rIns="0" bIns="0" rtlCol="0" anchor="ctr"/>
          <a:lstStyle/>
          <a:p>
            <a:pPr algn="l" indent="0" marL="0">
              <a:lnSpc>
                <a:spcPct val="90000"/>
              </a:lnSpc>
              <a:buNone/>
            </a:pPr>
            <a:r>
              <a:rPr lang="en-US" sz="2600" b="1" dirty="0">
                <a:solidFill>
                  <a:srgbClr val="1C3354"/>
                </a:solidFill>
                <a:latin typeface="Arial" pitchFamily="34" charset="0"/>
                <a:ea typeface="Arial" pitchFamily="34" charset="-122"/>
                <a:cs typeface="Arial" pitchFamily="34" charset="-120"/>
              </a:rPr>
              <a:t>Задания с предметами
</a:t>
            </a:r>
            <a:endParaRPr lang="en-US" sz="2600" dirty="0"/>
          </a:p>
        </p:txBody>
      </p:sp>
      <p:sp>
        <p:nvSpPr>
          <p:cNvPr id="14" name="Text 6"/>
          <p:cNvSpPr txBox="1"/>
          <p:nvPr/>
        </p:nvSpPr>
        <p:spPr>
          <a:xfrm>
            <a:off x="6613802" y="3474225"/>
            <a:ext cx="5092945" cy="1656600"/>
          </a:xfrm>
          <a:prstGeom prst="rect">
            <a:avLst/>
          </a:prstGeom>
          <a:noFill/>
          <a:ln/>
        </p:spPr>
        <p:txBody>
          <a:bodyPr wrap="square" lIns="0" tIns="0" rIns="0" bIns="0" rtlCol="0" anchor="t"/>
          <a:lstStyle/>
          <a:p>
            <a:pPr algn="l" indent="0" marL="0">
              <a:lnSpc>
                <a:spcPct val="115000"/>
              </a:lnSpc>
              <a:buNone/>
            </a:pPr>
            <a:r>
              <a:rPr lang="en-US" sz="1938" dirty="0">
                <a:solidFill>
                  <a:srgbClr val="000000"/>
                </a:solidFill>
                <a:latin typeface="Arial" pitchFamily="34" charset="0"/>
                <a:ea typeface="Arial" pitchFamily="34" charset="-122"/>
                <a:cs typeface="Arial" pitchFamily="34" charset="-120"/>
              </a:rPr>
              <a:t>Если класс готов, учитель постепенно добавляет числа до 20. Это расширяет запас слов без спешки, а ребёнок чувствует, что уже умеет больше, чем вчера. Такой успех очень нравится маленьким ученикам.
</a:t>
            </a:r>
            <a:endParaRPr lang="en-US" sz="1938" dirty="0"/>
          </a:p>
        </p:txBody>
      </p:sp>
      <p:sp>
        <p:nvSpPr>
          <p:cNvPr id="15" name="Text 7"/>
          <p:cNvSpPr txBox="1"/>
          <p:nvPr/>
        </p:nvSpPr>
        <p:spPr>
          <a:xfrm>
            <a:off x="6613786" y="2685275"/>
            <a:ext cx="5092945" cy="677100"/>
          </a:xfrm>
          <a:prstGeom prst="rect">
            <a:avLst/>
          </a:prstGeom>
          <a:noFill/>
          <a:ln/>
        </p:spPr>
        <p:txBody>
          <a:bodyPr wrap="square" lIns="0" tIns="0" rIns="0" bIns="0" rtlCol="0" anchor="ctr"/>
          <a:lstStyle/>
          <a:p>
            <a:pPr algn="l" indent="0" marL="0">
              <a:lnSpc>
                <a:spcPct val="90000"/>
              </a:lnSpc>
              <a:buNone/>
            </a:pPr>
            <a:r>
              <a:rPr lang="en-US" sz="2600" b="1" dirty="0">
                <a:solidFill>
                  <a:srgbClr val="1C3354"/>
                </a:solidFill>
                <a:latin typeface="Arial" pitchFamily="34" charset="0"/>
                <a:ea typeface="Arial" pitchFamily="34" charset="-122"/>
                <a:cs typeface="Arial" pitchFamily="34" charset="-120"/>
              </a:rPr>
              <a:t>Переход к 20
</a:t>
            </a:r>
            <a:endParaRPr lang="en-US" sz="2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sp>
        <p:nvSpPr>
          <p:cNvPr id="7" name="Text 0"/>
          <p:cNvSpPr txBox="1"/>
          <p:nvPr/>
        </p:nvSpPr>
        <p:spPr>
          <a:xfrm>
            <a:off x="1458892" y="886492"/>
            <a:ext cx="15065400" cy="1524000"/>
          </a:xfrm>
          <a:prstGeom prst="rect">
            <a:avLst/>
          </a:prstGeom>
          <a:noFill/>
          <a:ln/>
        </p:spPr>
        <p:txBody>
          <a:bodyPr wrap="square" lIns="0" tIns="0" rIns="0" bIns="0" rtlCol="0" anchor="ctr"/>
          <a:lstStyle/>
          <a:p>
            <a:pPr algn="ctr" indent="0" marL="0">
              <a:lnSpc>
                <a:spcPct val="100000"/>
              </a:lnSpc>
              <a:buNone/>
            </a:pPr>
            <a:r>
              <a:rPr lang="en-US" sz="4600" b="1" dirty="0">
                <a:solidFill>
                  <a:srgbClr val="000000"/>
                </a:solidFill>
                <a:latin typeface="Arial" pitchFamily="34" charset="0"/>
                <a:ea typeface="Arial" pitchFamily="34" charset="-122"/>
                <a:cs typeface="Arial" pitchFamily="34" charset="-120"/>
              </a:rPr>
              <a:t>Цвета и предметы вокруг нас
</a:t>
            </a:r>
            <a:endParaRPr lang="en-US" sz="4600" dirty="0"/>
          </a:p>
        </p:txBody>
      </p:sp>
      <p:sp>
        <p:nvSpPr>
          <p:cNvPr id="8" name="Text 1"/>
          <p:cNvSpPr txBox="1"/>
          <p:nvPr/>
        </p:nvSpPr>
        <p:spPr>
          <a:xfrm>
            <a:off x="123775" y="9536150"/>
            <a:ext cx="10290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8</a:t>
            </a:r>
            <a:endParaRPr lang="en-US" sz="2200" dirty="0"/>
          </a:p>
        </p:txBody>
      </p:sp>
      <p:sp>
        <p:nvSpPr>
          <p:cNvPr id="9" name="Text 2"/>
          <p:cNvSpPr txBox="1"/>
          <p:nvPr/>
        </p:nvSpPr>
        <p:spPr>
          <a:xfrm>
            <a:off x="3046900" y="3598000"/>
            <a:ext cx="6159000" cy="1977000"/>
          </a:xfrm>
          <a:prstGeom prst="rect">
            <a:avLst/>
          </a:prstGeom>
          <a:noFill/>
          <a:ln/>
        </p:spPr>
        <p:txBody>
          <a:bodyPr wrap="square" lIns="0" tIns="0" rIns="0" bIns="0" rtlCol="0" anchor="t"/>
          <a:lstStyle/>
          <a:p>
            <a:pPr algn="l" indent="0" marL="0">
              <a:lnSpc>
                <a:spcPct val="100000"/>
              </a:lnSpc>
              <a:buNone/>
            </a:pPr>
            <a:r>
              <a:rPr lang="en-US" sz="2600" b="1" dirty="0">
                <a:solidFill>
                  <a:srgbClr val="000000"/>
                </a:solidFill>
                <a:latin typeface="Arial" pitchFamily="34" charset="0"/>
                <a:ea typeface="Arial" pitchFamily="34" charset="-122"/>
                <a:cs typeface="Arial" pitchFamily="34" charset="-120"/>
              </a:rPr>
              <a:t>1. Узнаём цвет
</a:t>
            </a:r>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
</a:t>
            </a:r>
            <a:pPr algn="l" indent="0" marL="0">
              <a:lnSpc>
                <a:spcPct val="130040"/>
              </a:lnSpc>
              <a:buNone/>
            </a:pPr>
            <a:r>
              <a:rPr lang="en-US" sz="1800" dirty="0">
                <a:solidFill>
                  <a:srgbClr val="000000"/>
                </a:solidFill>
                <a:latin typeface="Arial" pitchFamily="34" charset="0"/>
                <a:ea typeface="Arial" pitchFamily="34" charset="-122"/>
                <a:cs typeface="Arial" pitchFamily="34" charset="-120"/>
              </a:rPr>
              <a:t>Сначала ребёнок слышит и запоминает само слово: red, blue, green или yellow. На этом этапе важно уверенно различать цвета на слух и узнавать их на карточках.
</a:t>
            </a:r>
            <a:endParaRPr lang="en-US" sz="2600" dirty="0"/>
          </a:p>
        </p:txBody>
      </p:sp>
      <p:sp>
        <p:nvSpPr>
          <p:cNvPr id="10" name="Text 3"/>
          <p:cNvSpPr txBox="1"/>
          <p:nvPr/>
        </p:nvSpPr>
        <p:spPr>
          <a:xfrm>
            <a:off x="11040950" y="3598000"/>
            <a:ext cx="6228600" cy="1977000"/>
          </a:xfrm>
          <a:prstGeom prst="rect">
            <a:avLst/>
          </a:prstGeom>
          <a:noFill/>
          <a:ln/>
        </p:spPr>
        <p:txBody>
          <a:bodyPr wrap="square" lIns="0" tIns="0" rIns="0" bIns="0" rtlCol="0" anchor="t"/>
          <a:lstStyle/>
          <a:p>
            <a:pPr algn="l" indent="0" marL="0">
              <a:lnSpc>
                <a:spcPct val="100000"/>
              </a:lnSpc>
              <a:buNone/>
            </a:pPr>
            <a:r>
              <a:rPr lang="en-US" sz="2600" b="1" dirty="0">
                <a:solidFill>
                  <a:srgbClr val="000000"/>
                </a:solidFill>
                <a:latin typeface="Arial" pitchFamily="34" charset="0"/>
                <a:ea typeface="Arial" pitchFamily="34" charset="-122"/>
                <a:cs typeface="Arial" pitchFamily="34" charset="-120"/>
              </a:rPr>
              <a:t>3. Описываем окружающий мир
</a:t>
            </a:r>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800" dirty="0">
                <a:solidFill>
                  <a:srgbClr val="000000"/>
                </a:solidFill>
                <a:latin typeface="Arial" pitchFamily="34" charset="0"/>
                <a:ea typeface="Arial" pitchFamily="34" charset="-122"/>
                <a:cs typeface="Arial" pitchFamily="34" charset="-120"/>
              </a:rPr>
              <a:t>После повторения ученик уже может сказать, какого цвета предмет вокруг него. Это первые шаги к простому английскому описанию вещей в классе и дома.
</a:t>
            </a:r>
            <a:endParaRPr lang="en-US" sz="2600" dirty="0"/>
          </a:p>
        </p:txBody>
      </p:sp>
      <p:sp>
        <p:nvSpPr>
          <p:cNvPr id="11" name="Text 4"/>
          <p:cNvSpPr txBox="1"/>
          <p:nvPr/>
        </p:nvSpPr>
        <p:spPr>
          <a:xfrm>
            <a:off x="7075750" y="7328250"/>
            <a:ext cx="6228600" cy="1977000"/>
          </a:xfrm>
          <a:prstGeom prst="rect">
            <a:avLst/>
          </a:prstGeom>
          <a:noFill/>
          <a:ln/>
        </p:spPr>
        <p:txBody>
          <a:bodyPr wrap="square" lIns="0" tIns="0" rIns="0" bIns="0" rtlCol="0" anchor="t"/>
          <a:lstStyle/>
          <a:p>
            <a:pPr algn="l" indent="0" marL="0">
              <a:lnSpc>
                <a:spcPct val="100000"/>
              </a:lnSpc>
              <a:buNone/>
            </a:pPr>
            <a:r>
              <a:rPr lang="en-US" sz="2600" b="1" dirty="0">
                <a:solidFill>
                  <a:srgbClr val="000000"/>
                </a:solidFill>
                <a:latin typeface="Arial" pitchFamily="34" charset="0"/>
                <a:ea typeface="Arial" pitchFamily="34" charset="-122"/>
                <a:cs typeface="Arial" pitchFamily="34" charset="-120"/>
              </a:rPr>
              <a:t>2. Соединяем слово и предмет
</a:t>
            </a:r>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
</a:t>
            </a:r>
            <a:pPr algn="l" indent="0" marL="0">
              <a:lnSpc>
                <a:spcPct val="130040"/>
              </a:lnSpc>
              <a:buNone/>
            </a:pPr>
            <a:r>
              <a:rPr lang="en-US" sz="1800" dirty="0">
                <a:solidFill>
                  <a:srgbClr val="000000"/>
                </a:solidFill>
                <a:latin typeface="Arial" pitchFamily="34" charset="0"/>
                <a:ea typeface="Arial" pitchFamily="34" charset="-122"/>
                <a:cs typeface="Arial" pitchFamily="34" charset="-120"/>
              </a:rPr>
              <a:t>Затем цвет связывается с знакомым объектом: red apple, blue bag, green tree, yellow sun. Так ребёнок учится называть не отдельное слово, а маленькое описание.
</a:t>
            </a:r>
            <a:endParaRPr lang="en-US" sz="2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6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989030" y="2827747"/>
            <a:ext cx="537600" cy="6144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pic>
        <p:nvPicPr>
          <p:cNvPr id="7" name="Image 5" descr="preencoded.png">    </p:cNvPr>
          <p:cNvPicPr>
            <a:picLocks noChangeAspect="1"/>
          </p:cNvPicPr>
          <p:nvPr/>
        </p:nvPicPr>
        <p:blipFill>
          <a:blip r:embed="rId6"/>
          <a:stretch>
            <a:fillRect/>
          </a:stretch>
        </p:blipFill>
        <p:spPr>
          <a:xfrm>
            <a:off x="950630" y="5947147"/>
            <a:ext cx="614400" cy="614400"/>
          </a:xfrm>
          <a:prstGeom prst="rect">
            <a:avLst/>
          </a:prstGeom>
        </p:spPr>
      </p:pic>
      <p:pic>
        <p:nvPicPr>
          <p:cNvPr id="8" name="Image 6" descr="preencoded.png">    </p:cNvPr>
          <p:cNvPicPr>
            <a:picLocks noChangeAspect="1"/>
          </p:cNvPicPr>
          <p:nvPr/>
        </p:nvPicPr>
        <p:blipFill>
          <a:blip r:embed="rId7"/>
          <a:stretch>
            <a:fillRect/>
          </a:stretch>
        </p:blipFill>
        <p:spPr>
          <a:xfrm>
            <a:off x="0" y="0"/>
            <a:ext cx="18288000" cy="10287000"/>
          </a:xfrm>
          <a:prstGeom prst="rect">
            <a:avLst/>
          </a:prstGeom>
        </p:spPr>
      </p:pic>
      <p:pic>
        <p:nvPicPr>
          <p:cNvPr id="9" name="Image 7" descr="preencoded.png">    </p:cNvPr>
          <p:cNvPicPr>
            <a:picLocks noChangeAspect="1"/>
          </p:cNvPicPr>
          <p:nvPr/>
        </p:nvPicPr>
        <p:blipFill>
          <a:blip r:embed="rId8"/>
          <a:stretch>
            <a:fillRect/>
          </a:stretch>
        </p:blipFill>
        <p:spPr>
          <a:xfrm>
            <a:off x="9591980" y="2827747"/>
            <a:ext cx="614400" cy="614400"/>
          </a:xfrm>
          <a:prstGeom prst="rect">
            <a:avLst/>
          </a:prstGeom>
        </p:spPr>
      </p:pic>
      <p:pic>
        <p:nvPicPr>
          <p:cNvPr id="10" name="Image 8" descr="preencoded.png">    </p:cNvPr>
          <p:cNvPicPr>
            <a:picLocks noChangeAspect="1"/>
          </p:cNvPicPr>
          <p:nvPr/>
        </p:nvPicPr>
        <p:blipFill>
          <a:blip r:embed="rId9"/>
          <a:stretch>
            <a:fillRect/>
          </a:stretch>
        </p:blipFill>
        <p:spPr>
          <a:xfrm>
            <a:off x="0" y="0"/>
            <a:ext cx="18288000" cy="10287000"/>
          </a:xfrm>
          <a:prstGeom prst="rect">
            <a:avLst/>
          </a:prstGeom>
        </p:spPr>
      </p:pic>
      <p:pic>
        <p:nvPicPr>
          <p:cNvPr id="11" name="Image 9" descr="preencoded.png">    </p:cNvPr>
          <p:cNvPicPr>
            <a:picLocks noChangeAspect="1"/>
          </p:cNvPicPr>
          <p:nvPr/>
        </p:nvPicPr>
        <p:blipFill>
          <a:blip r:embed="rId10"/>
          <a:stretch>
            <a:fillRect/>
          </a:stretch>
        </p:blipFill>
        <p:spPr>
          <a:xfrm>
            <a:off x="9630380" y="5947147"/>
            <a:ext cx="537600" cy="614400"/>
          </a:xfrm>
          <a:prstGeom prst="rect">
            <a:avLst/>
          </a:prstGeom>
        </p:spPr>
      </p:pic>
      <p:sp>
        <p:nvSpPr>
          <p:cNvPr id="12" name="Text 0"/>
          <p:cNvSpPr txBox="1"/>
          <p:nvPr/>
        </p:nvSpPr>
        <p:spPr>
          <a:xfrm>
            <a:off x="832650" y="376226"/>
            <a:ext cx="16622700" cy="1656600"/>
          </a:xfrm>
          <a:prstGeom prst="rect">
            <a:avLst/>
          </a:prstGeom>
          <a:noFill/>
          <a:ln/>
        </p:spPr>
        <p:txBody>
          <a:bodyPr wrap="square" lIns="0" tIns="0" rIns="0" bIns="0" rtlCol="0" anchor="ctr"/>
          <a:lstStyle/>
          <a:p>
            <a:pPr algn="ctr" indent="0" marL="0">
              <a:lnSpc>
                <a:spcPct val="100000"/>
              </a:lnSpc>
              <a:buNone/>
            </a:pPr>
            <a:r>
              <a:rPr lang="en-US" sz="4500" b="1" dirty="0">
                <a:solidFill>
                  <a:srgbClr val="000000"/>
                </a:solidFill>
                <a:latin typeface="Arial" pitchFamily="34" charset="0"/>
                <a:ea typeface="Arial" pitchFamily="34" charset="-122"/>
                <a:cs typeface="Arial" pitchFamily="34" charset="-120"/>
              </a:rPr>
              <a:t>Школьные предметы на английском
</a:t>
            </a:r>
            <a:endParaRPr lang="en-US" sz="4500" dirty="0"/>
          </a:p>
        </p:txBody>
      </p:sp>
      <p:sp>
        <p:nvSpPr>
          <p:cNvPr id="13"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9</a:t>
            </a:r>
            <a:endParaRPr lang="en-US" sz="2200" dirty="0"/>
          </a:p>
        </p:txBody>
      </p:sp>
      <p:sp>
        <p:nvSpPr>
          <p:cNvPr id="14" name="Text 2"/>
          <p:cNvSpPr txBox="1"/>
          <p:nvPr/>
        </p:nvSpPr>
        <p:spPr>
          <a:xfrm>
            <a:off x="832650" y="3993125"/>
            <a:ext cx="8004000" cy="1135800"/>
          </a:xfrm>
          <a:prstGeom prst="rect">
            <a:avLst/>
          </a:prstGeom>
          <a:noFill/>
          <a:ln/>
        </p:spPr>
        <p:txBody>
          <a:bodyPr wrap="square" lIns="0" tIns="0" rIns="0" bIns="0" rtlCol="0" anchor="t"/>
          <a:lstStyle/>
          <a:p>
            <a:pPr algn="l" indent="0" marL="0">
              <a:lnSpc>
                <a:spcPct val="115000"/>
              </a:lnSpc>
              <a:buNone/>
            </a:pPr>
            <a:r>
              <a:rPr lang="en-US" sz="2300" dirty="0">
                <a:solidFill>
                  <a:srgbClr val="000000"/>
                </a:solidFill>
                <a:latin typeface="Arial" pitchFamily="34" charset="0"/>
                <a:ea typeface="Arial" pitchFamily="34" charset="-122"/>
                <a:cs typeface="Arial" pitchFamily="34" charset="-120"/>
              </a:rPr>
              <a:t>Слова book и notebook легко связать с тем, что лежит на парте каждый день. Ребёнок видит предмет, произносит слово и начинает использовать его в коротких фразах.
</a:t>
            </a:r>
            <a:endParaRPr lang="en-US" sz="2300" dirty="0"/>
          </a:p>
        </p:txBody>
      </p:sp>
      <p:sp>
        <p:nvSpPr>
          <p:cNvPr id="15" name="Text 3"/>
          <p:cNvSpPr txBox="1"/>
          <p:nvPr/>
        </p:nvSpPr>
        <p:spPr>
          <a:xfrm>
            <a:off x="1994525" y="2796400"/>
            <a:ext cx="6842100" cy="677100"/>
          </a:xfrm>
          <a:prstGeom prst="rect">
            <a:avLst/>
          </a:prstGeom>
          <a:noFill/>
          <a:ln/>
        </p:spPr>
        <p:txBody>
          <a:bodyPr wrap="square" lIns="0" tIns="0" rIns="0" bIns="0" rtlCol="0" anchor="ctr"/>
          <a:lstStyle/>
          <a:p>
            <a:pPr algn="l" indent="0" marL="0">
              <a:lnSpc>
                <a:spcPct val="90000"/>
              </a:lnSpc>
              <a:buNone/>
            </a:pPr>
            <a:r>
              <a:rPr lang="en-US" sz="2800" b="1" dirty="0">
                <a:solidFill>
                  <a:srgbClr val="1C3354"/>
                </a:solidFill>
                <a:latin typeface="Arial" pitchFamily="34" charset="0"/>
                <a:ea typeface="Arial" pitchFamily="34" charset="-122"/>
                <a:cs typeface="Arial" pitchFamily="34" charset="-120"/>
              </a:rPr>
              <a:t>Книга и тетрадь
</a:t>
            </a:r>
            <a:endParaRPr lang="en-US" sz="2800" dirty="0"/>
          </a:p>
        </p:txBody>
      </p:sp>
      <p:sp>
        <p:nvSpPr>
          <p:cNvPr id="16" name="Text 4"/>
          <p:cNvSpPr txBox="1"/>
          <p:nvPr/>
        </p:nvSpPr>
        <p:spPr>
          <a:xfrm>
            <a:off x="832650" y="7155425"/>
            <a:ext cx="8004000" cy="1135800"/>
          </a:xfrm>
          <a:prstGeom prst="rect">
            <a:avLst/>
          </a:prstGeom>
          <a:noFill/>
          <a:ln/>
        </p:spPr>
        <p:txBody>
          <a:bodyPr wrap="square" lIns="0" tIns="0" rIns="0" bIns="0" rtlCol="0" anchor="t"/>
          <a:lstStyle/>
          <a:p>
            <a:pPr algn="l" indent="0" marL="0">
              <a:lnSpc>
                <a:spcPct val="115000"/>
              </a:lnSpc>
              <a:buNone/>
            </a:pPr>
            <a:r>
              <a:rPr lang="en-US" sz="2300" dirty="0">
                <a:solidFill>
                  <a:srgbClr val="000000"/>
                </a:solidFill>
                <a:latin typeface="Arial" pitchFamily="34" charset="0"/>
                <a:ea typeface="Arial" pitchFamily="34" charset="-122"/>
                <a:cs typeface="Arial" pitchFamily="34" charset="-120"/>
              </a:rPr>
              <a:t>Слово ruler помогает назвать привычный школьный инструмент без труда. Когда предмет находится перед глазами, новое слово запоминается почти само собой.
</a:t>
            </a:r>
            <a:endParaRPr lang="en-US" sz="2300" dirty="0"/>
          </a:p>
        </p:txBody>
      </p:sp>
      <p:sp>
        <p:nvSpPr>
          <p:cNvPr id="17" name="Text 5"/>
          <p:cNvSpPr txBox="1"/>
          <p:nvPr/>
        </p:nvSpPr>
        <p:spPr>
          <a:xfrm>
            <a:off x="1994525" y="5915800"/>
            <a:ext cx="6842100" cy="677100"/>
          </a:xfrm>
          <a:prstGeom prst="rect">
            <a:avLst/>
          </a:prstGeom>
          <a:noFill/>
          <a:ln/>
        </p:spPr>
        <p:txBody>
          <a:bodyPr wrap="square" lIns="0" tIns="0" rIns="0" bIns="0" rtlCol="0" anchor="ctr"/>
          <a:lstStyle/>
          <a:p>
            <a:pPr algn="l" indent="0" marL="0">
              <a:lnSpc>
                <a:spcPct val="90000"/>
              </a:lnSpc>
              <a:buNone/>
            </a:pPr>
            <a:r>
              <a:rPr lang="en-US" sz="2600" b="1" dirty="0">
                <a:solidFill>
                  <a:srgbClr val="1C3354"/>
                </a:solidFill>
                <a:latin typeface="Arial" pitchFamily="34" charset="0"/>
                <a:ea typeface="Arial" pitchFamily="34" charset="-122"/>
                <a:cs typeface="Arial" pitchFamily="34" charset="-120"/>
              </a:rPr>
              <a:t>Линейка
</a:t>
            </a:r>
            <a:endParaRPr lang="en-US" sz="2600" dirty="0"/>
          </a:p>
        </p:txBody>
      </p:sp>
      <p:sp>
        <p:nvSpPr>
          <p:cNvPr id="18" name="Text 6"/>
          <p:cNvSpPr txBox="1"/>
          <p:nvPr/>
        </p:nvSpPr>
        <p:spPr>
          <a:xfrm>
            <a:off x="9473975" y="3993125"/>
            <a:ext cx="8004000" cy="1135800"/>
          </a:xfrm>
          <a:prstGeom prst="rect">
            <a:avLst/>
          </a:prstGeom>
          <a:noFill/>
          <a:ln/>
        </p:spPr>
        <p:txBody>
          <a:bodyPr wrap="square" lIns="0" tIns="0" rIns="0" bIns="0" rtlCol="0" anchor="t"/>
          <a:lstStyle/>
          <a:p>
            <a:pPr algn="l" indent="0" marL="0">
              <a:lnSpc>
                <a:spcPct val="115000"/>
              </a:lnSpc>
              <a:buNone/>
            </a:pPr>
            <a:r>
              <a:rPr lang="en-US" sz="2300" dirty="0">
                <a:solidFill>
                  <a:srgbClr val="000000"/>
                </a:solidFill>
                <a:latin typeface="Arial" pitchFamily="34" charset="0"/>
                <a:ea typeface="Arial" pitchFamily="34" charset="-122"/>
                <a:cs typeface="Arial" pitchFamily="34" charset="-120"/>
              </a:rPr>
              <a:t>Слова pen и pencil особенно полезны на уроках письма. Их удобно показывать в классе, просить подать нужный предмет и повторять в мини-диалогах.
</a:t>
            </a:r>
            <a:endParaRPr lang="en-US" sz="2300" dirty="0"/>
          </a:p>
        </p:txBody>
      </p:sp>
      <p:sp>
        <p:nvSpPr>
          <p:cNvPr id="19" name="Text 7"/>
          <p:cNvSpPr txBox="1"/>
          <p:nvPr/>
        </p:nvSpPr>
        <p:spPr>
          <a:xfrm>
            <a:off x="10635875" y="2796400"/>
            <a:ext cx="6842100" cy="677100"/>
          </a:xfrm>
          <a:prstGeom prst="rect">
            <a:avLst/>
          </a:prstGeom>
          <a:noFill/>
          <a:ln/>
        </p:spPr>
        <p:txBody>
          <a:bodyPr wrap="square" lIns="0" tIns="0" rIns="0" bIns="0" rtlCol="0" anchor="ctr"/>
          <a:lstStyle/>
          <a:p>
            <a:pPr algn="l" indent="0" marL="0">
              <a:lnSpc>
                <a:spcPct val="90000"/>
              </a:lnSpc>
              <a:buNone/>
            </a:pPr>
            <a:r>
              <a:rPr lang="en-US" sz="2800" b="1" dirty="0">
                <a:solidFill>
                  <a:srgbClr val="1C3354"/>
                </a:solidFill>
                <a:latin typeface="Arial" pitchFamily="34" charset="0"/>
                <a:ea typeface="Arial" pitchFamily="34" charset="-122"/>
                <a:cs typeface="Arial" pitchFamily="34" charset="-120"/>
              </a:rPr>
              <a:t>Ручка и карандаш
</a:t>
            </a:r>
            <a:endParaRPr lang="en-US" sz="2800" dirty="0"/>
          </a:p>
        </p:txBody>
      </p:sp>
      <p:sp>
        <p:nvSpPr>
          <p:cNvPr id="20" name="Text 8"/>
          <p:cNvSpPr txBox="1"/>
          <p:nvPr/>
        </p:nvSpPr>
        <p:spPr>
          <a:xfrm>
            <a:off x="9473975" y="7155425"/>
            <a:ext cx="8004000" cy="1135800"/>
          </a:xfrm>
          <a:prstGeom prst="rect">
            <a:avLst/>
          </a:prstGeom>
          <a:noFill/>
          <a:ln/>
        </p:spPr>
        <p:txBody>
          <a:bodyPr wrap="square" lIns="0" tIns="0" rIns="0" bIns="0" rtlCol="0" anchor="t"/>
          <a:lstStyle/>
          <a:p>
            <a:pPr algn="l" indent="0" marL="0">
              <a:lnSpc>
                <a:spcPct val="115000"/>
              </a:lnSpc>
              <a:buNone/>
            </a:pPr>
            <a:r>
              <a:rPr lang="en-US" sz="2300" dirty="0">
                <a:solidFill>
                  <a:srgbClr val="000000"/>
                </a:solidFill>
                <a:latin typeface="Arial" pitchFamily="34" charset="0"/>
                <a:ea typeface="Arial" pitchFamily="34" charset="-122"/>
                <a:cs typeface="Arial" pitchFamily="34" charset="-120"/>
              </a:rPr>
              <a:t>Слова school, desk и chair делают английский ближе к повседневной жизни. Дети быстро понимают, что язык нужен не только в учебнике, но и вокруг них.
</a:t>
            </a:r>
            <a:endParaRPr lang="en-US" sz="2300" dirty="0"/>
          </a:p>
        </p:txBody>
      </p:sp>
      <p:sp>
        <p:nvSpPr>
          <p:cNvPr id="21" name="Text 9"/>
          <p:cNvSpPr txBox="1"/>
          <p:nvPr/>
        </p:nvSpPr>
        <p:spPr>
          <a:xfrm>
            <a:off x="10635875" y="5915800"/>
            <a:ext cx="6842100" cy="677100"/>
          </a:xfrm>
          <a:prstGeom prst="rect">
            <a:avLst/>
          </a:prstGeom>
          <a:noFill/>
          <a:ln/>
        </p:spPr>
        <p:txBody>
          <a:bodyPr wrap="square" lIns="0" tIns="0" rIns="0" bIns="0" rtlCol="0" anchor="ctr"/>
          <a:lstStyle/>
          <a:p>
            <a:pPr algn="l" indent="0" marL="0">
              <a:lnSpc>
                <a:spcPct val="90000"/>
              </a:lnSpc>
              <a:buNone/>
            </a:pPr>
            <a:r>
              <a:rPr lang="en-US" sz="2800" b="1" dirty="0">
                <a:solidFill>
                  <a:srgbClr val="1C3354"/>
                </a:solidFill>
                <a:latin typeface="Arial" pitchFamily="34" charset="0"/>
                <a:ea typeface="Arial" pitchFamily="34" charset="-122"/>
                <a:cs typeface="Arial" pitchFamily="34" charset="-120"/>
              </a:rPr>
              <a:t>Классная комната
</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4175" y="5795005"/>
            <a:ext cx="17258400" cy="3404489"/>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pic>
        <p:nvPicPr>
          <p:cNvPr id="7" name="Image 5" descr="preencoded.png">    </p:cNvPr>
          <p:cNvPicPr>
            <a:picLocks noChangeAspect="1"/>
          </p:cNvPicPr>
          <p:nvPr/>
        </p:nvPicPr>
        <p:blipFill>
          <a:blip r:embed="rId6"/>
          <a:stretch>
            <a:fillRect/>
          </a:stretch>
        </p:blipFill>
        <p:spPr>
          <a:xfrm>
            <a:off x="0" y="0"/>
            <a:ext cx="18288000" cy="10287000"/>
          </a:xfrm>
          <a:prstGeom prst="rect">
            <a:avLst/>
          </a:prstGeom>
        </p:spPr>
      </p:pic>
      <p:sp>
        <p:nvSpPr>
          <p:cNvPr id="8" name="Text 0"/>
          <p:cNvSpPr txBox="1"/>
          <p:nvPr/>
        </p:nvSpPr>
        <p:spPr>
          <a:xfrm>
            <a:off x="123775" y="9536150"/>
            <a:ext cx="10290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10</a:t>
            </a:r>
            <a:endParaRPr lang="en-US" sz="2200" dirty="0"/>
          </a:p>
        </p:txBody>
      </p:sp>
      <p:sp>
        <p:nvSpPr>
          <p:cNvPr id="9" name="Text 1"/>
          <p:cNvSpPr txBox="1"/>
          <p:nvPr/>
        </p:nvSpPr>
        <p:spPr>
          <a:xfrm>
            <a:off x="524725" y="1189600"/>
            <a:ext cx="17239800" cy="1286100"/>
          </a:xfrm>
          <a:prstGeom prst="rect">
            <a:avLst/>
          </a:prstGeom>
          <a:noFill/>
          <a:ln/>
        </p:spPr>
        <p:txBody>
          <a:bodyPr wrap="square" lIns="0" tIns="0" rIns="0" bIns="0" rtlCol="0" anchor="t"/>
          <a:lstStyle/>
          <a:p>
            <a:pPr algn="l" indent="0" marL="0">
              <a:lnSpc>
                <a:spcPct val="100000"/>
              </a:lnSpc>
              <a:buNone/>
            </a:pPr>
            <a:r>
              <a:rPr lang="en-US" sz="4500" b="1" dirty="0">
                <a:solidFill>
                  <a:srgbClr val="000000"/>
                </a:solidFill>
                <a:latin typeface="Arial" pitchFamily="34" charset="0"/>
                <a:ea typeface="Arial" pitchFamily="34" charset="-122"/>
                <a:cs typeface="Arial" pitchFamily="34" charset="-120"/>
              </a:rPr>
              <a:t>Животные, игрушки и любимые темы детей
</a:t>
            </a:r>
            <a:endParaRPr lang="en-US" sz="4500" dirty="0"/>
          </a:p>
        </p:txBody>
      </p:sp>
      <p:sp>
        <p:nvSpPr>
          <p:cNvPr id="10" name="Text 2"/>
          <p:cNvSpPr txBox="1"/>
          <p:nvPr/>
        </p:nvSpPr>
        <p:spPr>
          <a:xfrm>
            <a:off x="1495200" y="2890275"/>
            <a:ext cx="3138600" cy="2709600"/>
          </a:xfrm>
          <a:prstGeom prst="rect">
            <a:avLst/>
          </a:prstGeom>
          <a:noFill/>
          <a:ln/>
        </p:spPr>
        <p:txBody>
          <a:bodyPr wrap="square" lIns="0" tIns="0" rIns="0" bIns="0" rtlCol="0" anchor="t"/>
          <a:lstStyle/>
          <a:p>
            <a:pPr algn="l" indent="0" marL="0">
              <a:lnSpc>
                <a:spcPct val="100000"/>
              </a:lnSpc>
              <a:buNone/>
            </a:pPr>
            <a:r>
              <a:rPr lang="en-US" sz="2312" b="1" dirty="0">
                <a:solidFill>
                  <a:srgbClr val="000000"/>
                </a:solidFill>
                <a:latin typeface="Arial" pitchFamily="34" charset="0"/>
                <a:ea typeface="Arial" pitchFamily="34" charset="-122"/>
                <a:cs typeface="Arial" pitchFamily="34" charset="-120"/>
              </a:rPr>
              <a:t>Животные на картинках
</a:t>
            </a:r>
            <a:pPr algn="l" indent="0" marL="0">
              <a:lnSpc>
                <a:spcPct val="100000"/>
              </a:lnSpc>
              <a:buNone/>
            </a:pPr>
            <a:r>
              <a:rPr lang="en-US" sz="771"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926" dirty="0">
                <a:solidFill>
                  <a:srgbClr val="000000"/>
                </a:solidFill>
                <a:latin typeface="Arial" pitchFamily="34" charset="0"/>
                <a:ea typeface="Arial" pitchFamily="34" charset="-122"/>
                <a:cs typeface="Arial" pitchFamily="34" charset="-120"/>
              </a:rPr>
              <a:t>Слова cat, dog, lion, tiger и elephant легко запоминаются, когда рядом есть яркие изображения. Дети любят узнавать животных быстро, будто это маленькая викторина в классе.
</a:t>
            </a:r>
            <a:endParaRPr lang="en-US" sz="2312" dirty="0"/>
          </a:p>
        </p:txBody>
      </p:sp>
      <p:sp>
        <p:nvSpPr>
          <p:cNvPr id="11" name="Text 3"/>
          <p:cNvSpPr txBox="1"/>
          <p:nvPr/>
        </p:nvSpPr>
        <p:spPr>
          <a:xfrm>
            <a:off x="5897300" y="2890275"/>
            <a:ext cx="3138600" cy="2709600"/>
          </a:xfrm>
          <a:prstGeom prst="rect">
            <a:avLst/>
          </a:prstGeom>
          <a:noFill/>
          <a:ln/>
        </p:spPr>
        <p:txBody>
          <a:bodyPr wrap="square" lIns="0" tIns="0" rIns="0" bIns="0" rtlCol="0" anchor="t"/>
          <a:lstStyle/>
          <a:p>
            <a:pPr algn="l" indent="0" marL="0">
              <a:lnSpc>
                <a:spcPct val="100000"/>
              </a:lnSpc>
              <a:buNone/>
            </a:pPr>
            <a:r>
              <a:rPr lang="en-US" sz="2517" b="1" dirty="0">
                <a:solidFill>
                  <a:srgbClr val="000000"/>
                </a:solidFill>
                <a:latin typeface="Arial" pitchFamily="34" charset="0"/>
                <a:ea typeface="Arial" pitchFamily="34" charset="-122"/>
                <a:cs typeface="Arial" pitchFamily="34" charset="-120"/>
              </a:rPr>
              <a:t>Кто как двигается
</a:t>
            </a:r>
            <a:pPr algn="l" indent="0" marL="0">
              <a:lnSpc>
                <a:spcPct val="100000"/>
              </a:lnSpc>
              <a:buNone/>
            </a:pPr>
            <a:r>
              <a:rPr lang="en-US" sz="839"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097" dirty="0">
                <a:solidFill>
                  <a:srgbClr val="000000"/>
                </a:solidFill>
                <a:latin typeface="Arial" pitchFamily="34" charset="0"/>
                <a:ea typeface="Arial" pitchFamily="34" charset="-122"/>
                <a:cs typeface="Arial" pitchFamily="34" charset="-120"/>
              </a:rPr>
              <a:t>Тема животных особенно удачна для движений и коротких игр. Можно показать прыжок зайца, походку медведя или плавный шаг слона, а затем назвать животное по-английски.
</a:t>
            </a:r>
            <a:endParaRPr lang="en-US" sz="2517" dirty="0"/>
          </a:p>
        </p:txBody>
      </p:sp>
      <p:sp>
        <p:nvSpPr>
          <p:cNvPr id="12" name="Text 4"/>
          <p:cNvSpPr txBox="1"/>
          <p:nvPr/>
        </p:nvSpPr>
        <p:spPr>
          <a:xfrm>
            <a:off x="10299400" y="2890275"/>
            <a:ext cx="3138600" cy="2709600"/>
          </a:xfrm>
          <a:prstGeom prst="rect">
            <a:avLst/>
          </a:prstGeom>
          <a:noFill/>
          <a:ln/>
        </p:spPr>
        <p:txBody>
          <a:bodyPr wrap="square" lIns="0" tIns="0" rIns="0" bIns="0" rtlCol="0" anchor="t"/>
          <a:lstStyle/>
          <a:p>
            <a:pPr algn="l" indent="0" marL="0">
              <a:lnSpc>
                <a:spcPct val="100000"/>
              </a:lnSpc>
              <a:buNone/>
            </a:pPr>
            <a:r>
              <a:rPr lang="en-US" sz="2306" b="1" dirty="0">
                <a:solidFill>
                  <a:srgbClr val="000000"/>
                </a:solidFill>
                <a:latin typeface="Arial" pitchFamily="34" charset="0"/>
                <a:ea typeface="Arial" pitchFamily="34" charset="-122"/>
                <a:cs typeface="Arial" pitchFamily="34" charset="-120"/>
              </a:rPr>
              <a:t>Игрушки из детского мира
</a:t>
            </a:r>
            <a:pPr algn="l" indent="0" marL="0">
              <a:lnSpc>
                <a:spcPct val="100000"/>
              </a:lnSpc>
              <a:buNone/>
            </a:pPr>
            <a:r>
              <a:rPr lang="en-US" sz="769"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921" dirty="0">
                <a:solidFill>
                  <a:srgbClr val="000000"/>
                </a:solidFill>
                <a:latin typeface="Arial" pitchFamily="34" charset="0"/>
                <a:ea typeface="Arial" pitchFamily="34" charset="-122"/>
                <a:cs typeface="Arial" pitchFamily="34" charset="-120"/>
              </a:rPr>
              <a:t>Ball, doll, teddy bear и car понятны и близки второклассникам. Эти слова удобно использовать в парных заданиях, потому что предметы легко представить, показать и назвать.
</a:t>
            </a:r>
            <a:endParaRPr lang="en-US" sz="2306" dirty="0"/>
          </a:p>
        </p:txBody>
      </p:sp>
      <p:sp>
        <p:nvSpPr>
          <p:cNvPr id="13" name="Text 5"/>
          <p:cNvSpPr txBox="1"/>
          <p:nvPr/>
        </p:nvSpPr>
        <p:spPr>
          <a:xfrm>
            <a:off x="14701500" y="2890275"/>
            <a:ext cx="3138600" cy="2709600"/>
          </a:xfrm>
          <a:prstGeom prst="rect">
            <a:avLst/>
          </a:prstGeom>
          <a:noFill/>
          <a:ln/>
        </p:spPr>
        <p:txBody>
          <a:bodyPr wrap="square" lIns="0" tIns="0" rIns="0" bIns="0" rtlCol="0" anchor="t"/>
          <a:lstStyle/>
          <a:p>
            <a:pPr algn="l" indent="0" marL="0">
              <a:lnSpc>
                <a:spcPct val="100000"/>
              </a:lnSpc>
              <a:buNone/>
            </a:pPr>
            <a:r>
              <a:rPr lang="en-US" sz="2423" b="1" dirty="0">
                <a:solidFill>
                  <a:srgbClr val="000000"/>
                </a:solidFill>
                <a:latin typeface="Arial" pitchFamily="34" charset="0"/>
                <a:ea typeface="Arial" pitchFamily="34" charset="-122"/>
                <a:cs typeface="Arial" pitchFamily="34" charset="-120"/>
              </a:rPr>
              <a:t>Запоминание без скуки
</a:t>
            </a:r>
            <a:pPr algn="l" indent="0" marL="0">
              <a:lnSpc>
                <a:spcPct val="100000"/>
              </a:lnSpc>
              <a:buNone/>
            </a:pPr>
            <a:r>
              <a:rPr lang="en-US" sz="808"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019" dirty="0">
                <a:solidFill>
                  <a:srgbClr val="000000"/>
                </a:solidFill>
                <a:latin typeface="Arial" pitchFamily="34" charset="0"/>
                <a:ea typeface="Arial" pitchFamily="34" charset="-122"/>
                <a:cs typeface="Arial" pitchFamily="34" charset="-120"/>
              </a:rPr>
              <a:t>Когда слово связано с любимой темой, ребёнок повторяет его охотнее. Картинка, жест и короткая игра превращают запоминание в весёлое и понятное занятие.
</a:t>
            </a:r>
            <a:endParaRPr lang="en-US" sz="2423"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8EDF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1089275" y="2025541"/>
            <a:ext cx="6981000" cy="3988169"/>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9592500" y="2025541"/>
            <a:ext cx="6981000" cy="3988169"/>
          </a:xfrm>
          <a:prstGeom prst="rect">
            <a:avLst/>
          </a:prstGeom>
        </p:spPr>
      </p:pic>
      <p:pic>
        <p:nvPicPr>
          <p:cNvPr id="7" name="Image 5" descr="preencoded.png">    </p:cNvPr>
          <p:cNvPicPr>
            <a:picLocks noChangeAspect="1"/>
          </p:cNvPicPr>
          <p:nvPr/>
        </p:nvPicPr>
        <p:blipFill>
          <a:blip r:embed="rId6"/>
          <a:stretch>
            <a:fillRect/>
          </a:stretch>
        </p:blipFill>
        <p:spPr>
          <a:xfrm>
            <a:off x="0" y="0"/>
            <a:ext cx="18288000" cy="10287000"/>
          </a:xfrm>
          <a:prstGeom prst="rect">
            <a:avLst/>
          </a:prstGeom>
        </p:spPr>
      </p:pic>
      <p:sp>
        <p:nvSpPr>
          <p:cNvPr id="8" name="Text 0"/>
          <p:cNvSpPr txBox="1"/>
          <p:nvPr/>
        </p:nvSpPr>
        <p:spPr>
          <a:xfrm>
            <a:off x="123775" y="9536150"/>
            <a:ext cx="10290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000000"/>
                </a:solidFill>
                <a:latin typeface="Arial" pitchFamily="34" charset="0"/>
                <a:ea typeface="Arial" pitchFamily="34" charset="-122"/>
                <a:cs typeface="Arial" pitchFamily="34" charset="-120"/>
              </a:rPr>
              <a:t>11</a:t>
            </a:r>
            <a:endParaRPr lang="en-US" sz="2200" dirty="0"/>
          </a:p>
        </p:txBody>
      </p:sp>
      <p:sp>
        <p:nvSpPr>
          <p:cNvPr id="9" name="Text 1"/>
          <p:cNvSpPr txBox="1"/>
          <p:nvPr/>
        </p:nvSpPr>
        <p:spPr>
          <a:xfrm>
            <a:off x="1089275" y="7326432"/>
            <a:ext cx="6981000" cy="1966200"/>
          </a:xfrm>
          <a:prstGeom prst="rect">
            <a:avLst/>
          </a:prstGeom>
          <a:noFill/>
          <a:ln/>
        </p:spPr>
        <p:txBody>
          <a:bodyPr wrap="square" lIns="0" tIns="0" rIns="0" bIns="0" rtlCol="0" anchor="t"/>
          <a:lstStyle/>
          <a:p>
            <a:pPr algn="l" indent="0" marL="0">
              <a:lnSpc>
                <a:spcPct val="100000"/>
              </a:lnSpc>
              <a:buNone/>
            </a:pPr>
            <a:r>
              <a:rPr lang="en-US" sz="2322" dirty="0">
                <a:solidFill>
                  <a:srgbClr val="000000"/>
                </a:solidFill>
                <a:latin typeface="Arial" pitchFamily="34" charset="0"/>
                <a:ea typeface="Arial" pitchFamily="34" charset="-122"/>
                <a:cs typeface="Arial" pitchFamily="34" charset="-120"/>
              </a:rPr>
              <a:t>Учитель говорит Hello! — и класс отвечает в ритм, хлопая в ладоши. Простая мелодия и повторение делают приветствие весёлым, а дети легче запоминают слова, потому что они звучат как часть игры и маленького спектакля.
</a:t>
            </a:r>
            <a:endParaRPr lang="en-US" sz="2322" dirty="0"/>
          </a:p>
        </p:txBody>
      </p:sp>
      <p:sp>
        <p:nvSpPr>
          <p:cNvPr id="10" name="Text 2"/>
          <p:cNvSpPr txBox="1"/>
          <p:nvPr/>
        </p:nvSpPr>
        <p:spPr>
          <a:xfrm>
            <a:off x="1089278" y="6289736"/>
            <a:ext cx="6981000" cy="772800"/>
          </a:xfrm>
          <a:prstGeom prst="rect">
            <a:avLst/>
          </a:prstGeom>
          <a:noFill/>
          <a:ln/>
        </p:spPr>
        <p:txBody>
          <a:bodyPr wrap="square" lIns="0" tIns="0" rIns="0" bIns="0" rtlCol="0" anchor="ctr"/>
          <a:lstStyle/>
          <a:p>
            <a:pPr algn="l" indent="0" marL="0">
              <a:lnSpc>
                <a:spcPct val="115000"/>
              </a:lnSpc>
              <a:buNone/>
            </a:pPr>
            <a:r>
              <a:rPr lang="en-US" sz="2644" b="1" dirty="0">
                <a:solidFill>
                  <a:srgbClr val="0345E4"/>
                </a:solidFill>
                <a:latin typeface="Arial" pitchFamily="34" charset="0"/>
                <a:ea typeface="Arial" pitchFamily="34" charset="-122"/>
                <a:cs typeface="Arial" pitchFamily="34" charset="-120"/>
              </a:rPr>
              <a:t>Хлопки помогают запомнить приветствия
</a:t>
            </a:r>
            <a:endParaRPr lang="en-US" sz="2644" dirty="0"/>
          </a:p>
        </p:txBody>
      </p:sp>
      <p:sp>
        <p:nvSpPr>
          <p:cNvPr id="11" name="Text 3"/>
          <p:cNvSpPr txBox="1"/>
          <p:nvPr/>
        </p:nvSpPr>
        <p:spPr>
          <a:xfrm>
            <a:off x="9592500" y="7326432"/>
            <a:ext cx="6981000" cy="1966200"/>
          </a:xfrm>
          <a:prstGeom prst="rect">
            <a:avLst/>
          </a:prstGeom>
          <a:noFill/>
          <a:ln/>
        </p:spPr>
        <p:txBody>
          <a:bodyPr wrap="square" lIns="0" tIns="0" rIns="0" bIns="0" rtlCol="0" anchor="t"/>
          <a:lstStyle/>
          <a:p>
            <a:pPr algn="l" indent="0" marL="0">
              <a:lnSpc>
                <a:spcPct val="100000"/>
              </a:lnSpc>
              <a:buNone/>
            </a:pPr>
            <a:r>
              <a:rPr lang="en-US" sz="2322" dirty="0">
                <a:solidFill>
                  <a:srgbClr val="000000"/>
                </a:solidFill>
                <a:latin typeface="Arial" pitchFamily="34" charset="0"/>
                <a:ea typeface="Arial" pitchFamily="34" charset="-122"/>
                <a:cs typeface="Arial" pitchFamily="34" charset="-120"/>
              </a:rPr>
              <a:t>Когда дети шагают по кругу, поднимают карточки или показывают цветные предметы, английские слова сразу становятся понятнее. Ритм помогает удержать внимание, а короткая песенка превращает счёт и названия цветов в бодрое коллективное занятие.
</a:t>
            </a:r>
            <a:endParaRPr lang="en-US" sz="2322" dirty="0"/>
          </a:p>
        </p:txBody>
      </p:sp>
      <p:sp>
        <p:nvSpPr>
          <p:cNvPr id="12" name="Text 4"/>
          <p:cNvSpPr txBox="1"/>
          <p:nvPr/>
        </p:nvSpPr>
        <p:spPr>
          <a:xfrm>
            <a:off x="9592503" y="6289736"/>
            <a:ext cx="6981000" cy="772800"/>
          </a:xfrm>
          <a:prstGeom prst="rect">
            <a:avLst/>
          </a:prstGeom>
          <a:noFill/>
          <a:ln/>
        </p:spPr>
        <p:txBody>
          <a:bodyPr wrap="square" lIns="0" tIns="0" rIns="0" bIns="0" rtlCol="0" anchor="ctr"/>
          <a:lstStyle/>
          <a:p>
            <a:pPr algn="l" indent="0" marL="0">
              <a:lnSpc>
                <a:spcPct val="115000"/>
              </a:lnSpc>
              <a:buNone/>
            </a:pPr>
            <a:r>
              <a:rPr lang="en-US" sz="2800" b="1" dirty="0">
                <a:solidFill>
                  <a:srgbClr val="0345E4"/>
                </a:solidFill>
                <a:latin typeface="Arial" pitchFamily="34" charset="0"/>
                <a:ea typeface="Arial" pitchFamily="34" charset="-122"/>
                <a:cs typeface="Arial" pitchFamily="34" charset="-120"/>
              </a:rPr>
              <a:t>Движение оживляет счёт и цвета
</a:t>
            </a:r>
            <a:endParaRPr lang="en-US" sz="2800" dirty="0"/>
          </a:p>
        </p:txBody>
      </p:sp>
      <p:sp>
        <p:nvSpPr>
          <p:cNvPr id="13" name="Text 5"/>
          <p:cNvSpPr txBox="1"/>
          <p:nvPr/>
        </p:nvSpPr>
        <p:spPr>
          <a:xfrm>
            <a:off x="679950" y="491775"/>
            <a:ext cx="16930800" cy="877200"/>
          </a:xfrm>
          <a:prstGeom prst="rect">
            <a:avLst/>
          </a:prstGeom>
          <a:noFill/>
          <a:ln/>
        </p:spPr>
        <p:txBody>
          <a:bodyPr wrap="square" lIns="0" tIns="0" rIns="0" bIns="0" rtlCol="0" anchor="t"/>
          <a:lstStyle/>
          <a:p>
            <a:pPr algn="l" indent="0" marL="0">
              <a:lnSpc>
                <a:spcPct val="100000"/>
              </a:lnSpc>
              <a:buNone/>
            </a:pPr>
            <a:r>
              <a:rPr lang="en-US" sz="4500" b="1" dirty="0">
                <a:solidFill>
                  <a:srgbClr val="FFFFFF"/>
                </a:solidFill>
                <a:latin typeface="Arial" pitchFamily="34" charset="0"/>
                <a:ea typeface="Arial" pitchFamily="34" charset="-122"/>
                <a:cs typeface="Arial" pitchFamily="34" charset="-120"/>
              </a:rPr>
              <a:t>Песня, рифмовка и движение на уроке
</a:t>
            </a:r>
            <a:endParaRPr lang="en-US" sz="4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1199075" y="3321938"/>
            <a:ext cx="8958300" cy="4102800"/>
          </a:xfrm>
          <a:prstGeom prst="rect">
            <a:avLst/>
          </a:prstGeom>
          <a:noFill/>
          <a:ln/>
        </p:spPr>
        <p:txBody>
          <a:bodyPr wrap="square" lIns="0" tIns="0" rIns="0" bIns="0" rtlCol="0" anchor="ctr"/>
          <a:lstStyle/>
          <a:p>
            <a:pPr algn="ctr" indent="0" marL="0">
              <a:lnSpc>
                <a:spcPct val="120004"/>
              </a:lnSpc>
              <a:buNone/>
            </a:pPr>
            <a:r>
              <a:rPr lang="en-US" sz="6500" dirty="0">
                <a:solidFill>
                  <a:srgbClr val="000000"/>
                </a:solidFill>
                <a:latin typeface="Arial" pitchFamily="34" charset="0"/>
                <a:ea typeface="Arial" pitchFamily="34" charset="-122"/>
                <a:cs typeface="Arial" pitchFamily="34" charset="-120"/>
              </a:rPr>
              <a:t>26
</a:t>
            </a:r>
            <a:pPr algn="ctr" indent="0" marL="0">
              <a:lnSpc>
                <a:spcPct val="140014"/>
              </a:lnSpc>
              <a:buNone/>
            </a:pPr>
            <a:r>
              <a:rPr lang="en-US" sz="3000" dirty="0">
                <a:solidFill>
                  <a:srgbClr val="000000"/>
                </a:solidFill>
                <a:latin typeface="Arial" pitchFamily="34" charset="0"/>
                <a:ea typeface="Arial" pitchFamily="34" charset="-122"/>
                <a:cs typeface="Arial" pitchFamily="34" charset="-120"/>
              </a:rPr>
              <a:t>букв содержит английский алфавит, и это первый ориентир для внимательного слуха и чёткого произношения.
</a:t>
            </a:r>
            <a:pPr algn="ctr" indent="0" marL="0">
              <a:lnSpc>
                <a:spcPct val="140014"/>
              </a:lnSpc>
              <a:buNone/>
            </a:pPr>
            <a:r>
              <a:rPr lang="en-US" sz="3200" dirty="0">
                <a:solidFill>
                  <a:srgbClr val="000000"/>
                </a:solidFill>
                <a:latin typeface="Arial" pitchFamily="34" charset="0"/>
                <a:ea typeface="Arial" pitchFamily="34" charset="-122"/>
                <a:cs typeface="Arial" pitchFamily="34" charset="-120"/>
              </a:rPr>
              <a:t>
</a:t>
            </a:r>
            <a:pPr algn="ctr" indent="0" marL="0">
              <a:lnSpc>
                <a:spcPct val="140014"/>
              </a:lnSpc>
              <a:buNone/>
            </a:pPr>
            <a:r>
              <a:rPr lang="en-US" sz="2300" dirty="0">
                <a:solidFill>
                  <a:srgbClr val="000000"/>
                </a:solidFill>
                <a:latin typeface="Arial" pitchFamily="34" charset="0"/>
                <a:ea typeface="Arial" pitchFamily="34" charset="-122"/>
                <a:cs typeface="Arial" pitchFamily="34" charset="-120"/>
              </a:rPr>
              <a:t>Английский алфавит состоит из 26 букв.
</a:t>
            </a:r>
            <a:endParaRPr lang="en-US" sz="6500" dirty="0"/>
          </a:p>
        </p:txBody>
      </p:sp>
      <p:sp>
        <p:nvSpPr>
          <p:cNvPr id="5"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12</a:t>
            </a:r>
            <a:endParaRPr lang="en-US" sz="2200" dirty="0"/>
          </a:p>
        </p:txBody>
      </p:sp>
      <p:sp>
        <p:nvSpPr>
          <p:cNvPr id="6" name="Text 2"/>
          <p:cNvSpPr txBox="1"/>
          <p:nvPr/>
        </p:nvSpPr>
        <p:spPr>
          <a:xfrm>
            <a:off x="10862450" y="2817850"/>
            <a:ext cx="6809400" cy="4996500"/>
          </a:xfrm>
          <a:prstGeom prst="rect">
            <a:avLst/>
          </a:prstGeom>
          <a:noFill/>
          <a:ln/>
        </p:spPr>
        <p:txBody>
          <a:bodyPr wrap="square" lIns="0" tIns="0" rIns="0" bIns="0" rtlCol="0" anchor="ctr"/>
          <a:lstStyle/>
          <a:p>
            <a:pPr algn="l" indent="0" marL="0">
              <a:lnSpc>
                <a:spcPct val="140014"/>
              </a:lnSpc>
              <a:buNone/>
            </a:pPr>
            <a:r>
              <a:rPr lang="en-US" sz="2500" dirty="0">
                <a:solidFill>
                  <a:srgbClr val="000000"/>
                </a:solidFill>
                <a:latin typeface="Arial" pitchFamily="34" charset="0"/>
                <a:ea typeface="Arial" pitchFamily="34" charset="-122"/>
                <a:cs typeface="Arial" pitchFamily="34" charset="-120"/>
              </a:rPr>
              <a:t>Ребёнок учится различать новые звуки и произносить короткие слова без спешки. Это помогает не угадывать ответ, а слышать английскую речь точнее.
</a:t>
            </a:r>
            <a:endParaRPr lang="en-US" sz="2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959773" y="3063875"/>
            <a:ext cx="16483054" cy="6284700"/>
          </a:xfrm>
          <a:prstGeom prst="rect">
            <a:avLst/>
          </a:prstGeom>
        </p:spPr>
      </p:pic>
      <p:sp>
        <p:nvSpPr>
          <p:cNvPr id="4" name="Text 0"/>
          <p:cNvSpPr txBox="1"/>
          <p:nvPr/>
        </p:nvSpPr>
        <p:spPr>
          <a:xfrm>
            <a:off x="957150" y="428975"/>
            <a:ext cx="16488300" cy="1300800"/>
          </a:xfrm>
          <a:prstGeom prst="rect">
            <a:avLst/>
          </a:prstGeom>
          <a:noFill/>
          <a:ln/>
        </p:spPr>
        <p:txBody>
          <a:bodyPr wrap="square" lIns="0" tIns="0" rIns="0" bIns="0" rtlCol="0" anchor="ctr"/>
          <a:lstStyle/>
          <a:p>
            <a:pPr algn="l" indent="0" marL="0">
              <a:lnSpc>
                <a:spcPct val="120000"/>
              </a:lnSpc>
              <a:buNone/>
            </a:pPr>
            <a:r>
              <a:rPr lang="en-US" sz="4500" b="1" dirty="0">
                <a:solidFill>
                  <a:srgbClr val="000000"/>
                </a:solidFill>
                <a:latin typeface="Arial" pitchFamily="34" charset="0"/>
                <a:ea typeface="Arial" pitchFamily="34" charset="-122"/>
                <a:cs typeface="Arial" pitchFamily="34" charset="-120"/>
              </a:rPr>
              <a:t>Как проходит урок английского во 2 классе
</a:t>
            </a:r>
            <a:endParaRPr lang="en-US" sz="4500" dirty="0"/>
          </a:p>
        </p:txBody>
      </p:sp>
      <p:sp>
        <p:nvSpPr>
          <p:cNvPr id="5"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13</a:t>
            </a:r>
            <a:endParaRPr lang="en-US" sz="2200" dirty="0"/>
          </a:p>
        </p:txBody>
      </p:sp>
      <p:sp>
        <p:nvSpPr>
          <p:cNvPr id="6" name="Text 2"/>
          <p:cNvSpPr txBox="1"/>
          <p:nvPr/>
        </p:nvSpPr>
        <p:spPr>
          <a:xfrm>
            <a:off x="957150" y="1729775"/>
            <a:ext cx="16488300" cy="1334100"/>
          </a:xfrm>
          <a:prstGeom prst="rect">
            <a:avLst/>
          </a:prstGeom>
          <a:noFill/>
          <a:ln/>
        </p:spPr>
        <p:txBody>
          <a:bodyPr wrap="square" lIns="0" tIns="0" rIns="0" bIns="0" rtlCol="0" anchor="t"/>
          <a:lstStyle/>
          <a:p>
            <a:pPr algn="l" indent="0" marL="0">
              <a:lnSpc>
                <a:spcPct val="120000"/>
              </a:lnSpc>
              <a:buNone/>
            </a:pPr>
            <a:r>
              <a:rPr lang="en-US" sz="2600" dirty="0">
                <a:solidFill>
                  <a:srgbClr val="1C3354"/>
                </a:solidFill>
                <a:latin typeface="Arial" pitchFamily="34" charset="0"/>
                <a:ea typeface="Arial" pitchFamily="34" charset="-122"/>
                <a:cs typeface="Arial" pitchFamily="34" charset="-120"/>
              </a:rPr>
              <a:t>Последовательность шагов помогает сохранить внимание и поддерживать активность на уроке.
</a:t>
            </a:r>
            <a:endParaRPr lang="en-US" sz="2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997495" y="2915264"/>
            <a:ext cx="808200" cy="808200"/>
          </a:xfrm>
          <a:prstGeom prst="rect">
            <a:avLst/>
          </a:prstGeom>
        </p:spPr>
      </p:pic>
      <p:pic>
        <p:nvPicPr>
          <p:cNvPr id="4" name="Image 2" descr="preencoded.png">    </p:cNvPr>
          <p:cNvPicPr>
            <a:picLocks noChangeAspect="1"/>
          </p:cNvPicPr>
          <p:nvPr/>
        </p:nvPicPr>
        <p:blipFill>
          <a:blip r:embed="rId3"/>
          <a:stretch>
            <a:fillRect/>
          </a:stretch>
        </p:blipFill>
        <p:spPr>
          <a:xfrm>
            <a:off x="9724462" y="2915264"/>
            <a:ext cx="808200" cy="808200"/>
          </a:xfrm>
          <a:prstGeom prst="rect">
            <a:avLst/>
          </a:prstGeom>
        </p:spPr>
      </p:pic>
      <p:pic>
        <p:nvPicPr>
          <p:cNvPr id="5" name="Image 3" descr="preencoded.png">    </p:cNvPr>
          <p:cNvPicPr>
            <a:picLocks noChangeAspect="1"/>
          </p:cNvPicPr>
          <p:nvPr/>
        </p:nvPicPr>
        <p:blipFill>
          <a:blip r:embed="rId4"/>
          <a:stretch>
            <a:fillRect/>
          </a:stretch>
        </p:blipFill>
        <p:spPr>
          <a:xfrm>
            <a:off x="1048021" y="6638231"/>
            <a:ext cx="707175" cy="808200"/>
          </a:xfrm>
          <a:prstGeom prst="rect">
            <a:avLst/>
          </a:prstGeom>
        </p:spPr>
      </p:pic>
      <p:pic>
        <p:nvPicPr>
          <p:cNvPr id="6" name="Image 4" descr="preencoded.png">    </p:cNvPr>
          <p:cNvPicPr>
            <a:picLocks noChangeAspect="1"/>
          </p:cNvPicPr>
          <p:nvPr/>
        </p:nvPicPr>
        <p:blipFill>
          <a:blip r:embed="rId5"/>
          <a:stretch>
            <a:fillRect/>
          </a:stretch>
        </p:blipFill>
        <p:spPr>
          <a:xfrm>
            <a:off x="9724479" y="6638231"/>
            <a:ext cx="808200" cy="808200"/>
          </a:xfrm>
          <a:prstGeom prst="rect">
            <a:avLst/>
          </a:prstGeom>
        </p:spPr>
      </p:pic>
      <p:sp>
        <p:nvSpPr>
          <p:cNvPr id="7" name="Text 0"/>
          <p:cNvSpPr txBox="1"/>
          <p:nvPr/>
        </p:nvSpPr>
        <p:spPr>
          <a:xfrm>
            <a:off x="832650" y="-56980"/>
            <a:ext cx="16622700" cy="1620900"/>
          </a:xfrm>
          <a:prstGeom prst="rect">
            <a:avLst/>
          </a:prstGeom>
          <a:noFill/>
          <a:ln/>
        </p:spPr>
        <p:txBody>
          <a:bodyPr wrap="square" lIns="0" tIns="0" rIns="0" bIns="0" rtlCol="0" anchor="ctr"/>
          <a:lstStyle/>
          <a:p>
            <a:pPr algn="ctr" indent="0" marL="0">
              <a:lnSpc>
                <a:spcPct val="100000"/>
              </a:lnSpc>
              <a:buNone/>
            </a:pPr>
            <a:r>
              <a:rPr lang="en-US" sz="4500" b="1" dirty="0">
                <a:solidFill>
                  <a:srgbClr val="000000"/>
                </a:solidFill>
                <a:latin typeface="Arial" pitchFamily="34" charset="0"/>
                <a:ea typeface="Arial" pitchFamily="34" charset="-122"/>
                <a:cs typeface="Arial" pitchFamily="34" charset="-120"/>
              </a:rPr>
              <a:t>Игры на уроке английского
</a:t>
            </a:r>
            <a:endParaRPr lang="en-US" sz="4500" dirty="0"/>
          </a:p>
        </p:txBody>
      </p:sp>
      <p:sp>
        <p:nvSpPr>
          <p:cNvPr id="8"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14</a:t>
            </a:r>
            <a:endParaRPr lang="en-US" sz="2200" dirty="0"/>
          </a:p>
        </p:txBody>
      </p:sp>
      <p:sp>
        <p:nvSpPr>
          <p:cNvPr id="9" name="Text 2"/>
          <p:cNvSpPr txBox="1"/>
          <p:nvPr/>
        </p:nvSpPr>
        <p:spPr>
          <a:xfrm>
            <a:off x="1057075" y="3993125"/>
            <a:ext cx="7865400" cy="1879800"/>
          </a:xfrm>
          <a:prstGeom prst="rect">
            <a:avLst/>
          </a:prstGeom>
          <a:noFill/>
          <a:ln/>
        </p:spPr>
        <p:txBody>
          <a:bodyPr wrap="square" lIns="0" tIns="0" rIns="0" bIns="0" rtlCol="0" anchor="t"/>
          <a:lstStyle/>
          <a:p>
            <a:pPr algn="l" indent="0" marL="0">
              <a:lnSpc>
                <a:spcPct val="115000"/>
              </a:lnSpc>
              <a:buNone/>
            </a:pPr>
            <a:r>
              <a:rPr lang="en-US" sz="2500" dirty="0">
                <a:solidFill>
                  <a:srgbClr val="000000"/>
                </a:solidFill>
                <a:latin typeface="Arial" pitchFamily="34" charset="0"/>
                <a:ea typeface="Arial" pitchFamily="34" charset="-122"/>
                <a:cs typeface="Arial" pitchFamily="34" charset="-120"/>
              </a:rPr>
              <a:t>Дети ищут одинаковые изображения, называют слова и проверяют себя без длинных объяснений. Такая игра развивает внимание и помогает быстро связать картинку со словом.
</a:t>
            </a:r>
            <a:endParaRPr lang="en-US" sz="2500" dirty="0"/>
          </a:p>
        </p:txBody>
      </p:sp>
      <p:sp>
        <p:nvSpPr>
          <p:cNvPr id="10" name="Text 3"/>
          <p:cNvSpPr txBox="1"/>
          <p:nvPr/>
        </p:nvSpPr>
        <p:spPr>
          <a:xfrm>
            <a:off x="2186875" y="2996125"/>
            <a:ext cx="6735600" cy="677100"/>
          </a:xfrm>
          <a:prstGeom prst="rect">
            <a:avLst/>
          </a:prstGeom>
          <a:noFill/>
          <a:ln/>
        </p:spPr>
        <p:txBody>
          <a:bodyPr wrap="square" lIns="0" tIns="0" rIns="0" bIns="0" rtlCol="0" anchor="ctr"/>
          <a:lstStyle/>
          <a:p>
            <a:pPr algn="l" indent="0" marL="0">
              <a:lnSpc>
                <a:spcPct val="90000"/>
              </a:lnSpc>
              <a:buNone/>
            </a:pPr>
            <a:r>
              <a:rPr lang="en-US" sz="3200" b="1" dirty="0">
                <a:solidFill>
                  <a:srgbClr val="1C3354"/>
                </a:solidFill>
                <a:latin typeface="Arial" pitchFamily="34" charset="0"/>
                <a:ea typeface="Arial" pitchFamily="34" charset="-122"/>
                <a:cs typeface="Arial" pitchFamily="34" charset="-120"/>
              </a:rPr>
              <a:t>Карточки и пары
</a:t>
            </a:r>
            <a:endParaRPr lang="en-US" sz="3200" dirty="0"/>
          </a:p>
        </p:txBody>
      </p:sp>
      <p:sp>
        <p:nvSpPr>
          <p:cNvPr id="11" name="Text 4"/>
          <p:cNvSpPr txBox="1"/>
          <p:nvPr/>
        </p:nvSpPr>
        <p:spPr>
          <a:xfrm>
            <a:off x="9794275" y="3993175"/>
            <a:ext cx="7865400" cy="1879800"/>
          </a:xfrm>
          <a:prstGeom prst="rect">
            <a:avLst/>
          </a:prstGeom>
          <a:noFill/>
          <a:ln/>
        </p:spPr>
        <p:txBody>
          <a:bodyPr wrap="square" lIns="0" tIns="0" rIns="0" bIns="0" rtlCol="0" anchor="t"/>
          <a:lstStyle/>
          <a:p>
            <a:pPr algn="l" indent="0" marL="0">
              <a:lnSpc>
                <a:spcPct val="115000"/>
              </a:lnSpc>
              <a:buNone/>
            </a:pPr>
            <a:r>
              <a:rPr lang="en-US" sz="2500" dirty="0">
                <a:solidFill>
                  <a:srgbClr val="000000"/>
                </a:solidFill>
                <a:latin typeface="Arial" pitchFamily="34" charset="0"/>
                <a:ea typeface="Arial" pitchFamily="34" charset="-122"/>
                <a:cs typeface="Arial" pitchFamily="34" charset="-120"/>
              </a:rPr>
              <a:t>В заданиях с лото ребёнок слушает слово, находит нужную картинку и отмечает её. Формат простой, понятный и особенно удобный для второго класса, где важна ясность.
</a:t>
            </a:r>
            <a:endParaRPr lang="en-US" sz="2500" dirty="0"/>
          </a:p>
        </p:txBody>
      </p:sp>
      <p:sp>
        <p:nvSpPr>
          <p:cNvPr id="12" name="Text 5"/>
          <p:cNvSpPr txBox="1"/>
          <p:nvPr/>
        </p:nvSpPr>
        <p:spPr>
          <a:xfrm>
            <a:off x="11030275" y="2980825"/>
            <a:ext cx="6629400" cy="677100"/>
          </a:xfrm>
          <a:prstGeom prst="rect">
            <a:avLst/>
          </a:prstGeom>
          <a:noFill/>
          <a:ln/>
        </p:spPr>
        <p:txBody>
          <a:bodyPr wrap="square" lIns="0" tIns="0" rIns="0" bIns="0" rtlCol="0" anchor="ctr"/>
          <a:lstStyle/>
          <a:p>
            <a:pPr algn="l" indent="0" marL="0">
              <a:lnSpc>
                <a:spcPct val="90000"/>
              </a:lnSpc>
              <a:buNone/>
            </a:pPr>
            <a:r>
              <a:rPr lang="en-US" sz="3200" b="1" dirty="0">
                <a:solidFill>
                  <a:srgbClr val="1C3354"/>
                </a:solidFill>
                <a:latin typeface="Arial" pitchFamily="34" charset="0"/>
                <a:ea typeface="Arial" pitchFamily="34" charset="-122"/>
                <a:cs typeface="Arial" pitchFamily="34" charset="-120"/>
              </a:rPr>
              <a:t>Лото и выбор ответа
</a:t>
            </a:r>
            <a:endParaRPr lang="en-US" sz="3200" dirty="0"/>
          </a:p>
        </p:txBody>
      </p:sp>
      <p:sp>
        <p:nvSpPr>
          <p:cNvPr id="13" name="Text 6"/>
          <p:cNvSpPr txBox="1"/>
          <p:nvPr/>
        </p:nvSpPr>
        <p:spPr>
          <a:xfrm>
            <a:off x="1057075" y="7758600"/>
            <a:ext cx="7865400" cy="1879800"/>
          </a:xfrm>
          <a:prstGeom prst="rect">
            <a:avLst/>
          </a:prstGeom>
          <a:noFill/>
          <a:ln/>
        </p:spPr>
        <p:txBody>
          <a:bodyPr wrap="square" lIns="0" tIns="0" rIns="0" bIns="0" rtlCol="0" anchor="t"/>
          <a:lstStyle/>
          <a:p>
            <a:pPr algn="l" indent="0" marL="0">
              <a:lnSpc>
                <a:spcPct val="115000"/>
              </a:lnSpc>
              <a:buNone/>
            </a:pPr>
            <a:r>
              <a:rPr lang="en-US" sz="2500" dirty="0">
                <a:solidFill>
                  <a:srgbClr val="000000"/>
                </a:solidFill>
                <a:latin typeface="Arial" pitchFamily="34" charset="0"/>
                <a:ea typeface="Arial" pitchFamily="34" charset="-122"/>
                <a:cs typeface="Arial" pitchFamily="34" charset="-120"/>
              </a:rPr>
              <a:t>Учитель показывает предмет или картинку, а дети отвечают короткой фразой. Это помогает говорить без страха ошибки и сразу использовать новую лексику в действии.
</a:t>
            </a:r>
            <a:endParaRPr lang="en-US" sz="2500" dirty="0"/>
          </a:p>
        </p:txBody>
      </p:sp>
      <p:sp>
        <p:nvSpPr>
          <p:cNvPr id="14" name="Text 7"/>
          <p:cNvSpPr txBox="1"/>
          <p:nvPr/>
        </p:nvSpPr>
        <p:spPr>
          <a:xfrm>
            <a:off x="2186875" y="6703775"/>
            <a:ext cx="6735600" cy="677100"/>
          </a:xfrm>
          <a:prstGeom prst="rect">
            <a:avLst/>
          </a:prstGeom>
          <a:noFill/>
          <a:ln/>
        </p:spPr>
        <p:txBody>
          <a:bodyPr wrap="square" lIns="0" tIns="0" rIns="0" bIns="0" rtlCol="0" anchor="ctr"/>
          <a:lstStyle/>
          <a:p>
            <a:pPr algn="l" indent="0" marL="0">
              <a:lnSpc>
                <a:spcPct val="90000"/>
              </a:lnSpc>
              <a:buNone/>
            </a:pPr>
            <a:r>
              <a:rPr lang="en-US" sz="3200" b="1" dirty="0">
                <a:solidFill>
                  <a:srgbClr val="1C3354"/>
                </a:solidFill>
                <a:latin typeface="Arial" pitchFamily="34" charset="0"/>
                <a:ea typeface="Arial" pitchFamily="34" charset="-122"/>
                <a:cs typeface="Arial" pitchFamily="34" charset="-120"/>
              </a:rPr>
              <a:t>Покажи и назови
</a:t>
            </a:r>
            <a:endParaRPr lang="en-US" sz="3200" dirty="0"/>
          </a:p>
        </p:txBody>
      </p:sp>
      <p:sp>
        <p:nvSpPr>
          <p:cNvPr id="15" name="Text 8"/>
          <p:cNvSpPr txBox="1"/>
          <p:nvPr/>
        </p:nvSpPr>
        <p:spPr>
          <a:xfrm>
            <a:off x="9794275" y="7758600"/>
            <a:ext cx="7865400" cy="1879800"/>
          </a:xfrm>
          <a:prstGeom prst="rect">
            <a:avLst/>
          </a:prstGeom>
          <a:noFill/>
          <a:ln/>
        </p:spPr>
        <p:txBody>
          <a:bodyPr wrap="square" lIns="0" tIns="0" rIns="0" bIns="0" rtlCol="0" anchor="t"/>
          <a:lstStyle/>
          <a:p>
            <a:pPr algn="l" indent="0" marL="0">
              <a:lnSpc>
                <a:spcPct val="115000"/>
              </a:lnSpc>
              <a:buNone/>
            </a:pPr>
            <a:r>
              <a:rPr lang="en-US" sz="2500" dirty="0">
                <a:solidFill>
                  <a:srgbClr val="000000"/>
                </a:solidFill>
                <a:latin typeface="Arial" pitchFamily="34" charset="0"/>
                <a:ea typeface="Arial" pitchFamily="34" charset="-122"/>
                <a:cs typeface="Arial" pitchFamily="34" charset="-120"/>
              </a:rPr>
              <a:t>Короткая рифмовка или команда делает урок живым и помогает запоминать произношение. Ребёнок слышит, повторяет и двигается, а значит учится через несколько способов сразу.
</a:t>
            </a:r>
            <a:endParaRPr lang="en-US" sz="2500" dirty="0"/>
          </a:p>
        </p:txBody>
      </p:sp>
      <p:sp>
        <p:nvSpPr>
          <p:cNvPr id="16" name="Text 9"/>
          <p:cNvSpPr txBox="1"/>
          <p:nvPr/>
        </p:nvSpPr>
        <p:spPr>
          <a:xfrm>
            <a:off x="11030275" y="6703775"/>
            <a:ext cx="6629400" cy="677100"/>
          </a:xfrm>
          <a:prstGeom prst="rect">
            <a:avLst/>
          </a:prstGeom>
          <a:noFill/>
          <a:ln/>
        </p:spPr>
        <p:txBody>
          <a:bodyPr wrap="square" lIns="0" tIns="0" rIns="0" bIns="0" rtlCol="0" anchor="ctr"/>
          <a:lstStyle/>
          <a:p>
            <a:pPr algn="l" indent="0" marL="0">
              <a:lnSpc>
                <a:spcPct val="90000"/>
              </a:lnSpc>
              <a:buNone/>
            </a:pPr>
            <a:r>
              <a:rPr lang="en-US" sz="3200" b="1" dirty="0">
                <a:solidFill>
                  <a:srgbClr val="1C3354"/>
                </a:solidFill>
                <a:latin typeface="Arial" pitchFamily="34" charset="0"/>
                <a:ea typeface="Arial" pitchFamily="34" charset="-122"/>
                <a:cs typeface="Arial" pitchFamily="34" charset="-120"/>
              </a:rPr>
              <a:t>Слушай и повторяй
</a:t>
            </a:r>
            <a:endParaRPr lang="en-US" sz="3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2F2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146650" y="6052027"/>
            <a:ext cx="16444800" cy="3163697"/>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pic>
        <p:nvPicPr>
          <p:cNvPr id="7" name="Image 5" descr="preencoded.png">    </p:cNvPr>
          <p:cNvPicPr>
            <a:picLocks noChangeAspect="1"/>
          </p:cNvPicPr>
          <p:nvPr/>
        </p:nvPicPr>
        <p:blipFill>
          <a:blip r:embed="rId6"/>
          <a:stretch>
            <a:fillRect/>
          </a:stretch>
        </p:blipFill>
        <p:spPr>
          <a:xfrm>
            <a:off x="0" y="0"/>
            <a:ext cx="18288000" cy="10287000"/>
          </a:xfrm>
          <a:prstGeom prst="rect">
            <a:avLst/>
          </a:prstGeom>
        </p:spPr>
      </p:pic>
      <p:sp>
        <p:nvSpPr>
          <p:cNvPr id="8" name="Text 0"/>
          <p:cNvSpPr txBox="1"/>
          <p:nvPr/>
        </p:nvSpPr>
        <p:spPr>
          <a:xfrm>
            <a:off x="1562200" y="491775"/>
            <a:ext cx="15642300" cy="1264500"/>
          </a:xfrm>
          <a:prstGeom prst="rect">
            <a:avLst/>
          </a:prstGeom>
          <a:noFill/>
          <a:ln/>
        </p:spPr>
        <p:txBody>
          <a:bodyPr wrap="square" lIns="0" tIns="0" rIns="0" bIns="0" rtlCol="0" anchor="t"/>
          <a:lstStyle/>
          <a:p>
            <a:pPr algn="l" indent="0" marL="0">
              <a:lnSpc>
                <a:spcPct val="100000"/>
              </a:lnSpc>
              <a:buNone/>
            </a:pPr>
            <a:r>
              <a:rPr lang="en-US" sz="4500" b="1" dirty="0">
                <a:solidFill>
                  <a:srgbClr val="000000"/>
                </a:solidFill>
                <a:latin typeface="Arial" pitchFamily="34" charset="0"/>
                <a:ea typeface="Arial" pitchFamily="34" charset="-122"/>
                <a:cs typeface="Arial" pitchFamily="34" charset="-120"/>
              </a:rPr>
              <a:t>Дидактические карточки и картинки
</a:t>
            </a:r>
            <a:endParaRPr lang="en-US" sz="4500" dirty="0"/>
          </a:p>
        </p:txBody>
      </p:sp>
      <p:sp>
        <p:nvSpPr>
          <p:cNvPr id="9" name="Text 1"/>
          <p:cNvSpPr txBox="1"/>
          <p:nvPr/>
        </p:nvSpPr>
        <p:spPr>
          <a:xfrm>
            <a:off x="123775" y="9536150"/>
            <a:ext cx="10290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15</a:t>
            </a:r>
            <a:endParaRPr lang="en-US" sz="2200" dirty="0"/>
          </a:p>
        </p:txBody>
      </p:sp>
      <p:sp>
        <p:nvSpPr>
          <p:cNvPr id="10" name="Text 2"/>
          <p:cNvSpPr txBox="1"/>
          <p:nvPr/>
        </p:nvSpPr>
        <p:spPr>
          <a:xfrm>
            <a:off x="1561698" y="2321703"/>
            <a:ext cx="3385086" cy="3409430"/>
          </a:xfrm>
          <a:prstGeom prst="rect">
            <a:avLst/>
          </a:prstGeom>
          <a:noFill/>
          <a:ln/>
        </p:spPr>
        <p:txBody>
          <a:bodyPr wrap="square" lIns="0" tIns="0" rIns="0" bIns="0" rtlCol="0" anchor="ctr"/>
          <a:lstStyle/>
          <a:p>
            <a:pPr algn="l" indent="0" marL="0">
              <a:lnSpc>
                <a:spcPct val="100000"/>
              </a:lnSpc>
              <a:buNone/>
            </a:pPr>
            <a:r>
              <a:rPr lang="en-US" sz="2721" b="1" dirty="0">
                <a:solidFill>
                  <a:srgbClr val="000000"/>
                </a:solidFill>
                <a:latin typeface="Arial" pitchFamily="34" charset="0"/>
                <a:ea typeface="Arial" pitchFamily="34" charset="-122"/>
                <a:cs typeface="Arial" pitchFamily="34" charset="-120"/>
              </a:rPr>
              <a:t>Крупное изображение
</a:t>
            </a:r>
            <a:pPr algn="l" indent="0" marL="0">
              <a:lnSpc>
                <a:spcPct val="100000"/>
              </a:lnSpc>
              <a:buNone/>
            </a:pPr>
            <a:r>
              <a:rPr lang="en-US" sz="1069"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235" dirty="0">
                <a:solidFill>
                  <a:srgbClr val="000000"/>
                </a:solidFill>
                <a:latin typeface="Arial" pitchFamily="34" charset="0"/>
                <a:ea typeface="Arial" pitchFamily="34" charset="-122"/>
                <a:cs typeface="Arial" pitchFamily="34" charset="-120"/>
              </a:rPr>
              <a:t>На карточке должна быть одна понятная картинка без лишних деталей. Так ребёнок быстрее связывает английское слово с предметом, цветом или животным и не отвлекается на второстепенное.
</a:t>
            </a:r>
            <a:endParaRPr lang="en-US" sz="2721" dirty="0"/>
          </a:p>
        </p:txBody>
      </p:sp>
      <p:sp>
        <p:nvSpPr>
          <p:cNvPr id="11" name="Text 3"/>
          <p:cNvSpPr txBox="1"/>
          <p:nvPr/>
        </p:nvSpPr>
        <p:spPr>
          <a:xfrm>
            <a:off x="5640679" y="2321703"/>
            <a:ext cx="3385086" cy="3409430"/>
          </a:xfrm>
          <a:prstGeom prst="rect">
            <a:avLst/>
          </a:prstGeom>
          <a:noFill/>
          <a:ln/>
        </p:spPr>
        <p:txBody>
          <a:bodyPr wrap="square" lIns="0" tIns="0" rIns="0" bIns="0" rtlCol="0" anchor="ctr"/>
          <a:lstStyle/>
          <a:p>
            <a:pPr algn="l" indent="0" marL="0">
              <a:lnSpc>
                <a:spcPct val="100000"/>
              </a:lnSpc>
              <a:buNone/>
            </a:pPr>
            <a:r>
              <a:rPr lang="en-US" sz="2658" b="1" dirty="0">
                <a:solidFill>
                  <a:srgbClr val="000000"/>
                </a:solidFill>
                <a:latin typeface="Arial" pitchFamily="34" charset="0"/>
                <a:ea typeface="Arial" pitchFamily="34" charset="-122"/>
                <a:cs typeface="Arial" pitchFamily="34" charset="-120"/>
              </a:rPr>
              <a:t>Одно слово — одна идея
</a:t>
            </a:r>
            <a:pPr algn="l" indent="0" marL="0">
              <a:lnSpc>
                <a:spcPct val="100000"/>
              </a:lnSpc>
              <a:buNone/>
            </a:pPr>
            <a:r>
              <a:rPr lang="en-US" sz="1044"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183" dirty="0">
                <a:solidFill>
                  <a:srgbClr val="000000"/>
                </a:solidFill>
                <a:latin typeface="Arial" pitchFamily="34" charset="0"/>
                <a:ea typeface="Arial" pitchFamily="34" charset="-122"/>
                <a:cs typeface="Arial" pitchFamily="34" charset="-120"/>
              </a:rPr>
              <a:t>Лучше, когда на карточке написано только одно слово крупным шрифтом. Это облегчает чтение, помогает сосредоточиться и делает повторение спокойным и удобным для младших школьников.
</a:t>
            </a:r>
            <a:endParaRPr lang="en-US" sz="2658" dirty="0"/>
          </a:p>
        </p:txBody>
      </p:sp>
      <p:sp>
        <p:nvSpPr>
          <p:cNvPr id="12" name="Text 4"/>
          <p:cNvSpPr txBox="1"/>
          <p:nvPr/>
        </p:nvSpPr>
        <p:spPr>
          <a:xfrm>
            <a:off x="9730094" y="2321703"/>
            <a:ext cx="3385086" cy="3409430"/>
          </a:xfrm>
          <a:prstGeom prst="rect">
            <a:avLst/>
          </a:prstGeom>
          <a:noFill/>
          <a:ln/>
        </p:spPr>
        <p:txBody>
          <a:bodyPr wrap="square" lIns="0" tIns="0" rIns="0" bIns="0" rtlCol="0" anchor="ctr"/>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Темы для повторения
</a:t>
            </a:r>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300" dirty="0">
                <a:solidFill>
                  <a:srgbClr val="000000"/>
                </a:solidFill>
                <a:latin typeface="Arial" pitchFamily="34" charset="0"/>
                <a:ea typeface="Arial" pitchFamily="34" charset="-122"/>
                <a:cs typeface="Arial" pitchFamily="34" charset="-120"/>
              </a:rPr>
              <a:t>Особенно полезны наборы по темам animals, colors, numbers, school things и family. Такие карточки легко использовать на уроке, в паре и в коротких играх на запоминание.
</a:t>
            </a:r>
            <a:endParaRPr lang="en-US" sz="2800" dirty="0"/>
          </a:p>
        </p:txBody>
      </p:sp>
      <p:sp>
        <p:nvSpPr>
          <p:cNvPr id="13" name="Text 5"/>
          <p:cNvSpPr txBox="1"/>
          <p:nvPr/>
        </p:nvSpPr>
        <p:spPr>
          <a:xfrm>
            <a:off x="13819521" y="2321703"/>
            <a:ext cx="3385086" cy="3409430"/>
          </a:xfrm>
          <a:prstGeom prst="rect">
            <a:avLst/>
          </a:prstGeom>
          <a:noFill/>
          <a:ln/>
        </p:spPr>
        <p:txBody>
          <a:bodyPr wrap="square" lIns="0" tIns="0" rIns="0" bIns="0" rtlCol="0" anchor="ctr"/>
          <a:lstStyle/>
          <a:p>
            <a:pPr algn="l" indent="0" marL="0">
              <a:lnSpc>
                <a:spcPct val="100000"/>
              </a:lnSpc>
              <a:buNone/>
            </a:pPr>
            <a:r>
              <a:rPr lang="en-US" sz="2743" b="1" dirty="0">
                <a:solidFill>
                  <a:srgbClr val="000000"/>
                </a:solidFill>
                <a:latin typeface="Arial" pitchFamily="34" charset="0"/>
                <a:ea typeface="Arial" pitchFamily="34" charset="-122"/>
                <a:cs typeface="Arial" pitchFamily="34" charset="-120"/>
              </a:rPr>
              <a:t>Для быстрого отклика
</a:t>
            </a:r>
            <a:pPr algn="l" indent="0" marL="0">
              <a:lnSpc>
                <a:spcPct val="100000"/>
              </a:lnSpc>
              <a:buNone/>
            </a:pPr>
            <a:r>
              <a:rPr lang="en-US" sz="1077"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253" dirty="0">
                <a:solidFill>
                  <a:srgbClr val="000000"/>
                </a:solidFill>
                <a:latin typeface="Arial" pitchFamily="34" charset="0"/>
                <a:ea typeface="Arial" pitchFamily="34" charset="-122"/>
                <a:cs typeface="Arial" pitchFamily="34" charset="-120"/>
              </a:rPr>
              <a:t>Картинки можно показывать на несколько секунд, просить назвать слово, найти пару или разложить по группам. В таком режиме дети включаются активно и не устают от длинных заданий.
</a:t>
            </a:r>
            <a:endParaRPr lang="en-US" sz="2743"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8EDF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sp>
        <p:nvSpPr>
          <p:cNvPr id="7" name="Text 0"/>
          <p:cNvSpPr txBox="1"/>
          <p:nvPr/>
        </p:nvSpPr>
        <p:spPr>
          <a:xfrm>
            <a:off x="123775" y="9536150"/>
            <a:ext cx="10290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000000"/>
                </a:solidFill>
                <a:latin typeface="Arial" pitchFamily="34" charset="0"/>
                <a:ea typeface="Arial" pitchFamily="34" charset="-122"/>
                <a:cs typeface="Arial" pitchFamily="34" charset="-120"/>
              </a:rPr>
              <a:t>16</a:t>
            </a:r>
            <a:endParaRPr lang="en-US" sz="2200" dirty="0"/>
          </a:p>
        </p:txBody>
      </p:sp>
      <p:sp>
        <p:nvSpPr>
          <p:cNvPr id="8" name="Text 1"/>
          <p:cNvSpPr txBox="1"/>
          <p:nvPr/>
        </p:nvSpPr>
        <p:spPr>
          <a:xfrm>
            <a:off x="679950" y="491775"/>
            <a:ext cx="15855600" cy="877200"/>
          </a:xfrm>
          <a:prstGeom prst="rect">
            <a:avLst/>
          </a:prstGeom>
          <a:noFill/>
          <a:ln/>
        </p:spPr>
        <p:txBody>
          <a:bodyPr wrap="square" lIns="0" tIns="0" rIns="0" bIns="0" rtlCol="0" anchor="t"/>
          <a:lstStyle/>
          <a:p>
            <a:pPr algn="l" indent="0" marL="0">
              <a:lnSpc>
                <a:spcPct val="100000"/>
              </a:lnSpc>
              <a:buNone/>
            </a:pPr>
            <a:r>
              <a:rPr lang="en-US" sz="4500" b="1" dirty="0">
                <a:solidFill>
                  <a:srgbClr val="000000"/>
                </a:solidFill>
                <a:latin typeface="Arial" pitchFamily="34" charset="0"/>
                <a:ea typeface="Arial" pitchFamily="34" charset="-122"/>
                <a:cs typeface="Arial" pitchFamily="34" charset="-120"/>
              </a:rPr>
              <a:t>Вежливые слова и простое общение
</a:t>
            </a:r>
            <a:endParaRPr lang="en-US" sz="4500" dirty="0"/>
          </a:p>
        </p:txBody>
      </p:sp>
      <p:sp>
        <p:nvSpPr>
          <p:cNvPr id="9" name="Text 2"/>
          <p:cNvSpPr txBox="1"/>
          <p:nvPr/>
        </p:nvSpPr>
        <p:spPr>
          <a:xfrm>
            <a:off x="3370150" y="3097075"/>
            <a:ext cx="7910700" cy="1731600"/>
          </a:xfrm>
          <a:prstGeom prst="rect">
            <a:avLst/>
          </a:prstGeom>
          <a:noFill/>
          <a:ln/>
        </p:spPr>
        <p:txBody>
          <a:bodyPr wrap="square" lIns="0" tIns="0" rIns="0" bIns="0" rtlCol="0" anchor="t"/>
          <a:lstStyle/>
          <a:p>
            <a:pPr algn="l" indent="0" marL="0">
              <a:lnSpc>
                <a:spcPct val="100000"/>
              </a:lnSpc>
              <a:buNone/>
            </a:pPr>
            <a:r>
              <a:rPr lang="en-US" sz="2600" b="1" dirty="0">
                <a:solidFill>
                  <a:srgbClr val="1E3950"/>
                </a:solidFill>
                <a:latin typeface="Arial" pitchFamily="34" charset="0"/>
                <a:ea typeface="Arial" pitchFamily="34" charset="-122"/>
                <a:cs typeface="Arial" pitchFamily="34" charset="-120"/>
              </a:rPr>
              <a:t>Начало урока
</a:t>
            </a:r>
            <a:pPr algn="l" indent="0" marL="0">
              <a:lnSpc>
                <a:spcPct val="130040"/>
              </a:lnSpc>
              <a:buNone/>
            </a:pPr>
            <a:r>
              <a:rPr lang="en-US" sz="1000" dirty="0">
                <a:solidFill>
                  <a:srgbClr val="1E3950"/>
                </a:solidFill>
                <a:latin typeface="Arial" pitchFamily="34" charset="0"/>
                <a:ea typeface="Arial" pitchFamily="34" charset="-122"/>
                <a:cs typeface="Arial" pitchFamily="34" charset="-120"/>
              </a:rPr>
              <a:t>
</a:t>
            </a:r>
            <a:pPr algn="l" indent="0" marL="0">
              <a:lnSpc>
                <a:spcPct val="130040"/>
              </a:lnSpc>
              <a:buNone/>
            </a:pPr>
            <a:r>
              <a:rPr lang="en-US" sz="2000" dirty="0">
                <a:solidFill>
                  <a:srgbClr val="1E3950"/>
                </a:solidFill>
                <a:latin typeface="Arial" pitchFamily="34" charset="0"/>
                <a:ea typeface="Arial" pitchFamily="34" charset="-122"/>
                <a:cs typeface="Arial" pitchFamily="34" charset="-120"/>
              </a:rPr>
              <a:t>Дети приветствуют учителя и друг друга словами Hello и Goodbye, учатся отвечать коротко и доброжелательно. Это задаёт спокойный тон всему занятию.
</a:t>
            </a:r>
            <a:endParaRPr lang="en-US" sz="2600" dirty="0"/>
          </a:p>
        </p:txBody>
      </p:sp>
      <p:sp>
        <p:nvSpPr>
          <p:cNvPr id="10" name="Text 3"/>
          <p:cNvSpPr txBox="1"/>
          <p:nvPr/>
        </p:nvSpPr>
        <p:spPr>
          <a:xfrm>
            <a:off x="5651925" y="5530375"/>
            <a:ext cx="7910700" cy="1731600"/>
          </a:xfrm>
          <a:prstGeom prst="rect">
            <a:avLst/>
          </a:prstGeom>
          <a:noFill/>
          <a:ln/>
        </p:spPr>
        <p:txBody>
          <a:bodyPr wrap="square" lIns="0" tIns="0" rIns="0" bIns="0" rtlCol="0" anchor="t"/>
          <a:lstStyle/>
          <a:p>
            <a:pPr algn="l" indent="0" marL="0">
              <a:lnSpc>
                <a:spcPct val="100000"/>
              </a:lnSpc>
              <a:buNone/>
            </a:pPr>
            <a:r>
              <a:rPr lang="en-US" sz="2600" b="1" dirty="0">
                <a:solidFill>
                  <a:srgbClr val="1E3950"/>
                </a:solidFill>
                <a:latin typeface="Arial" pitchFamily="34" charset="0"/>
                <a:ea typeface="Arial" pitchFamily="34" charset="-122"/>
                <a:cs typeface="Arial" pitchFamily="34" charset="-120"/>
              </a:rPr>
              <a:t>Просьба и ответ
</a:t>
            </a:r>
            <a:pPr algn="l" indent="0" marL="0">
              <a:lnSpc>
                <a:spcPct val="130040"/>
              </a:lnSpc>
              <a:buNone/>
            </a:pPr>
            <a:r>
              <a:rPr lang="en-US" sz="1000" dirty="0">
                <a:solidFill>
                  <a:srgbClr val="1E3950"/>
                </a:solidFill>
                <a:latin typeface="Arial" pitchFamily="34" charset="0"/>
                <a:ea typeface="Arial" pitchFamily="34" charset="-122"/>
                <a:cs typeface="Arial" pitchFamily="34" charset="-120"/>
              </a:rPr>
              <a:t>
</a:t>
            </a:r>
            <a:pPr algn="l" indent="0" marL="0">
              <a:lnSpc>
                <a:spcPct val="130040"/>
              </a:lnSpc>
              <a:buNone/>
            </a:pPr>
            <a:r>
              <a:rPr lang="en-US" sz="2000" dirty="0">
                <a:solidFill>
                  <a:srgbClr val="1E3950"/>
                </a:solidFill>
                <a:latin typeface="Arial" pitchFamily="34" charset="0"/>
                <a:ea typeface="Arial" pitchFamily="34" charset="-122"/>
                <a:cs typeface="Arial" pitchFamily="34" charset="-120"/>
              </a:rPr>
              <a:t>В играх появляются please, thank you и sorry. Ребёнок начинает понимать, как вежливо попросить предмет и как поблагодарить за помощь.
</a:t>
            </a:r>
            <a:endParaRPr lang="en-US" sz="2600" dirty="0"/>
          </a:p>
        </p:txBody>
      </p:sp>
      <p:sp>
        <p:nvSpPr>
          <p:cNvPr id="11" name="Text 4"/>
          <p:cNvSpPr txBox="1"/>
          <p:nvPr/>
        </p:nvSpPr>
        <p:spPr>
          <a:xfrm>
            <a:off x="7534400" y="7963675"/>
            <a:ext cx="7910700" cy="1731600"/>
          </a:xfrm>
          <a:prstGeom prst="rect">
            <a:avLst/>
          </a:prstGeom>
          <a:noFill/>
          <a:ln/>
        </p:spPr>
        <p:txBody>
          <a:bodyPr wrap="square" lIns="0" tIns="0" rIns="0" bIns="0" rtlCol="0" anchor="t"/>
          <a:lstStyle/>
          <a:p>
            <a:pPr algn="l" indent="0" marL="0">
              <a:lnSpc>
                <a:spcPct val="100000"/>
              </a:lnSpc>
              <a:buNone/>
            </a:pPr>
            <a:r>
              <a:rPr lang="en-US" sz="2600" b="1" dirty="0">
                <a:solidFill>
                  <a:srgbClr val="1E3950"/>
                </a:solidFill>
                <a:latin typeface="Arial" pitchFamily="34" charset="0"/>
                <a:ea typeface="Arial" pitchFamily="34" charset="-122"/>
                <a:cs typeface="Arial" pitchFamily="34" charset="-120"/>
              </a:rPr>
              <a:t>Маленький диалог
</a:t>
            </a:r>
            <a:pPr algn="l" indent="0" marL="0">
              <a:lnSpc>
                <a:spcPct val="130040"/>
              </a:lnSpc>
              <a:buNone/>
            </a:pPr>
            <a:r>
              <a:rPr lang="en-US" sz="1000" dirty="0">
                <a:solidFill>
                  <a:srgbClr val="1E3950"/>
                </a:solidFill>
                <a:latin typeface="Arial" pitchFamily="34" charset="0"/>
                <a:ea typeface="Arial" pitchFamily="34" charset="-122"/>
                <a:cs typeface="Arial" pitchFamily="34" charset="-120"/>
              </a:rPr>
              <a:t>
</a:t>
            </a:r>
            <a:pPr algn="l" indent="0" marL="0">
              <a:lnSpc>
                <a:spcPct val="130040"/>
              </a:lnSpc>
              <a:buNone/>
            </a:pPr>
            <a:r>
              <a:rPr lang="en-US" sz="2000" dirty="0">
                <a:solidFill>
                  <a:srgbClr val="1E3950"/>
                </a:solidFill>
                <a:latin typeface="Arial" pitchFamily="34" charset="0"/>
                <a:ea typeface="Arial" pitchFamily="34" charset="-122"/>
                <a:cs typeface="Arial" pitchFamily="34" charset="-120"/>
              </a:rPr>
              <a:t>Фразы Can I have…? и Here you are. превращают отдельные слова в живое общение. Даже короткая реплика помогает почувствовать себя настоящим участником разговора.
</a:t>
            </a:r>
            <a:endParaRPr lang="en-US" sz="2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pic>
        <p:nvPicPr>
          <p:cNvPr id="7" name="Image 5" descr="preencoded.png">    </p:cNvPr>
          <p:cNvPicPr>
            <a:picLocks noChangeAspect="1"/>
          </p:cNvPicPr>
          <p:nvPr/>
        </p:nvPicPr>
        <p:blipFill>
          <a:blip r:embed="rId6"/>
          <a:stretch>
            <a:fillRect/>
          </a:stretch>
        </p:blipFill>
        <p:spPr>
          <a:xfrm>
            <a:off x="0" y="0"/>
            <a:ext cx="18288000" cy="10287000"/>
          </a:xfrm>
          <a:prstGeom prst="rect">
            <a:avLst/>
          </a:prstGeom>
        </p:spPr>
      </p:pic>
      <p:pic>
        <p:nvPicPr>
          <p:cNvPr id="8" name="Image 6" descr="preencoded.png">    </p:cNvPr>
          <p:cNvPicPr>
            <a:picLocks noChangeAspect="1"/>
          </p:cNvPicPr>
          <p:nvPr/>
        </p:nvPicPr>
        <p:blipFill>
          <a:blip r:embed="rId7"/>
          <a:stretch>
            <a:fillRect/>
          </a:stretch>
        </p:blipFill>
        <p:spPr>
          <a:xfrm>
            <a:off x="0" y="0"/>
            <a:ext cx="18288000" cy="10287000"/>
          </a:xfrm>
          <a:prstGeom prst="rect">
            <a:avLst/>
          </a:prstGeom>
        </p:spPr>
      </p:pic>
      <p:sp>
        <p:nvSpPr>
          <p:cNvPr id="9" name="Text 0"/>
          <p:cNvSpPr txBox="1"/>
          <p:nvPr/>
        </p:nvSpPr>
        <p:spPr>
          <a:xfrm>
            <a:off x="123775" y="9536150"/>
            <a:ext cx="10290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17</a:t>
            </a:r>
            <a:endParaRPr lang="en-US" sz="2200" dirty="0"/>
          </a:p>
        </p:txBody>
      </p:sp>
      <p:sp>
        <p:nvSpPr>
          <p:cNvPr id="10" name="Text 1"/>
          <p:cNvSpPr txBox="1"/>
          <p:nvPr/>
        </p:nvSpPr>
        <p:spPr>
          <a:xfrm>
            <a:off x="529525" y="1994875"/>
            <a:ext cx="6835800" cy="3054000"/>
          </a:xfrm>
          <a:prstGeom prst="rect">
            <a:avLst/>
          </a:prstGeom>
          <a:noFill/>
          <a:ln/>
        </p:spPr>
        <p:txBody>
          <a:bodyPr wrap="square" lIns="0" tIns="0" rIns="0" bIns="0" rtlCol="0" anchor="t"/>
          <a:lstStyle/>
          <a:p>
            <a:pPr algn="l" indent="0" marL="0">
              <a:lnSpc>
                <a:spcPct val="100000"/>
              </a:lnSpc>
              <a:buNone/>
            </a:pPr>
            <a:r>
              <a:rPr lang="en-US" sz="4500" b="1" dirty="0">
                <a:solidFill>
                  <a:srgbClr val="000000"/>
                </a:solidFill>
                <a:latin typeface="Arial" pitchFamily="34" charset="0"/>
                <a:ea typeface="Arial" pitchFamily="34" charset="-122"/>
                <a:cs typeface="Arial" pitchFamily="34" charset="-120"/>
              </a:rPr>
              <a:t>Как дети учат слова и не путаются
</a:t>
            </a:r>
            <a:endParaRPr lang="en-US" sz="4500" dirty="0"/>
          </a:p>
        </p:txBody>
      </p:sp>
      <p:sp>
        <p:nvSpPr>
          <p:cNvPr id="11" name="Text 2"/>
          <p:cNvSpPr txBox="1"/>
          <p:nvPr/>
        </p:nvSpPr>
        <p:spPr>
          <a:xfrm>
            <a:off x="9404100" y="1797625"/>
            <a:ext cx="3177000" cy="3987300"/>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Сначала услышать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500" dirty="0">
                <a:solidFill>
                  <a:srgbClr val="000000"/>
                </a:solidFill>
                <a:latin typeface="Arial" pitchFamily="34" charset="0"/>
                <a:ea typeface="Arial" pitchFamily="34" charset="-122"/>
                <a:cs typeface="Arial" pitchFamily="34" charset="-120"/>
              </a:rPr>
              <a:t>Новое слово сначала звучит несколько раз в речи учителя. Ребёнок ловит ритм и произношение, а потом уже пробует повторить его спокойно и без спешки.
</a:t>
            </a:r>
            <a:endParaRPr lang="en-US" sz="3000" dirty="0"/>
          </a:p>
        </p:txBody>
      </p:sp>
      <p:sp>
        <p:nvSpPr>
          <p:cNvPr id="12" name="Text 3"/>
          <p:cNvSpPr txBox="1"/>
          <p:nvPr/>
        </p:nvSpPr>
        <p:spPr>
          <a:xfrm>
            <a:off x="9404100" y="6045250"/>
            <a:ext cx="3177000" cy="3987300"/>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Потом увидеть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500" dirty="0">
                <a:solidFill>
                  <a:srgbClr val="000000"/>
                </a:solidFill>
                <a:latin typeface="Arial" pitchFamily="34" charset="0"/>
                <a:ea typeface="Arial" pitchFamily="34" charset="-122"/>
                <a:cs typeface="Arial" pitchFamily="34" charset="-120"/>
              </a:rPr>
              <a:t>Картинка, жест или предмет помогают понять значение сразу. Когда слово связано с образом, память работает легче, а путаницы становится заметно меньше.
</a:t>
            </a:r>
            <a:endParaRPr lang="en-US" sz="3000" dirty="0"/>
          </a:p>
        </p:txBody>
      </p:sp>
      <p:sp>
        <p:nvSpPr>
          <p:cNvPr id="13" name="Text 4"/>
          <p:cNvSpPr txBox="1"/>
          <p:nvPr/>
        </p:nvSpPr>
        <p:spPr>
          <a:xfrm>
            <a:off x="14115125" y="6045250"/>
            <a:ext cx="3177000" cy="3987300"/>
          </a:xfrm>
          <a:prstGeom prst="rect">
            <a:avLst/>
          </a:prstGeom>
          <a:noFill/>
          <a:ln/>
        </p:spPr>
        <p:txBody>
          <a:bodyPr wrap="square" lIns="0" tIns="0" rIns="0" bIns="0" rtlCol="0" anchor="t"/>
          <a:lstStyle/>
          <a:p>
            <a:pPr algn="l" indent="0" marL="0">
              <a:lnSpc>
                <a:spcPct val="100000"/>
              </a:lnSpc>
              <a:buNone/>
            </a:pPr>
            <a:r>
              <a:rPr lang="en-US" sz="2903" b="1" dirty="0">
                <a:solidFill>
                  <a:srgbClr val="000000"/>
                </a:solidFill>
                <a:latin typeface="Arial" pitchFamily="34" charset="0"/>
                <a:ea typeface="Arial" pitchFamily="34" charset="-122"/>
                <a:cs typeface="Arial" pitchFamily="34" charset="-120"/>
              </a:rPr>
              <a:t>После этого повторить в игре
</a:t>
            </a:r>
            <a:pPr algn="l" indent="0" marL="0">
              <a:lnSpc>
                <a:spcPct val="100000"/>
              </a:lnSpc>
              <a:buNone/>
            </a:pPr>
            <a:r>
              <a:rPr lang="en-US" sz="968"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419" dirty="0">
                <a:solidFill>
                  <a:srgbClr val="000000"/>
                </a:solidFill>
                <a:latin typeface="Arial" pitchFamily="34" charset="0"/>
                <a:ea typeface="Arial" pitchFamily="34" charset="-122"/>
                <a:cs typeface="Arial" pitchFamily="34" charset="-120"/>
              </a:rPr>
              <a:t>Короткая игра, мини-задание или парная работа возвращают знакомые слова в новом виде. Так материал повторяется естественно и не успевает надоесть.
</a:t>
            </a:r>
            <a:endParaRPr lang="en-US" sz="2903" dirty="0"/>
          </a:p>
        </p:txBody>
      </p:sp>
      <p:sp>
        <p:nvSpPr>
          <p:cNvPr id="14" name="Text 5"/>
          <p:cNvSpPr txBox="1"/>
          <p:nvPr/>
        </p:nvSpPr>
        <p:spPr>
          <a:xfrm>
            <a:off x="14115125" y="1797625"/>
            <a:ext cx="3177000" cy="3987300"/>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Затем сказать и показать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500" dirty="0">
                <a:solidFill>
                  <a:srgbClr val="000000"/>
                </a:solidFill>
                <a:latin typeface="Arial" pitchFamily="34" charset="0"/>
                <a:ea typeface="Arial" pitchFamily="34" charset="-122"/>
                <a:cs typeface="Arial" pitchFamily="34" charset="-120"/>
              </a:rPr>
              <a:t>Повторение вслух, движение рукой или указание на предмет делают слово активным. Ребёнок не просто узнаёт его, а использует в действии и быстрее закрепляет.
</a:t>
            </a:r>
            <a:endParaRPr lang="en-US" sz="3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1199075" y="3321938"/>
            <a:ext cx="8958300" cy="4102800"/>
          </a:xfrm>
          <a:prstGeom prst="rect">
            <a:avLst/>
          </a:prstGeom>
          <a:noFill/>
          <a:ln/>
        </p:spPr>
        <p:txBody>
          <a:bodyPr wrap="square" lIns="0" tIns="0" rIns="0" bIns="0" rtlCol="0" anchor="ctr"/>
          <a:lstStyle/>
          <a:p>
            <a:pPr algn="ctr" indent="0" marL="0">
              <a:lnSpc>
                <a:spcPct val="120004"/>
              </a:lnSpc>
              <a:buNone/>
            </a:pPr>
            <a:r>
              <a:rPr lang="en-US" sz="6500" dirty="0">
                <a:solidFill>
                  <a:srgbClr val="000000"/>
                </a:solidFill>
                <a:latin typeface="Arial" pitchFamily="34" charset="0"/>
                <a:ea typeface="Arial" pitchFamily="34" charset="-122"/>
                <a:cs typeface="Arial" pitchFamily="34" charset="-120"/>
              </a:rPr>
              <a:t>5
</a:t>
            </a:r>
            <a:pPr algn="ctr" indent="0" marL="0">
              <a:lnSpc>
                <a:spcPct val="140014"/>
              </a:lnSpc>
              <a:buNone/>
            </a:pPr>
            <a:r>
              <a:rPr lang="en-US" sz="3000" dirty="0">
                <a:solidFill>
                  <a:srgbClr val="000000"/>
                </a:solidFill>
                <a:latin typeface="Arial" pitchFamily="34" charset="0"/>
                <a:ea typeface="Arial" pitchFamily="34" charset="-122"/>
                <a:cs typeface="Arial" pitchFamily="34" charset="-120"/>
              </a:rPr>
              <a:t>слов достаточно, чтобы ребёнок уже почувствовал уверенность и увидел свой первый заметный результат.
</a:t>
            </a:r>
            <a:pPr algn="ctr" indent="0" marL="0">
              <a:lnSpc>
                <a:spcPct val="140014"/>
              </a:lnSpc>
              <a:buNone/>
            </a:pPr>
            <a:r>
              <a:rPr lang="en-US" sz="3200" dirty="0">
                <a:solidFill>
                  <a:srgbClr val="000000"/>
                </a:solidFill>
                <a:latin typeface="Arial" pitchFamily="34" charset="0"/>
                <a:ea typeface="Arial" pitchFamily="34" charset="-122"/>
                <a:cs typeface="Arial" pitchFamily="34" charset="-120"/>
              </a:rPr>
              <a:t>
</a:t>
            </a:r>
            <a:pPr algn="ctr" indent="0" marL="0">
              <a:lnSpc>
                <a:spcPct val="140014"/>
              </a:lnSpc>
              <a:buNone/>
            </a:pPr>
            <a:r>
              <a:rPr lang="en-US" sz="2300" dirty="0">
                <a:solidFill>
                  <a:srgbClr val="000000"/>
                </a:solidFill>
                <a:latin typeface="Arial" pitchFamily="34" charset="0"/>
                <a:ea typeface="Arial" pitchFamily="34" charset="-122"/>
                <a:cs typeface="Arial" pitchFamily="34" charset="-120"/>
              </a:rPr>
              <a:t>Ориентир по результатам обучения во 2 классе в рамках темы.
</a:t>
            </a:r>
            <a:endParaRPr lang="en-US" sz="6500" dirty="0"/>
          </a:p>
        </p:txBody>
      </p:sp>
      <p:sp>
        <p:nvSpPr>
          <p:cNvPr id="5"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18</a:t>
            </a:r>
            <a:endParaRPr lang="en-US" sz="2200" dirty="0"/>
          </a:p>
        </p:txBody>
      </p:sp>
      <p:sp>
        <p:nvSpPr>
          <p:cNvPr id="6" name="Text 2"/>
          <p:cNvSpPr txBox="1"/>
          <p:nvPr/>
        </p:nvSpPr>
        <p:spPr>
          <a:xfrm>
            <a:off x="10862450" y="2817850"/>
            <a:ext cx="6809400" cy="4996500"/>
          </a:xfrm>
          <a:prstGeom prst="rect">
            <a:avLst/>
          </a:prstGeom>
          <a:noFill/>
          <a:ln/>
        </p:spPr>
        <p:txBody>
          <a:bodyPr wrap="square" lIns="0" tIns="0" rIns="0" bIns="0" rtlCol="0" anchor="ctr"/>
          <a:lstStyle/>
          <a:p>
            <a:pPr algn="l" indent="0" marL="0">
              <a:lnSpc>
                <a:spcPct val="140014"/>
              </a:lnSpc>
              <a:buNone/>
            </a:pPr>
            <a:r>
              <a:rPr lang="en-US" sz="2500" dirty="0">
                <a:solidFill>
                  <a:srgbClr val="000000"/>
                </a:solidFill>
                <a:latin typeface="Arial" pitchFamily="34" charset="0"/>
                <a:ea typeface="Arial" pitchFamily="34" charset="-122"/>
                <a:cs typeface="Arial" pitchFamily="34" charset="-120"/>
              </a:rPr>
              <a:t>Для второклассника важно не количество, а смелость: назвать себя, понять команду и ответить одним словом. Даже такой небольшой шаг показывает хороший старт.
</a:t>
            </a:r>
            <a:endParaRPr lang="en-US" sz="2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6F6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832639" y="5704910"/>
            <a:ext cx="5092945" cy="2780231"/>
          </a:xfrm>
          <a:prstGeom prst="rect">
            <a:avLst/>
          </a:prstGeom>
        </p:spPr>
      </p:pic>
      <p:pic>
        <p:nvPicPr>
          <p:cNvPr id="5" name="Image 3" descr="preencoded.png">    </p:cNvPr>
          <p:cNvPicPr>
            <a:picLocks noChangeAspect="1"/>
          </p:cNvPicPr>
          <p:nvPr/>
        </p:nvPicPr>
        <p:blipFill>
          <a:blip r:embed="rId4"/>
          <a:stretch>
            <a:fillRect/>
          </a:stretch>
        </p:blipFill>
        <p:spPr>
          <a:xfrm>
            <a:off x="12394964" y="5704910"/>
            <a:ext cx="5092945" cy="2780231"/>
          </a:xfrm>
          <a:prstGeom prst="rect">
            <a:avLst/>
          </a:prstGeom>
        </p:spPr>
      </p:pic>
      <p:pic>
        <p:nvPicPr>
          <p:cNvPr id="6" name="Image 4" descr="preencoded.png">    </p:cNvPr>
          <p:cNvPicPr>
            <a:picLocks noChangeAspect="1"/>
          </p:cNvPicPr>
          <p:nvPr/>
        </p:nvPicPr>
        <p:blipFill>
          <a:blip r:embed="rId5"/>
          <a:stretch>
            <a:fillRect/>
          </a:stretch>
        </p:blipFill>
        <p:spPr>
          <a:xfrm>
            <a:off x="6613802" y="5704910"/>
            <a:ext cx="5092945" cy="2780231"/>
          </a:xfrm>
          <a:prstGeom prst="rect">
            <a:avLst/>
          </a:prstGeom>
        </p:spPr>
      </p:pic>
      <p:pic>
        <p:nvPicPr>
          <p:cNvPr id="7" name="Image 5" descr="preencoded.png">    </p:cNvPr>
          <p:cNvPicPr>
            <a:picLocks noChangeAspect="1"/>
          </p:cNvPicPr>
          <p:nvPr/>
        </p:nvPicPr>
        <p:blipFill>
          <a:blip r:embed="rId6"/>
          <a:stretch>
            <a:fillRect/>
          </a:stretch>
        </p:blipFill>
        <p:spPr>
          <a:xfrm>
            <a:off x="0" y="0"/>
            <a:ext cx="18288000" cy="10287000"/>
          </a:xfrm>
          <a:prstGeom prst="rect">
            <a:avLst/>
          </a:prstGeom>
        </p:spPr>
      </p:pic>
      <p:sp>
        <p:nvSpPr>
          <p:cNvPr id="8" name="Text 0"/>
          <p:cNvSpPr txBox="1"/>
          <p:nvPr/>
        </p:nvSpPr>
        <p:spPr>
          <a:xfrm>
            <a:off x="832650" y="376226"/>
            <a:ext cx="16622700" cy="1656600"/>
          </a:xfrm>
          <a:prstGeom prst="rect">
            <a:avLst/>
          </a:prstGeom>
          <a:noFill/>
          <a:ln/>
        </p:spPr>
        <p:txBody>
          <a:bodyPr wrap="square" lIns="0" tIns="0" rIns="0" bIns="0" rtlCol="0" anchor="ctr"/>
          <a:lstStyle/>
          <a:p>
            <a:pPr algn="ctr" indent="0" marL="0">
              <a:lnSpc>
                <a:spcPct val="100000"/>
              </a:lnSpc>
              <a:buNone/>
            </a:pPr>
            <a:r>
              <a:rPr lang="en-US" sz="4500" b="1" dirty="0">
                <a:solidFill>
                  <a:srgbClr val="000000"/>
                </a:solidFill>
                <a:latin typeface="Arial" pitchFamily="34" charset="0"/>
                <a:ea typeface="Arial" pitchFamily="34" charset="-122"/>
                <a:cs typeface="Arial" pitchFamily="34" charset="-120"/>
              </a:rPr>
              <a:t>Английский язык рядом с жизнью ребёнка
</a:t>
            </a:r>
            <a:endParaRPr lang="en-US" sz="4500" dirty="0"/>
          </a:p>
        </p:txBody>
      </p:sp>
      <p:sp>
        <p:nvSpPr>
          <p:cNvPr id="9"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19</a:t>
            </a:r>
            <a:endParaRPr lang="en-US" sz="2200" dirty="0"/>
          </a:p>
        </p:txBody>
      </p:sp>
      <p:sp>
        <p:nvSpPr>
          <p:cNvPr id="10" name="Text 2"/>
          <p:cNvSpPr txBox="1"/>
          <p:nvPr/>
        </p:nvSpPr>
        <p:spPr>
          <a:xfrm>
            <a:off x="832639" y="3474225"/>
            <a:ext cx="5092945" cy="1656600"/>
          </a:xfrm>
          <a:prstGeom prst="rect">
            <a:avLst/>
          </a:prstGeom>
          <a:noFill/>
          <a:ln/>
        </p:spPr>
        <p:txBody>
          <a:bodyPr wrap="square" lIns="0" tIns="0" rIns="0" bIns="0" rtlCol="0" anchor="t"/>
          <a:lstStyle/>
          <a:p>
            <a:pPr algn="l" indent="0" marL="0">
              <a:lnSpc>
                <a:spcPct val="115000"/>
              </a:lnSpc>
              <a:buNone/>
            </a:pPr>
            <a:r>
              <a:rPr lang="en-US" sz="1889" dirty="0">
                <a:solidFill>
                  <a:srgbClr val="000000"/>
                </a:solidFill>
                <a:latin typeface="Arial" pitchFamily="34" charset="0"/>
                <a:ea typeface="Arial" pitchFamily="34" charset="-122"/>
                <a:cs typeface="Arial" pitchFamily="34" charset="-120"/>
              </a:rPr>
              <a:t>Ребёнок замечает английские буквы на соке, шоколаде или игрушке и вдруг узнаёт знакомое слово. Это маленькое открытие делает язык ближе, потому что он появляется не только в тетради, но и на полке дома.
</a:t>
            </a:r>
            <a:endParaRPr lang="en-US" sz="1889" dirty="0"/>
          </a:p>
        </p:txBody>
      </p:sp>
      <p:sp>
        <p:nvSpPr>
          <p:cNvPr id="11" name="Text 3"/>
          <p:cNvSpPr txBox="1"/>
          <p:nvPr/>
        </p:nvSpPr>
        <p:spPr>
          <a:xfrm>
            <a:off x="832624" y="2685275"/>
            <a:ext cx="5092945" cy="677100"/>
          </a:xfrm>
          <a:prstGeom prst="rect">
            <a:avLst/>
          </a:prstGeom>
          <a:noFill/>
          <a:ln/>
        </p:spPr>
        <p:txBody>
          <a:bodyPr wrap="square" lIns="0" tIns="0" rIns="0" bIns="0" rtlCol="0" anchor="ctr"/>
          <a:lstStyle/>
          <a:p>
            <a:pPr algn="l" indent="0" marL="0">
              <a:lnSpc>
                <a:spcPct val="90000"/>
              </a:lnSpc>
              <a:buNone/>
            </a:pPr>
            <a:r>
              <a:rPr lang="en-US" sz="2600" b="1" dirty="0">
                <a:solidFill>
                  <a:srgbClr val="1C3354"/>
                </a:solidFill>
                <a:latin typeface="Arial" pitchFamily="34" charset="0"/>
                <a:ea typeface="Arial" pitchFamily="34" charset="-122"/>
                <a:cs typeface="Arial" pitchFamily="34" charset="-120"/>
              </a:rPr>
              <a:t>Слова на упаковках и обложках
</a:t>
            </a:r>
            <a:endParaRPr lang="en-US" sz="2600" dirty="0"/>
          </a:p>
        </p:txBody>
      </p:sp>
      <p:sp>
        <p:nvSpPr>
          <p:cNvPr id="12" name="Text 4"/>
          <p:cNvSpPr txBox="1"/>
          <p:nvPr/>
        </p:nvSpPr>
        <p:spPr>
          <a:xfrm>
            <a:off x="12394964" y="3474225"/>
            <a:ext cx="5092945" cy="1656600"/>
          </a:xfrm>
          <a:prstGeom prst="rect">
            <a:avLst/>
          </a:prstGeom>
          <a:noFill/>
          <a:ln/>
        </p:spPr>
        <p:txBody>
          <a:bodyPr wrap="square" lIns="0" tIns="0" rIns="0" bIns="0" rtlCol="0" anchor="t"/>
          <a:lstStyle/>
          <a:p>
            <a:pPr algn="l" indent="0" marL="0">
              <a:lnSpc>
                <a:spcPct val="115000"/>
              </a:lnSpc>
              <a:buNone/>
            </a:pPr>
            <a:r>
              <a:rPr lang="en-US" sz="1889" dirty="0">
                <a:solidFill>
                  <a:srgbClr val="000000"/>
                </a:solidFill>
                <a:latin typeface="Arial" pitchFamily="34" charset="0"/>
                <a:ea typeface="Arial" pitchFamily="34" charset="-122"/>
                <a:cs typeface="Arial" pitchFamily="34" charset="-120"/>
              </a:rPr>
              <a:t>Яркие карточки, карандаш, книга и экран с крупным словом помогают увидеть английский в привычной обстановке. Так ребёнок понимает, что язык живёт рядом и встречается каждый день, почти как старый знакомый.
</a:t>
            </a:r>
            <a:endParaRPr lang="en-US" sz="1889" dirty="0"/>
          </a:p>
        </p:txBody>
      </p:sp>
      <p:sp>
        <p:nvSpPr>
          <p:cNvPr id="13" name="Text 5"/>
          <p:cNvSpPr txBox="1"/>
          <p:nvPr/>
        </p:nvSpPr>
        <p:spPr>
          <a:xfrm>
            <a:off x="12394949" y="2685275"/>
            <a:ext cx="5092945" cy="677100"/>
          </a:xfrm>
          <a:prstGeom prst="rect">
            <a:avLst/>
          </a:prstGeom>
          <a:noFill/>
          <a:ln/>
        </p:spPr>
        <p:txBody>
          <a:bodyPr wrap="square" lIns="0" tIns="0" rIns="0" bIns="0" rtlCol="0" anchor="ctr"/>
          <a:lstStyle/>
          <a:p>
            <a:pPr algn="l" indent="0" marL="0">
              <a:lnSpc>
                <a:spcPct val="90000"/>
              </a:lnSpc>
              <a:buNone/>
            </a:pPr>
            <a:r>
              <a:rPr lang="en-US" sz="2600" b="1" dirty="0">
                <a:solidFill>
                  <a:srgbClr val="1C3354"/>
                </a:solidFill>
                <a:latin typeface="Arial" pitchFamily="34" charset="0"/>
                <a:ea typeface="Arial" pitchFamily="34" charset="-122"/>
                <a:cs typeface="Arial" pitchFamily="34" charset="-120"/>
              </a:rPr>
              <a:t>Карточки, книга и экран
</a:t>
            </a:r>
            <a:endParaRPr lang="en-US" sz="2600" dirty="0"/>
          </a:p>
        </p:txBody>
      </p:sp>
      <p:sp>
        <p:nvSpPr>
          <p:cNvPr id="14" name="Text 6"/>
          <p:cNvSpPr txBox="1"/>
          <p:nvPr/>
        </p:nvSpPr>
        <p:spPr>
          <a:xfrm>
            <a:off x="6613802" y="3474225"/>
            <a:ext cx="5092945" cy="1656600"/>
          </a:xfrm>
          <a:prstGeom prst="rect">
            <a:avLst/>
          </a:prstGeom>
          <a:noFill/>
          <a:ln/>
        </p:spPr>
        <p:txBody>
          <a:bodyPr wrap="square" lIns="0" tIns="0" rIns="0" bIns="0" rtlCol="0" anchor="t"/>
          <a:lstStyle/>
          <a:p>
            <a:pPr algn="l" indent="0" marL="0">
              <a:lnSpc>
                <a:spcPct val="115000"/>
              </a:lnSpc>
              <a:buNone/>
            </a:pPr>
            <a:r>
              <a:rPr lang="en-US" sz="1889" dirty="0">
                <a:solidFill>
                  <a:srgbClr val="000000"/>
                </a:solidFill>
                <a:latin typeface="Arial" pitchFamily="34" charset="0"/>
                <a:ea typeface="Arial" pitchFamily="34" charset="-122"/>
                <a:cs typeface="Arial" pitchFamily="34" charset="-120"/>
              </a:rPr>
              <a:t>В любимой песне или названии мультфильма могут встретиться простые английские слова. Если рядом лежит тетрадь, а на экране светится крупная надпись, ребёнок легче сопоставляет звук, букву и смысл.
</a:t>
            </a:r>
            <a:endParaRPr lang="en-US" sz="1889" dirty="0"/>
          </a:p>
        </p:txBody>
      </p:sp>
      <p:sp>
        <p:nvSpPr>
          <p:cNvPr id="15" name="Text 7"/>
          <p:cNvSpPr txBox="1"/>
          <p:nvPr/>
        </p:nvSpPr>
        <p:spPr>
          <a:xfrm>
            <a:off x="6613786" y="2685275"/>
            <a:ext cx="5092945" cy="677100"/>
          </a:xfrm>
          <a:prstGeom prst="rect">
            <a:avLst/>
          </a:prstGeom>
          <a:noFill/>
          <a:ln/>
        </p:spPr>
        <p:txBody>
          <a:bodyPr wrap="square" lIns="0" tIns="0" rIns="0" bIns="0" rtlCol="0" anchor="ctr"/>
          <a:lstStyle/>
          <a:p>
            <a:pPr algn="l" indent="0" marL="0">
              <a:lnSpc>
                <a:spcPct val="90000"/>
              </a:lnSpc>
              <a:buNone/>
            </a:pPr>
            <a:r>
              <a:rPr lang="en-US" sz="2600" b="1" dirty="0">
                <a:solidFill>
                  <a:srgbClr val="1C3354"/>
                </a:solidFill>
                <a:latin typeface="Arial" pitchFamily="34" charset="0"/>
                <a:ea typeface="Arial" pitchFamily="34" charset="-122"/>
                <a:cs typeface="Arial" pitchFamily="34" charset="-120"/>
              </a:rPr>
              <a:t>Песни, фильмы и игры
</a:t>
            </a:r>
            <a:endParaRPr lang="en-US" sz="2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1028675" y="2761375"/>
            <a:ext cx="12865200" cy="4745100"/>
          </a:xfrm>
          <a:prstGeom prst="rect">
            <a:avLst/>
          </a:prstGeom>
          <a:noFill/>
          <a:ln/>
        </p:spPr>
        <p:txBody>
          <a:bodyPr wrap="square" lIns="0" tIns="0" rIns="0" bIns="0" rtlCol="0" anchor="t"/>
          <a:lstStyle/>
          <a:p>
            <a:pPr algn="l" indent="0" marL="0">
              <a:lnSpc>
                <a:spcPct val="100000"/>
              </a:lnSpc>
              <a:buNone/>
            </a:pPr>
            <a:r>
              <a:rPr lang="en-US" sz="6000" b="1" dirty="0">
                <a:solidFill>
                  <a:srgbClr val="000000"/>
                </a:solidFill>
                <a:latin typeface="Arial" pitchFamily="34" charset="0"/>
                <a:ea typeface="Arial" pitchFamily="34" charset="-122"/>
                <a:cs typeface="Arial" pitchFamily="34" charset="-120"/>
              </a:rPr>
              <a:t>Английский начинается с маленьких побед
</a:t>
            </a:r>
            <a:pPr algn="l" indent="0" marL="0">
              <a:lnSpc>
                <a:spcPct val="100000"/>
              </a:lnSpc>
              <a:buNone/>
            </a:pPr>
            <a:r>
              <a:rPr lang="en-US" sz="60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2500" dirty="0">
                <a:solidFill>
                  <a:srgbClr val="1C3354"/>
                </a:solidFill>
                <a:latin typeface="Arial" pitchFamily="34" charset="0"/>
                <a:ea typeface="Arial" pitchFamily="34" charset="-122"/>
                <a:cs typeface="Arial" pitchFamily="34" charset="-120"/>
              </a:rPr>
              <a:t>Во 2 классе английский становится понятным и дружелюбным: короткие слова, игры и простые фразы помогают ребёнку слушать, говорить и радоваться каждому новому успеху.
</a:t>
            </a:r>
            <a:endParaRPr lang="en-US" sz="6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2026-05-30T06:49:55Z</dcterms:created>
  <dcterms:modified xsi:type="dcterms:W3CDTF">2026-05-30T06:49:55Z</dcterms:modified>
</cp:coreProperties>
</file>