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image" Target="../media/image-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image" Target="../media/image-7-7.jpe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image" Target="../media/image-8-7.jpeg"/><Relationship Id="rId8" Type="http://schemas.openxmlformats.org/officeDocument/2006/relationships/image" Target="../media/image-8-8.png"/><Relationship Id="rId9" Type="http://schemas.openxmlformats.org/officeDocument/2006/relationships/image" Target="../media/image-8-9.jpeg"/><Relationship Id="rId10" Type="http://schemas.openxmlformats.org/officeDocument/2006/relationships/image" Target="../media/image-8-10.png"/><Relationship Id="rId11" Type="http://schemas.openxmlformats.org/officeDocument/2006/relationships/image" Target="../media/image-8-11.png"/><Relationship Id="rId12" Type="http://schemas.openxmlformats.org/officeDocument/2006/relationships/image" Target="../media/image-8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image" Target="../media/image-13-7.jpe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image" Target="../media/image-19-7.jpeg"/><Relationship Id="rId8" Type="http://schemas.openxmlformats.org/officeDocument/2006/relationships/image" Target="../media/image-19-8.png"/><Relationship Id="rId9" Type="http://schemas.openxmlformats.org/officeDocument/2006/relationships/image" Target="../media/image-19-9.jpeg"/><Relationship Id="rId10" Type="http://schemas.openxmlformats.org/officeDocument/2006/relationships/image" Target="../media/image-19-10.png"/><Relationship Id="rId11" Type="http://schemas.openxmlformats.org/officeDocument/2006/relationships/image" Target="../media/image-19-11.png"/><Relationship Id="rId12" Type="http://schemas.openxmlformats.org/officeDocument/2006/relationships/image" Target="../media/image-19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6200" y="-1160"/>
            <a:ext cx="5627700" cy="514407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771075"/>
            <a:ext cx="3904800" cy="11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Надкласс Рыбы — крупнейшая группа позвоночных, ключевая в водных экосистемах.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269896"/>
            <a:ext cx="53121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обзор надкласса Рыбы: значение и разнообразие
</a:t>
            </a:r>
            <a:endParaRPr lang="en-US" sz="2412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99916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6287" y="108800"/>
            <a:ext cx="3511676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826475"/>
            <a:ext cx="38706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 появились свыше 500 миллионов лет назад как первые позвоночные и дали начало разнообразным группам — хрящевым, костным и лопастепёрым. Современные виды обладают уникальными адаптациями для жизни в воде.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и эволюция рыб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97125"/>
            <a:ext cx="39072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основных групп рыб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3659186" y="3088713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Костные рыбы — самая большая группа с обширным разнообразием, имеют твёрдый костный скелет, плавательный пузырь и жаберную крышку.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5773786" y="1678187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Лопастепёрые рыбы, включая целаканта и латимерию — древние представители, близкие к предкам наземных позвоночных.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840448" y="2382988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Хрящевые рыбы — акула, скаты и химеры с сочленённым хрящевым скелетом, менее многочисленны, но важны в экосистемах.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1656" y="108800"/>
            <a:ext cx="4225588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Анатомия рыб: адаптации к водной среде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839525" y="2380425"/>
            <a:ext cx="32376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Обтекаемое тело и плавники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рыб обтекаемо для лёгкого движения в воде, покрыто чешуёй для защиты. Плавники обеспечивают устойчивость и манёвренность при плавании.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839550" y="3743475"/>
            <a:ext cx="32376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Жабры и кожа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Жабры отвечают за дыхание, поглощая кислород из воды. Кожа выделяет слизь, снижающую трение и защищающую от инфекций.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97125"/>
            <a:ext cx="39072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Жабры рыб: строение и функции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39829" y="3088663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костных рыб жабры прикрыты жаберной крышкой, что помогает защищать органы дыхания.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362886" y="168040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хрящевых рыб жабры открыты — кислород поступает напрямую в организм без защиты.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856498" y="168040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Жабры обеспечивают эффективный газообмен, насыщая кровь кислородом, растворённым в воде.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4362809" y="308822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жабр отражает степень адаптации к различным условиям среды обитания.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9700" y="2276138"/>
            <a:ext cx="4014300" cy="1133449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хрящевых и костных рыб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5014337" y="1658623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основных признаков, отличающих две основные группы рыб по скелету и физиологии.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5012675" y="2626877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Костные рыбы более разнообразны и обладают защитными и адаптивными механизмами, отсутствующими у хрящевых.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99700" y="4131050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ФГБНУ ВНИРО
</a:t>
            </a:r>
            <a:endParaRPr lang="en-US" sz="696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8894" y="811066"/>
            <a:ext cx="4230000" cy="1408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19441" y="2219757"/>
            <a:ext cx="4230000" cy="14086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18472" y="3629686"/>
            <a:ext cx="4230000" cy="14086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3" name="Text 1"/>
          <p:cNvSpPr txBox="1"/>
          <p:nvPr/>
        </p:nvSpPr>
        <p:spPr>
          <a:xfrm>
            <a:off x="819469" y="946502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Белая акула — властелин морей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Белая акула — одна из крупнейших и самых грозных хищниц мирового океана, достигает длины до 6 метров и обладает острыми зубами для охоты.
</a:t>
            </a:r>
            <a:endParaRPr lang="en-US" sz="1100" dirty="0"/>
          </a:p>
        </p:txBody>
      </p:sp>
      <p:sp>
        <p:nvSpPr>
          <p:cNvPr id="14" name="Text 2"/>
          <p:cNvSpPr txBox="1"/>
          <p:nvPr/>
        </p:nvSpPr>
        <p:spPr>
          <a:xfrm>
            <a:off x="820016" y="2355194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Скат манта — гигант с крыльями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Манта известен своими огромными грудными плавниками, похожими на крылья, с которыми он неспешно парит в теплых тропических водах.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819047" y="3765123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Химеры — загадочные глубоководные обитатели
</a:t>
            </a:r>
            <a:pPr algn="l" indent="0" marL="0">
              <a:lnSpc>
                <a:spcPct val="115000"/>
              </a:lnSpc>
              <a:buNone/>
            </a:pPr>
            <a:r>
              <a:rPr lang="en-US" sz="5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Химеры — глубоководные рыбы с уникальным строением, малоизвестные широкой публике, обитают на больших глубинах и имеют хрящевой скелет.
</a:t>
            </a:r>
            <a:endParaRPr lang="en-US" sz="1098" dirty="0"/>
          </a:p>
        </p:txBody>
      </p:sp>
      <p:sp>
        <p:nvSpPr>
          <p:cNvPr id="16" name="Text 4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представители хрящевых рыб
</a:t>
            </a:r>
            <a:endParaRPr lang="en-US" sz="201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7704" y="2926525"/>
            <a:ext cx="1405200" cy="211606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04645" y="2926525"/>
            <a:ext cx="2114133" cy="2116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25077" y="2934249"/>
            <a:ext cx="2113652" cy="210746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039322" y="2926525"/>
            <a:ext cx="1409422" cy="2116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5" name="Text 1"/>
          <p:cNvSpPr txBox="1"/>
          <p:nvPr/>
        </p:nvSpPr>
        <p:spPr>
          <a:xfrm>
            <a:off x="775850" y="1640250"/>
            <a:ext cx="1252929" cy="1125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Карп — ценный пресноводный житель
</a:t>
            </a:r>
            <a:pPr algn="l" indent="0" marL="0">
              <a:lnSpc>
                <a:spcPct val="115000"/>
              </a:lnSpc>
              <a:buNone/>
            </a:pPr>
            <a:r>
              <a:rPr lang="en-US" sz="3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Карп распространён в пресных водоёмах, широко разводится человеком, обладает крепким костным скелетом и важен в аквакультуре.
</a:t>
            </a:r>
            <a:endParaRPr lang="en-US" sz="889" dirty="0"/>
          </a:p>
        </p:txBody>
      </p:sp>
      <p:sp>
        <p:nvSpPr>
          <p:cNvPr id="16" name="Text 2"/>
          <p:cNvSpPr txBox="1"/>
          <p:nvPr/>
        </p:nvSpPr>
        <p:spPr>
          <a:xfrm>
            <a:off x="2199500" y="1640250"/>
            <a:ext cx="1906464" cy="11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Окунь — хищник прибрежных зон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Окунь известен своей агрессивностью и характерным строением тела, активно охотится на мелких рыб и беспозвоночных.
</a:t>
            </a:r>
            <a:endParaRPr lang="en-US" sz="900" dirty="0"/>
          </a:p>
        </p:txBody>
      </p:sp>
      <p:sp>
        <p:nvSpPr>
          <p:cNvPr id="17" name="Text 3"/>
          <p:cNvSpPr txBox="1"/>
          <p:nvPr/>
        </p:nvSpPr>
        <p:spPr>
          <a:xfrm>
            <a:off x="5019850" y="1640250"/>
            <a:ext cx="1888246" cy="11223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Форель — течностойкий боец рек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Форель отлично приспособлена к быстрому течению рек, обладает стройным телом и высокими вкусовыми качествами.
</a:t>
            </a:r>
            <a:endParaRPr lang="en-US" sz="900" dirty="0"/>
          </a:p>
        </p:txBody>
      </p:sp>
      <p:sp>
        <p:nvSpPr>
          <p:cNvPr id="18" name="Text 4"/>
          <p:cNvSpPr txBox="1"/>
          <p:nvPr/>
        </p:nvSpPr>
        <p:spPr>
          <a:xfrm>
            <a:off x="7102600" y="1640250"/>
            <a:ext cx="1287087" cy="122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Тунец — быстрый морской хищник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Тунец — мощный и стремительный обитатель открытого океана, имеет обтекаемую форму тела и важен для промыслового рыболовства.
</a:t>
            </a:r>
            <a:endParaRPr lang="en-US" sz="900" dirty="0"/>
          </a:p>
        </p:txBody>
      </p:sp>
      <p:sp>
        <p:nvSpPr>
          <p:cNvPr id="19" name="Text 5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костных рыб: примеры
</a:t>
            </a:r>
            <a:endParaRPr lang="en-US" sz="201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7839" y="1605788"/>
            <a:ext cx="4012398" cy="2473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Численность видов по группам рыб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783662" y="2374760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Костные рыбы составляют абсолютное большинство современных видов, что отражает их успешную адаптацию к различным условиям.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82000" y="3343014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костных рыб иллюстрирует их значительное микоеволюционное преимущество по сравнению с другими группами.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6903" y="4130575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таксономические базы, 2024
</a:t>
            </a:r>
            <a:endParaRPr lang="en-US" sz="696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обитания рыб: разнообразие и адаптации
</a:t>
            </a:r>
            <a:endParaRPr lang="en-US" sz="2012" dirty="0"/>
          </a:p>
        </p:txBody>
      </p:sp>
      <p:sp>
        <p:nvSpPr>
          <p:cNvPr id="10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180000" y="2427825"/>
            <a:ext cx="21249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Широкое распространение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 встречаются в солёных и пресных водах, от морей и океанов до рек, озёр и болот.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2399695" y="2427825"/>
            <a:ext cx="21249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Экстремальные условия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Глубоководные виды обитают при высоком давлении и низких температурах, используя биохимические адаптации.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619366" y="2427825"/>
            <a:ext cx="21249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Антарктические рыбы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имеют антифризные белки, позволяющие им жить в ледяных водах Антарктиды.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839048" y="2427825"/>
            <a:ext cx="21249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Подземные воды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Наличие специализированных рыб встречается в пещерных и подземных водах, где условия ограничены светом и питательными веществами.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" y="2929307"/>
            <a:ext cx="9144000" cy="211633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цикл: развитие рыбы от икринки до взрослой особи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838975" y="1651475"/>
            <a:ext cx="364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Стадии развития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рыбы начинается с икринки, из которой выходит личинка. Затем наступает период молоди, заканчивающийся взрослой стадией. На каждом этапе происходят значительные изменения в строении и поведении.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657700" y="1653400"/>
            <a:ext cx="364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метаморфоза и миграций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проходят метаморфоз, меняя форму и структуру тела. Многие рыбы совершают миграции между пресной и солёной водой для успешного размножения и роста, что обеспечивает их выживание.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рыб и их роль в пищевых цепях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1577403" y="2339100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Травоядные рыбы, как толстолобик, питаются водорослями и растительной пищей, способствуя контролю водной растительности и поддержанию чистоты водоёмов.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1625404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Рыбы-хищники питаются мелкими животными, например, щука охотится на других рыб и насекомых. Их питание влияет на баланс экосистемы и рост популяций добычи.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74415" y="3043013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Всеядные виды, например, карась, употребляют разнообразный рацион, адаптируясь к различным условиям окружающей среды и поддерживая устойчивость пищевой сети.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8894" y="811066"/>
            <a:ext cx="4230000" cy="1408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19441" y="2219757"/>
            <a:ext cx="4230000" cy="14086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18472" y="3629686"/>
            <a:ext cx="4230000" cy="14086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3" name="Text 1"/>
          <p:cNvSpPr txBox="1"/>
          <p:nvPr/>
        </p:nvSpPr>
        <p:spPr>
          <a:xfrm>
            <a:off x="819469" y="946502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Боковая линия: чувствительный орган
</a:t>
            </a:r>
            <a:pPr algn="l" indent="0" marL="0">
              <a:lnSpc>
                <a:spcPct val="115000"/>
              </a:lnSpc>
              <a:buNone/>
            </a:pPr>
            <a:r>
              <a:rPr lang="en-US" sz="5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Боковая линия позволяет рыбам улавливать колебания воды и движения рядом. Эта система помогает ориентироваться в тёмной и мутной воде, успешно избегать хищников и находить добычу.
</a:t>
            </a:r>
            <a:endParaRPr lang="en-US" sz="1054" dirty="0"/>
          </a:p>
        </p:txBody>
      </p:sp>
      <p:sp>
        <p:nvSpPr>
          <p:cNvPr id="14" name="Text 2"/>
          <p:cNvSpPr txBox="1"/>
          <p:nvPr/>
        </p:nvSpPr>
        <p:spPr>
          <a:xfrm>
            <a:off x="820016" y="2355194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Мимикрия и изменение окраски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рыбы, например, скаты и камбалы, умеют менять цвет и форму тела. Это помогает им сливаться с окружающей средой, избегая опасности и улучшая охоту.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819047" y="3765123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тела и плавниковая система
</a:t>
            </a:r>
            <a:pPr algn="l" indent="0" marL="0">
              <a:lnSpc>
                <a:spcPct val="115000"/>
              </a:lnSpc>
              <a:buNone/>
            </a:pPr>
            <a:r>
              <a:rPr lang="en-US" sz="5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Угри имеют удлинённое тело для плавного движения в ограниченном пространстве, тогда как сардины обладают быстрыми плавниками для стремительной миграции. Такая адаптация увеличивает шансы на выживание.
</a:t>
            </a:r>
            <a:endParaRPr lang="en-US" sz="1030" dirty="0"/>
          </a:p>
        </p:txBody>
      </p:sp>
      <p:sp>
        <p:nvSpPr>
          <p:cNvPr id="16" name="Text 4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Разнообразные адаптации рыб к среде обитания
</a:t>
            </a:r>
            <a:endParaRPr lang="en-US" sz="201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у рыб и забота о потомстве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1577403" y="2339100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количество икринок варьируется — от нескольких десятков у крупных видов до миллионов у мелких, обеспечивая высокий потенциал выживания потомства.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625404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рыб используют внешнее оплодотворение: самки выпускают икру в воду, а самцы оплодотворяют её снаружи. Такой способ способствует массовому размножению.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874415" y="3043013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рыбы, например, цихлиды, проявляют заботу, охраняя гнёзда и защищая икру от хищников до выхода личинок.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2297327" y="3749480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Также существуют виды, инкубирующие икру во рту, как сомы, предотвращая её повреждение и создавая более благоприятные условия для развития.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7525" y="918141"/>
            <a:ext cx="8784000" cy="33440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Пищевая цепочка с участием рыб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556200"/>
            <a:ext cx="8784000" cy="18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передачи энергии в водных экосистемах
</a:t>
            </a:r>
            <a:endParaRPr lang="en-US" sz="111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6725" y="2927350"/>
            <a:ext cx="2819400" cy="211455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18448" y="2926090"/>
            <a:ext cx="2819400" cy="211455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820025" y="1652350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Рыболовство — источник питания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 обеспечивают миллионы людей белком и важными жирными кислотами омега-3. Эти продукты способствуют здоровью и формируют основу питания во многих странах мира.
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4341748" y="1651090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и культурные аспекты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Декоративные виды используются в аквариумистике, расширяя знания о биологии. Рыбы служат объектами для медицины и биологических исследований, а также популяризируют экологию через образование.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рыб и человека: значение и польза
</a:t>
            </a:r>
            <a:endParaRPr lang="en-US" sz="201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угрозы и меры по сохранению рыб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1543661" y="239900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и разрушение среды обитания ухудшают качество воды, что негативно сказывается на здоровье и размножении рыб.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3621425" y="3748700"/>
            <a:ext cx="47409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охранные меры, создание заповедников и развитие аквакультуры способствуют восстановлению и сохранению рыбных ресурсов.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1618200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Промышленный вылов часто опустошает популяции, нарушая экосистемы и снижая биоразнообразие в водных средах обитания.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0000" y="1130466"/>
            <a:ext cx="8784000" cy="198931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виды рыб: сравнительные характеристики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836350" y="3737950"/>
            <a:ext cx="2277900" cy="11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 показывает размеры, массу и среду обитания гигантских рыб, подчёркивая их уникальность.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79600" y="3386250"/>
            <a:ext cx="8784000" cy="11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ФГБНУ ВНИРО и международные наблюдения
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3217394" y="3738850"/>
            <a:ext cx="2277900" cy="11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Гигантские рыбы адаптированы к разным водным средам и удивляют размерами и образом жизни.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8900" y="1517142"/>
            <a:ext cx="4230000" cy="70224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22888" y="2222129"/>
            <a:ext cx="4230000" cy="70224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22888" y="2926917"/>
            <a:ext cx="4230000" cy="70224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222900" y="3631666"/>
            <a:ext cx="4230000" cy="702246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5" name="Text 1"/>
          <p:cNvSpPr txBox="1"/>
          <p:nvPr/>
        </p:nvSpPr>
        <p:spPr>
          <a:xfrm>
            <a:off x="819475" y="1583998"/>
            <a:ext cx="2384400" cy="5671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Глубоководный удильщик с 'фонариком'
</a:t>
            </a:r>
            <a:pPr algn="l" indent="0" marL="0">
              <a:lnSpc>
                <a:spcPct val="115000"/>
              </a:lnSpc>
              <a:buNone/>
            </a:pPr>
            <a:r>
              <a:rPr lang="en-US" sz="3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хищник использует светящийся вырост на голове для привлечения добычи в полной темноте глубин. Такая биолюминесценция помогает выживать в экстремальных условиях океана.
</a:t>
            </a:r>
            <a:endParaRPr lang="en-US" sz="776" dirty="0"/>
          </a:p>
        </p:txBody>
      </p:sp>
      <p:sp>
        <p:nvSpPr>
          <p:cNvPr id="16" name="Text 2"/>
          <p:cNvSpPr txBox="1"/>
          <p:nvPr/>
        </p:nvSpPr>
        <p:spPr>
          <a:xfrm>
            <a:off x="823463" y="2288985"/>
            <a:ext cx="2384400" cy="5671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Необычный облик рыбы-капли
</a:t>
            </a:r>
            <a:pPr algn="l" indent="0" marL="0">
              <a:lnSpc>
                <a:spcPct val="115000"/>
              </a:lnSpc>
              <a:buNone/>
            </a:pPr>
            <a:r>
              <a:rPr lang="en-US" sz="3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Рыба-капля обитает на больших глубинах, имея мягкое тело и уникальную форму. Это позволяет ей выживать в условиях высокого давления и избегать хищников.
</a:t>
            </a:r>
            <a:endParaRPr lang="en-US" sz="812" dirty="0"/>
          </a:p>
        </p:txBody>
      </p:sp>
      <p:sp>
        <p:nvSpPr>
          <p:cNvPr id="17" name="Text 3"/>
          <p:cNvSpPr txBox="1"/>
          <p:nvPr/>
        </p:nvSpPr>
        <p:spPr>
          <a:xfrm>
            <a:off x="823463" y="2993773"/>
            <a:ext cx="2384400" cy="5671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Половой переход у рыбы-клоуна
</a:t>
            </a:r>
            <a:pPr algn="l" indent="0" marL="0">
              <a:lnSpc>
                <a:spcPct val="115000"/>
              </a:lnSpc>
              <a:buNone/>
            </a:pPr>
            <a:r>
              <a:rPr lang="en-US" sz="3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Рыба-клоун способна менять пол с женского на мужской, что помогает поддерживать стабильное размножение в популяциях и гибко реагировать на изменения в группе.
</a:t>
            </a:r>
            <a:endParaRPr lang="en-US" sz="788" dirty="0"/>
          </a:p>
        </p:txBody>
      </p:sp>
      <p:sp>
        <p:nvSpPr>
          <p:cNvPr id="18" name="Text 4"/>
          <p:cNvSpPr txBox="1"/>
          <p:nvPr/>
        </p:nvSpPr>
        <p:spPr>
          <a:xfrm>
            <a:off x="823475" y="3698522"/>
            <a:ext cx="2384400" cy="5671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Дальние миграции горбуши
</a:t>
            </a:r>
            <a:pPr algn="l" indent="0" marL="0">
              <a:lnSpc>
                <a:spcPct val="115000"/>
              </a:lnSpc>
              <a:buNone/>
            </a:pPr>
            <a:r>
              <a:rPr lang="en-US" sz="3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Горбуша совершает сезонные переходы до 2000 км для нереста. Эти путешествия критичны для продолжения вида и влияют на экосистему рек и морей.
</a:t>
            </a:r>
            <a:endParaRPr lang="en-US" sz="808" dirty="0"/>
          </a:p>
        </p:txBody>
      </p:sp>
      <p:sp>
        <p:nvSpPr>
          <p:cNvPr id="19" name="Text 5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Удивительные и необычные факты о рыбах
</a:t>
            </a:r>
            <a:endParaRPr lang="en-US" sz="201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979288"/>
            <a:ext cx="7436700" cy="10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важность рыб для экосистем и человека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802300" y="3039900"/>
            <a:ext cx="4019400" cy="11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 играют ключевую роль в поддержании жизненного баланса водных систем и обеспечении продовольственной безопасности. Их охрана необходима для здоровья планеты и будущих поколений.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2026-05-08T20:46:18Z</dcterms:created>
  <dcterms:modified xsi:type="dcterms:W3CDTF">2026-05-08T20:46:18Z</dcterms:modified>
</cp:coreProperties>
</file>