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jpeg"/><Relationship Id="rId3" Type="http://schemas.openxmlformats.org/officeDocument/2006/relationships/image" Target="../media/image-1-3.png"/><Relationship Id="rId4" Type="http://schemas.openxmlformats.org/officeDocument/2006/relationships/image" Target="../media/image-1-4.png"/><Relationship Id="rId5" Type="http://schemas.openxmlformats.org/officeDocument/2006/relationships/image" Target="../media/image-1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image" Target="../media/image-2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jpeg"/><Relationship Id="rId4" Type="http://schemas.openxmlformats.org/officeDocument/2006/relationships/image" Target="../media/image-5-4.png"/><Relationship Id="rId5" Type="http://schemas.openxmlformats.org/officeDocument/2006/relationships/image" Target="../media/image-5-5.jpeg"/><Relationship Id="rId6" Type="http://schemas.openxmlformats.org/officeDocument/2006/relationships/image" Target="../media/image-5-6.png"/><Relationship Id="rId7" Type="http://schemas.openxmlformats.org/officeDocument/2006/relationships/image" Target="../media/image-5-7.jpeg"/><Relationship Id="rId8" Type="http://schemas.openxmlformats.org/officeDocument/2006/relationships/image" Target="../media/image-5-8.png"/><Relationship Id="rId9" Type="http://schemas.openxmlformats.org/officeDocument/2006/relationships/image" Target="../media/image-5-9.png"/><Relationship Id="rId10" Type="http://schemas.openxmlformats.org/officeDocument/2006/relationships/image" Target="../media/image-5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image" Target="../media/image-11-6.png"/><Relationship Id="rId7" Type="http://schemas.openxmlformats.org/officeDocument/2006/relationships/image" Target="../media/image-11-7.png"/><Relationship Id="rId8" Type="http://schemas.openxmlformats.org/officeDocument/2006/relationships/image" Target="../media/image-11-8.png"/><Relationship Id="rId9" Type="http://schemas.openxmlformats.org/officeDocument/2006/relationships/image" Target="../media/image-11-9.png"/><Relationship Id="rId10" Type="http://schemas.openxmlformats.org/officeDocument/2006/relationships/image" Target="../media/image-11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image" Target="../media/image-12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jpe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image" Target="../media/image-18-6.png"/><Relationship Id="rId7" Type="http://schemas.openxmlformats.org/officeDocument/2006/relationships/image" Target="../media/image-18-7.png"/><Relationship Id="rId8" Type="http://schemas.openxmlformats.org/officeDocument/2006/relationships/image" Target="../media/image-18-8.png"/><Relationship Id="rId9" Type="http://schemas.openxmlformats.org/officeDocument/2006/relationships/image" Target="../media/image-18-9.png"/><Relationship Id="rId10" Type="http://schemas.openxmlformats.org/officeDocument/2006/relationships/image" Target="../media/image-18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16200" y="-1160"/>
            <a:ext cx="5627700" cy="514407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80000" y="3771075"/>
            <a:ext cx="3904800" cy="117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Путь Пушкина от Москвы до Черной речки — история рождения новой русской литературы.
</a:t>
            </a:r>
            <a:endParaRPr lang="en-US" sz="1000" dirty="0"/>
          </a:p>
        </p:txBody>
      </p:sp>
      <p:sp>
        <p:nvSpPr>
          <p:cNvPr id="8" name="Text 1"/>
          <p:cNvSpPr txBox="1"/>
          <p:nvPr/>
        </p:nvSpPr>
        <p:spPr>
          <a:xfrm>
            <a:off x="180000" y="1269896"/>
            <a:ext cx="5312100" cy="8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36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Александр Пушкин: основные вехи жизненного и творческого пути
</a:t>
            </a:r>
            <a:endParaRPr lang="en-US" sz="2365" dirty="0"/>
          </a:p>
        </p:txBody>
      </p:sp>
      <p:sp>
        <p:nvSpPr>
          <p:cNvPr id="9" name="Text 2"/>
          <p:cNvSpPr txBox="1"/>
          <p:nvPr/>
        </p:nvSpPr>
        <p:spPr>
          <a:xfrm>
            <a:off x="180000" y="999163"/>
            <a:ext cx="3246300" cy="19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4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746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36287" y="108800"/>
            <a:ext cx="3511676" cy="4939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80000" y="3826475"/>
            <a:ext cx="3870600" cy="105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Пушкин формировался в эпоху после 1812 года, когда росло национальное самосознание, звучали декабристские идеи, усиливалась цензура. Литература стала пространством спора о свободе, истории и языке.
</a:t>
            </a:r>
            <a:endParaRPr lang="en-US" sz="1000" dirty="0"/>
          </a:p>
        </p:txBody>
      </p:sp>
      <p:sp>
        <p:nvSpPr>
          <p:cNvPr id="8" name="Text 1"/>
          <p:cNvSpPr txBox="1"/>
          <p:nvPr/>
        </p:nvSpPr>
        <p:spPr>
          <a:xfrm>
            <a:off x="180000" y="397125"/>
            <a:ext cx="3944400" cy="8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Пушкин и Россия первой трети XIX века
</a:t>
            </a:r>
            <a:endParaRPr lang="en-US" sz="2012" dirty="0"/>
          </a:p>
        </p:txBody>
      </p:sp>
      <p:sp>
        <p:nvSpPr>
          <p:cNvPr id="9" name="Text 2"/>
          <p:cNvSpPr txBox="1"/>
          <p:nvPr/>
        </p:nvSpPr>
        <p:spPr>
          <a:xfrm>
            <a:off x="8740500" y="4725597"/>
            <a:ext cx="223500" cy="2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8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99700" y="2276138"/>
            <a:ext cx="4014300" cy="1133449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80000" y="257700"/>
            <a:ext cx="8784000" cy="41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Детство и семейная среда Пушкина
</a:t>
            </a:r>
            <a:endParaRPr lang="en-US" sz="2212" dirty="0"/>
          </a:p>
        </p:txBody>
      </p:sp>
      <p:sp>
        <p:nvSpPr>
          <p:cNvPr id="7" name="Text 1"/>
          <p:cNvSpPr txBox="1"/>
          <p:nvPr/>
        </p:nvSpPr>
        <p:spPr>
          <a:xfrm>
            <a:off x="5014337" y="1658623"/>
            <a:ext cx="3351000" cy="858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Ранние впечатления определили его интерес к народной речи, истории и памяти.
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8740500" y="4725597"/>
            <a:ext cx="223500" cy="2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800" dirty="0"/>
          </a:p>
        </p:txBody>
      </p:sp>
      <p:sp>
        <p:nvSpPr>
          <p:cNvPr id="9" name="Text 3"/>
          <p:cNvSpPr txBox="1"/>
          <p:nvPr/>
        </p:nvSpPr>
        <p:spPr>
          <a:xfrm>
            <a:off x="5012675" y="2626877"/>
            <a:ext cx="3351000" cy="85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 детства соединились европейская образованность и русская народная традиция.
</a:t>
            </a:r>
            <a:endParaRPr lang="en-US" sz="1000" dirty="0"/>
          </a:p>
        </p:txBody>
      </p:sp>
      <p:sp>
        <p:nvSpPr>
          <p:cNvPr id="10" name="Text 4"/>
          <p:cNvSpPr txBox="1"/>
          <p:nvPr/>
        </p:nvSpPr>
        <p:spPr>
          <a:xfrm>
            <a:off x="799700" y="4131050"/>
            <a:ext cx="4014300" cy="10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69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Биография Пушкина; школьный курс литературы
</a:t>
            </a:r>
            <a:endParaRPr lang="en-US" sz="696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80000" y="397125"/>
            <a:ext cx="3907200" cy="8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Царскосельский лицей и первые литературные успехи
</a:t>
            </a:r>
            <a:endParaRPr lang="en-US" sz="2212" dirty="0"/>
          </a:p>
        </p:txBody>
      </p:sp>
      <p:sp>
        <p:nvSpPr>
          <p:cNvPr id="7" name="Text 1"/>
          <p:cNvSpPr txBox="1"/>
          <p:nvPr/>
        </p:nvSpPr>
        <p:spPr>
          <a:xfrm>
            <a:off x="3659186" y="3088713"/>
            <a:ext cx="2564700" cy="105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1810-е годы поэт начал уверенно печататься, а признание Державина стало важным знаком раннего литературного успеха. Пушкин быстро заявил о себе как о необычном и дерзком таланте.
</a:t>
            </a:r>
            <a:endParaRPr lang="en-US" sz="800" dirty="0"/>
          </a:p>
        </p:txBody>
      </p:sp>
      <p:sp>
        <p:nvSpPr>
          <p:cNvPr id="8" name="Text 2"/>
          <p:cNvSpPr txBox="1"/>
          <p:nvPr/>
        </p:nvSpPr>
        <p:spPr>
          <a:xfrm>
            <a:off x="5773786" y="1678187"/>
            <a:ext cx="2564700" cy="105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Поэма «Руслан и Людмила» показала его новаторство: живую интонацию, смелое сочетание высоких и разговорных элементов и редкую для времени художественную свободу.
</a:t>
            </a:r>
            <a:endParaRPr lang="en-US" sz="800" dirty="0"/>
          </a:p>
        </p:txBody>
      </p:sp>
      <p:sp>
        <p:nvSpPr>
          <p:cNvPr id="9" name="Text 3"/>
          <p:cNvSpPr txBox="1"/>
          <p:nvPr/>
        </p:nvSpPr>
        <p:spPr>
          <a:xfrm>
            <a:off x="840448" y="2382988"/>
            <a:ext cx="2564700" cy="105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Лицейские годы сформировали у Пушкина круг единомышленников и чувство личной и гражданской ответственности. Здесь он особенно остро ощутил ценность свободы и служения слову.
</a:t>
            </a:r>
            <a:endParaRPr lang="en-US" sz="800" dirty="0"/>
          </a:p>
        </p:txBody>
      </p:sp>
      <p:sp>
        <p:nvSpPr>
          <p:cNvPr id="10" name="Text 4"/>
          <p:cNvSpPr txBox="1"/>
          <p:nvPr/>
        </p:nvSpPr>
        <p:spPr>
          <a:xfrm>
            <a:off x="8740500" y="4725597"/>
            <a:ext cx="223500" cy="2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8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18894" y="811066"/>
            <a:ext cx="4230000" cy="140862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219441" y="2219757"/>
            <a:ext cx="4230000" cy="1408623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218472" y="3629686"/>
            <a:ext cx="4230000" cy="1408623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8740500" y="4725597"/>
            <a:ext cx="223500" cy="2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800" dirty="0"/>
          </a:p>
        </p:txBody>
      </p:sp>
      <p:sp>
        <p:nvSpPr>
          <p:cNvPr id="13" name="Text 1"/>
          <p:cNvSpPr txBox="1"/>
          <p:nvPr/>
        </p:nvSpPr>
        <p:spPr>
          <a:xfrm>
            <a:off x="819469" y="946502"/>
            <a:ext cx="2384400" cy="113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6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Столица как школа наблюдения
</a:t>
            </a:r>
            <a:pPr algn="l" indent="0" marL="0">
              <a:lnSpc>
                <a:spcPct val="115000"/>
              </a:lnSpc>
              <a:buNone/>
            </a:pPr>
            <a:r>
              <a:rPr lang="en-US" sz="58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6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Петербурге Пушкин оказался в шумной среде журналов, театров и литературных салонов. Он внимательно всматривался в поведение людей и быстро превращал светские впечатления в точные сатирические зарисовки.
</a:t>
            </a:r>
            <a:endParaRPr lang="en-US" sz="1066" dirty="0"/>
          </a:p>
        </p:txBody>
      </p:sp>
      <p:sp>
        <p:nvSpPr>
          <p:cNvPr id="14" name="Text 2"/>
          <p:cNvSpPr txBox="1"/>
          <p:nvPr/>
        </p:nvSpPr>
        <p:spPr>
          <a:xfrm>
            <a:off x="820016" y="2355194"/>
            <a:ext cx="2384400" cy="113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Литература и общественный спор
</a:t>
            </a:r>
            <a:pPr algn="l" indent="0" marL="0">
              <a:lnSpc>
                <a:spcPct val="115000"/>
              </a:lnSpc>
              <a:buNone/>
            </a:pPr>
            <a:r>
              <a:rPr lang="en-US" sz="57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5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Столичная жизнь расширила круг его тем: рядом с любовной лирикой усилились гражданские мотивы, размышления о свободе и судьбе поэта. Творчество становилось частью разговора о нравственном выборе и времени.
</a:t>
            </a:r>
            <a:endParaRPr lang="en-US" sz="1048" dirty="0"/>
          </a:p>
        </p:txBody>
      </p:sp>
      <p:sp>
        <p:nvSpPr>
          <p:cNvPr id="15" name="Text 3"/>
          <p:cNvSpPr txBox="1"/>
          <p:nvPr/>
        </p:nvSpPr>
        <p:spPr>
          <a:xfrm>
            <a:off x="819047" y="3765123"/>
            <a:ext cx="2384400" cy="113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Напряжение с властью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смелее звучал его голос, тем заметнее становились трения с официальной средой. Пушкин не замыкался в частной жизни: он чувствовал себя участником общественной и исторической драмы.
</a:t>
            </a:r>
            <a:endParaRPr lang="en-US" sz="1100" dirty="0"/>
          </a:p>
        </p:txBody>
      </p:sp>
      <p:sp>
        <p:nvSpPr>
          <p:cNvPr id="16" name="Text 4"/>
          <p:cNvSpPr txBox="1"/>
          <p:nvPr/>
        </p:nvSpPr>
        <p:spPr>
          <a:xfrm>
            <a:off x="180000" y="258600"/>
            <a:ext cx="8784000" cy="41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Петербург после лицея: свет, литература и первые конфликты
</a:t>
            </a:r>
            <a:endParaRPr lang="en-US" sz="2012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307839" y="1605788"/>
            <a:ext cx="4012398" cy="24732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80000" y="257700"/>
            <a:ext cx="8784000" cy="41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Жанровый состав наследия Пушкина
</a:t>
            </a:r>
            <a:endParaRPr lang="en-US" sz="2212" dirty="0"/>
          </a:p>
        </p:txBody>
      </p:sp>
      <p:sp>
        <p:nvSpPr>
          <p:cNvPr id="7" name="Text 1"/>
          <p:cNvSpPr txBox="1"/>
          <p:nvPr/>
        </p:nvSpPr>
        <p:spPr>
          <a:xfrm>
            <a:off x="783662" y="2374760"/>
            <a:ext cx="3351000" cy="858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показывает не только масштабы, но и смену художественных задач в разные периоды.
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8740500" y="4725597"/>
            <a:ext cx="223500" cy="2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800" dirty="0"/>
          </a:p>
        </p:txBody>
      </p:sp>
      <p:sp>
        <p:nvSpPr>
          <p:cNvPr id="9" name="Text 3"/>
          <p:cNvSpPr txBox="1"/>
          <p:nvPr/>
        </p:nvSpPr>
        <p:spPr>
          <a:xfrm>
            <a:off x="782000" y="3343014"/>
            <a:ext cx="3351000" cy="85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Лирика преобладает, однако проза, драма и сказки раскрывают расширение творческого диапазона.
</a:t>
            </a:r>
            <a:endParaRPr lang="en-US" sz="1000" dirty="0"/>
          </a:p>
        </p:txBody>
      </p:sp>
      <p:sp>
        <p:nvSpPr>
          <p:cNvPr id="10" name="Text 4"/>
          <p:cNvSpPr txBox="1"/>
          <p:nvPr/>
        </p:nvSpPr>
        <p:spPr>
          <a:xfrm>
            <a:off x="4306903" y="4130575"/>
            <a:ext cx="4014300" cy="10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69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школьной программы по литературе; жанровый состав наследия Пушкина
</a:t>
            </a:r>
            <a:endParaRPr lang="en-US" sz="696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180000" y="258600"/>
            <a:ext cx="8784000" cy="41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Южная ссылка: новые впечатления и романтический этап
</a:t>
            </a:r>
            <a:endParaRPr lang="en-US" sz="2012" dirty="0"/>
          </a:p>
        </p:txBody>
      </p:sp>
      <p:sp>
        <p:nvSpPr>
          <p:cNvPr id="9" name="Text 1"/>
          <p:cNvSpPr txBox="1"/>
          <p:nvPr/>
        </p:nvSpPr>
        <p:spPr>
          <a:xfrm>
            <a:off x="8740500" y="4725597"/>
            <a:ext cx="223500" cy="2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800" dirty="0"/>
          </a:p>
        </p:txBody>
      </p:sp>
      <p:sp>
        <p:nvSpPr>
          <p:cNvPr id="10" name="Text 2"/>
          <p:cNvSpPr txBox="1"/>
          <p:nvPr/>
        </p:nvSpPr>
        <p:spPr>
          <a:xfrm>
            <a:off x="180000" y="2427825"/>
            <a:ext cx="2750400" cy="1041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1820: начало ссылки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Переезд на юг открыл Пушкину новый жизненный опыт: иные ландшафты, новые люди, свобода движения и одновременно ощущение внутренней несвободы.
</a:t>
            </a:r>
            <a:endParaRPr lang="en-US" sz="1100" dirty="0"/>
          </a:p>
        </p:txBody>
      </p:sp>
      <p:sp>
        <p:nvSpPr>
          <p:cNvPr id="11" name="Text 3"/>
          <p:cNvSpPr txBox="1"/>
          <p:nvPr/>
        </p:nvSpPr>
        <p:spPr>
          <a:xfrm>
            <a:off x="3073864" y="2427825"/>
            <a:ext cx="2750400" cy="1041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1821–1823: романтические поэмы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Кавказ, Крым, Кишинев и Одесса стали фоном для произведений, в которых особенно заметны мотивы одиночества, страсти и противостояния личности миру.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5967739" y="2427825"/>
            <a:ext cx="2750400" cy="1041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5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Итог периода
</a:t>
            </a:r>
            <a:pPr algn="l" indent="0" marL="0">
              <a:lnSpc>
                <a:spcPct val="115000"/>
              </a:lnSpc>
              <a:buNone/>
            </a:pPr>
            <a:r>
              <a:rPr lang="en-US" sz="67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5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Южные впечатления усилили романтическую образность, но постепенно подвели поэта к более глубокому психологическому и историческому взгляду.
</a:t>
            </a:r>
            <a:endParaRPr lang="en-US" sz="1155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80000" y="397125"/>
            <a:ext cx="3907200" cy="8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16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Михайловское и Болдино: время зрелости и творческого подъема
</a:t>
            </a:r>
            <a:endParaRPr lang="en-US" sz="2162" dirty="0"/>
          </a:p>
        </p:txBody>
      </p:sp>
      <p:sp>
        <p:nvSpPr>
          <p:cNvPr id="8" name="Text 1"/>
          <p:cNvSpPr txBox="1"/>
          <p:nvPr/>
        </p:nvSpPr>
        <p:spPr>
          <a:xfrm>
            <a:off x="839829" y="3088663"/>
            <a:ext cx="2564700" cy="105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Осенью 1830 года в Болдине поэт пережил редкий по силе творческий всплеск. За короткое время были созданы произведения разных жанров, поражающие зрелостью и свободой формы.
</a:t>
            </a:r>
            <a:endParaRPr lang="en-US" sz="800" dirty="0"/>
          </a:p>
        </p:txBody>
      </p:sp>
      <p:sp>
        <p:nvSpPr>
          <p:cNvPr id="9" name="Text 2"/>
          <p:cNvSpPr txBox="1"/>
          <p:nvPr/>
        </p:nvSpPr>
        <p:spPr>
          <a:xfrm>
            <a:off x="4362886" y="1680400"/>
            <a:ext cx="2564700" cy="105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Ссылка не остановила творчество: напротив, именно здесь усилились философские и исторические мотивы, а человек и эпоха стали изображаться сложнее и объемнее.
</a:t>
            </a:r>
            <a:endParaRPr lang="en-US" sz="800" dirty="0"/>
          </a:p>
        </p:txBody>
      </p:sp>
      <p:sp>
        <p:nvSpPr>
          <p:cNvPr id="10" name="Text 3"/>
          <p:cNvSpPr txBox="1"/>
          <p:nvPr/>
        </p:nvSpPr>
        <p:spPr>
          <a:xfrm>
            <a:off x="856498" y="1680400"/>
            <a:ext cx="2564700" cy="105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Михайловском Пушкин углубился в чтение, размышления об истории и живое общение с русской речью. Эти впечатления сделали его стиль точнее и внутренне собраннее.
</a:t>
            </a:r>
            <a:endParaRPr lang="en-US" sz="800" dirty="0"/>
          </a:p>
        </p:txBody>
      </p:sp>
      <p:sp>
        <p:nvSpPr>
          <p:cNvPr id="11" name="Text 4"/>
          <p:cNvSpPr txBox="1"/>
          <p:nvPr/>
        </p:nvSpPr>
        <p:spPr>
          <a:xfrm>
            <a:off x="8740500" y="4725597"/>
            <a:ext cx="223500" cy="2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800" dirty="0"/>
          </a:p>
        </p:txBody>
      </p:sp>
      <p:sp>
        <p:nvSpPr>
          <p:cNvPr id="12" name="Text 5"/>
          <p:cNvSpPr txBox="1"/>
          <p:nvPr/>
        </p:nvSpPr>
        <p:spPr>
          <a:xfrm>
            <a:off x="4362809" y="3088220"/>
            <a:ext cx="2564700" cy="105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Болдинская осень стала символом пушкинской работоспособности и художественной полноты: в ней особенно ясно видно, как мастер соединяет простоту, глубину и жанровое разнообразие.
</a:t>
            </a:r>
            <a:endParaRPr lang="en-US" sz="8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87525" y="918141"/>
            <a:ext cx="8784000" cy="3344017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80000" y="257700"/>
            <a:ext cx="8784000" cy="29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Этапы творческой эволюции Пушкина
</a:t>
            </a:r>
            <a:endParaRPr lang="en-US" sz="2012" dirty="0"/>
          </a:p>
        </p:txBody>
      </p:sp>
      <p:sp>
        <p:nvSpPr>
          <p:cNvPr id="7" name="Text 1"/>
          <p:cNvSpPr txBox="1"/>
          <p:nvPr/>
        </p:nvSpPr>
        <p:spPr>
          <a:xfrm>
            <a:off x="8740500" y="4725597"/>
            <a:ext cx="223500" cy="2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800" dirty="0"/>
          </a:p>
        </p:txBody>
      </p:sp>
      <p:sp>
        <p:nvSpPr>
          <p:cNvPr id="8" name="Text 2"/>
          <p:cNvSpPr txBox="1"/>
          <p:nvPr/>
        </p:nvSpPr>
        <p:spPr>
          <a:xfrm>
            <a:off x="180000" y="556200"/>
            <a:ext cx="8784000" cy="181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1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этапов, отражающая изменение тем, жанров и художественного метода в творчестве Пушкина.
</a:t>
            </a:r>
            <a:endParaRPr lang="en-US" sz="1112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601866" y="950175"/>
            <a:ext cx="5940268" cy="23499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80000" y="257700"/>
            <a:ext cx="8784000" cy="41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произведения и их литературное значение
</a:t>
            </a:r>
            <a:endParaRPr lang="en-US" sz="2212" dirty="0"/>
          </a:p>
        </p:txBody>
      </p:sp>
      <p:sp>
        <p:nvSpPr>
          <p:cNvPr id="7" name="Text 1"/>
          <p:cNvSpPr txBox="1"/>
          <p:nvPr/>
        </p:nvSpPr>
        <p:spPr>
          <a:xfrm>
            <a:off x="836350" y="3737950"/>
            <a:ext cx="2277900" cy="1190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тексты Пушкина показывают, как он расширял возможности разных жанров и тем.
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8740500" y="4725597"/>
            <a:ext cx="223500" cy="2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800" dirty="0"/>
          </a:p>
        </p:txBody>
      </p:sp>
      <p:sp>
        <p:nvSpPr>
          <p:cNvPr id="9" name="Text 3"/>
          <p:cNvSpPr txBox="1"/>
          <p:nvPr/>
        </p:nvSpPr>
        <p:spPr>
          <a:xfrm>
            <a:off x="179600" y="3386250"/>
            <a:ext cx="8784000" cy="113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Школьная программа по литературе
</a:t>
            </a:r>
            <a:endParaRPr lang="en-US" sz="700" dirty="0"/>
          </a:p>
        </p:txBody>
      </p:sp>
      <p:sp>
        <p:nvSpPr>
          <p:cNvPr id="10" name="Text 4"/>
          <p:cNvSpPr txBox="1"/>
          <p:nvPr/>
        </p:nvSpPr>
        <p:spPr>
          <a:xfrm>
            <a:off x="3217394" y="3738850"/>
            <a:ext cx="2277900" cy="1190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Жанровое разнообразие подтверждает широту художественного дара Пушкина.
</a:t>
            </a:r>
            <a:endParaRPr lang="en-US" sz="10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22617" y="1023589"/>
            <a:ext cx="249000" cy="249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744870" y="1048465"/>
            <a:ext cx="249000" cy="1992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574440" y="1022065"/>
            <a:ext cx="220500" cy="2520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3035508" y="2446924"/>
            <a:ext cx="249000" cy="221333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180000" y="258600"/>
            <a:ext cx="8784000" cy="41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Пушкин и формирование русского литературного языка
</a:t>
            </a:r>
            <a:endParaRPr lang="en-US" sz="2012" dirty="0"/>
          </a:p>
        </p:txBody>
      </p:sp>
      <p:sp>
        <p:nvSpPr>
          <p:cNvPr id="13" name="Text 1"/>
          <p:cNvSpPr txBox="1"/>
          <p:nvPr/>
        </p:nvSpPr>
        <p:spPr>
          <a:xfrm>
            <a:off x="8740500" y="4725597"/>
            <a:ext cx="223500" cy="2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800" dirty="0"/>
          </a:p>
        </p:txBody>
      </p:sp>
      <p:sp>
        <p:nvSpPr>
          <p:cNvPr id="14" name="Text 2"/>
          <p:cNvSpPr txBox="1"/>
          <p:nvPr/>
        </p:nvSpPr>
        <p:spPr>
          <a:xfrm>
            <a:off x="762731" y="1664203"/>
            <a:ext cx="1965300" cy="1092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Сближение стилей
</a:t>
            </a:r>
            <a:pPr algn="l" indent="0" marL="0">
              <a:lnSpc>
                <a:spcPct val="115000"/>
              </a:lnSpc>
              <a:buNone/>
            </a:pPr>
            <a:r>
              <a:rPr lang="en-US" sz="49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8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Пушкин соединил книжную традицию с живой разговорной речью, благодаря чему литературный язык стал естественнее, гибче и ближе к реальному русскому слову без утраты выразительности.
</a:t>
            </a:r>
            <a:endParaRPr lang="en-US" sz="983" dirty="0"/>
          </a:p>
        </p:txBody>
      </p:sp>
      <p:sp>
        <p:nvSpPr>
          <p:cNvPr id="15" name="Text 3"/>
          <p:cNvSpPr txBox="1"/>
          <p:nvPr/>
        </p:nvSpPr>
        <p:spPr>
          <a:xfrm>
            <a:off x="3585082" y="1664180"/>
            <a:ext cx="1971000" cy="1092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Точность и мера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его текстах особенно ценятся ясность, точность и чувство меры: сложная мысль у Пушкина выражается просто, но не упрощённо, с точной интонацией и без лишних украшений.
</a:t>
            </a:r>
            <a:endParaRPr lang="en-US" sz="1000" dirty="0"/>
          </a:p>
        </p:txBody>
      </p:sp>
      <p:sp>
        <p:nvSpPr>
          <p:cNvPr id="16" name="Text 4"/>
          <p:cNvSpPr txBox="1"/>
          <p:nvPr/>
        </p:nvSpPr>
        <p:spPr>
          <a:xfrm>
            <a:off x="6400402" y="1664180"/>
            <a:ext cx="1971000" cy="1092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Живая интонация
</a:t>
            </a:r>
            <a:pPr algn="l" indent="0" marL="0">
              <a:lnSpc>
                <a:spcPct val="115000"/>
              </a:lnSpc>
              <a:buNone/>
            </a:pPr>
            <a:r>
              <a:rPr lang="en-US" sz="47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6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Поэт свободно использовал разговорные обороты, просторечие и высокую лексику, добиваясь гармонии между повседневной речью и литературной нормой, которая стала образцом для последующих писателей.
</a:t>
            </a:r>
            <a:endParaRPr lang="en-US" sz="958" dirty="0"/>
          </a:p>
        </p:txBody>
      </p:sp>
      <p:sp>
        <p:nvSpPr>
          <p:cNvPr id="17" name="Text 5"/>
          <p:cNvSpPr txBox="1"/>
          <p:nvPr/>
        </p:nvSpPr>
        <p:spPr>
          <a:xfrm>
            <a:off x="2875719" y="3073705"/>
            <a:ext cx="1971000" cy="1092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Норма для будущего
</a:t>
            </a:r>
            <a:pPr algn="l" indent="0" marL="0">
              <a:lnSpc>
                <a:spcPct val="115000"/>
              </a:lnSpc>
              <a:buNone/>
            </a:pPr>
            <a:r>
              <a:rPr lang="en-US" sz="49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8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Пушкинский язык закрепил ориентир для русской прозы и поэзии XIX века: гибкий синтаксис, богатый словарь и естественность выражения сделали его фундаментом современного литературного языка.
</a:t>
            </a:r>
            <a:endParaRPr lang="en-US" sz="983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180000" y="258600"/>
            <a:ext cx="8784000" cy="41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Свобода, власть и цензура в судьбе поэта
</a:t>
            </a:r>
            <a:endParaRPr lang="en-US" sz="2012" dirty="0"/>
          </a:p>
        </p:txBody>
      </p:sp>
      <p:sp>
        <p:nvSpPr>
          <p:cNvPr id="9" name="Text 1"/>
          <p:cNvSpPr txBox="1"/>
          <p:nvPr/>
        </p:nvSpPr>
        <p:spPr>
          <a:xfrm>
            <a:off x="8740500" y="4725597"/>
            <a:ext cx="223500" cy="2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800" dirty="0"/>
          </a:p>
        </p:txBody>
      </p:sp>
      <p:sp>
        <p:nvSpPr>
          <p:cNvPr id="10" name="Text 2"/>
          <p:cNvSpPr txBox="1"/>
          <p:nvPr/>
        </p:nvSpPr>
        <p:spPr>
          <a:xfrm>
            <a:off x="688138" y="1720125"/>
            <a:ext cx="3474900" cy="1041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Ранняя вольнолюбивая лирика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 начала творческого пути Пушкин говорит о личной свободе, достоинстве и праве человека на независимость, связывая поэзию с гражданской позицией.
</a:t>
            </a:r>
            <a:endParaRPr lang="en-US" sz="1100" dirty="0"/>
          </a:p>
        </p:txBody>
      </p:sp>
      <p:sp>
        <p:nvSpPr>
          <p:cNvPr id="11" name="Text 3"/>
          <p:cNvSpPr txBox="1"/>
          <p:nvPr/>
        </p:nvSpPr>
        <p:spPr>
          <a:xfrm>
            <a:off x="3015696" y="3089850"/>
            <a:ext cx="3474900" cy="104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1825 года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Восстание декабристов усилило государственный контроль над печатью; отношения Пушкина с властью стали напряжённее, хотя он не участвовал в самом выступлении.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5420163" y="1720125"/>
            <a:ext cx="3474900" cy="1041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Зрелые исторические размышления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1830-е годы тема свободы переходит в глубокие раздумья о власти, народе, чести и ответственности личности, особенно в исторических произведениях и драме.
</a:t>
            </a:r>
            <a:endParaRPr lang="en-US" sz="11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80000" y="257700"/>
            <a:ext cx="8784000" cy="41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Семья, брак и бытовые трудности последних лет
</a:t>
            </a:r>
            <a:endParaRPr lang="en-US" sz="2212" dirty="0"/>
          </a:p>
        </p:txBody>
      </p:sp>
      <p:sp>
        <p:nvSpPr>
          <p:cNvPr id="7" name="Text 1"/>
          <p:cNvSpPr txBox="1"/>
          <p:nvPr/>
        </p:nvSpPr>
        <p:spPr>
          <a:xfrm>
            <a:off x="1577403" y="2339100"/>
            <a:ext cx="4651200" cy="46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семье родились четверо детей, и забота о них усиливала финансовую нагрузку: Пушкину приходилось думать о содержании дома, долгах и расходах, связанных со статусом в обществе.
</a:t>
            </a:r>
            <a:endParaRPr lang="en-US" sz="800" dirty="0"/>
          </a:p>
        </p:txBody>
      </p:sp>
      <p:sp>
        <p:nvSpPr>
          <p:cNvPr id="8" name="Text 2"/>
          <p:cNvSpPr txBox="1"/>
          <p:nvPr/>
        </p:nvSpPr>
        <p:spPr>
          <a:xfrm>
            <a:off x="180000" y="1625404"/>
            <a:ext cx="4651200" cy="46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Брак с Натальей Николаевной Гончаровой в 1831 году стал важнейшим событием личной жизни поэта, но семейное счастье сопровождалось постоянным вниманием света и придворными обязанностями.
</a:t>
            </a:r>
            <a:endParaRPr lang="en-US" sz="800" dirty="0"/>
          </a:p>
        </p:txBody>
      </p:sp>
      <p:sp>
        <p:nvSpPr>
          <p:cNvPr id="9" name="Text 3"/>
          <p:cNvSpPr txBox="1"/>
          <p:nvPr/>
        </p:nvSpPr>
        <p:spPr>
          <a:xfrm>
            <a:off x="8740500" y="4725597"/>
            <a:ext cx="223500" cy="2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800" dirty="0"/>
          </a:p>
        </p:txBody>
      </p:sp>
      <p:sp>
        <p:nvSpPr>
          <p:cNvPr id="10" name="Text 4"/>
          <p:cNvSpPr txBox="1"/>
          <p:nvPr/>
        </p:nvSpPr>
        <p:spPr>
          <a:xfrm>
            <a:off x="874415" y="3043013"/>
            <a:ext cx="4651200" cy="46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Материальные трудности, служебные ограничения и сплетни светской среды создавали устойчивое напряжение, которое осложняло последние годы жизни и отражалось в его внутреннем состоянии.
</a:t>
            </a:r>
            <a:endParaRPr lang="en-US" sz="8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307839" y="1605788"/>
            <a:ext cx="4012398" cy="24732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80000" y="257700"/>
            <a:ext cx="8784000" cy="41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Динамика творческой активности по этапам жизни
</a:t>
            </a:r>
            <a:endParaRPr lang="en-US" sz="2212" dirty="0"/>
          </a:p>
        </p:txBody>
      </p:sp>
      <p:sp>
        <p:nvSpPr>
          <p:cNvPr id="7" name="Text 1"/>
          <p:cNvSpPr txBox="1"/>
          <p:nvPr/>
        </p:nvSpPr>
        <p:spPr>
          <a:xfrm>
            <a:off x="783662" y="2374760"/>
            <a:ext cx="3351000" cy="858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графике видны не только периоды роста, но и смена художественных задач: от ранних опытов к зрелой прозе, драме и историческому осмыслению России.
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8740500" y="4725597"/>
            <a:ext cx="223500" cy="2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800" dirty="0"/>
          </a:p>
        </p:txBody>
      </p:sp>
      <p:sp>
        <p:nvSpPr>
          <p:cNvPr id="9" name="Text 3"/>
          <p:cNvSpPr txBox="1"/>
          <p:nvPr/>
        </p:nvSpPr>
        <p:spPr>
          <a:xfrm>
            <a:off x="782000" y="3343014"/>
            <a:ext cx="3351000" cy="85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Пик приходится на Болдинскую осень, но затем сохраняется высокая зрелая продуктивность; это показывает не спад, а усложнение творчества.
</a:t>
            </a:r>
            <a:endParaRPr lang="en-US" sz="1000" dirty="0"/>
          </a:p>
        </p:txBody>
      </p:sp>
      <p:sp>
        <p:nvSpPr>
          <p:cNvPr id="10" name="Text 4"/>
          <p:cNvSpPr txBox="1"/>
          <p:nvPr/>
        </p:nvSpPr>
        <p:spPr>
          <a:xfrm>
            <a:off x="4306903" y="4130575"/>
            <a:ext cx="4014300" cy="10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58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 основным этапам биографии и творчества А. С. Пушкина; условная шкала для учебной диаграммы.
</a:t>
            </a:r>
            <a:endParaRPr lang="en-US" sz="585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80000" y="257700"/>
            <a:ext cx="8784000" cy="41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Последние годы: напряжение, работа и общественное давление
</a:t>
            </a:r>
            <a:endParaRPr lang="en-US" sz="2212" dirty="0"/>
          </a:p>
        </p:txBody>
      </p:sp>
      <p:sp>
        <p:nvSpPr>
          <p:cNvPr id="7" name="Text 1"/>
          <p:cNvSpPr txBox="1"/>
          <p:nvPr/>
        </p:nvSpPr>
        <p:spPr>
          <a:xfrm>
            <a:off x="1543661" y="2399000"/>
            <a:ext cx="2564700" cy="105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Одновременно усиливалось давление светской среды: слухи, придворные ожидания и постоянное внимание к семье поэта превращали повседневную жизнь в источник нервного напряжения.
</a:t>
            </a:r>
            <a:endParaRPr lang="en-US" sz="800" dirty="0"/>
          </a:p>
        </p:txBody>
      </p:sp>
      <p:sp>
        <p:nvSpPr>
          <p:cNvPr id="8" name="Text 2"/>
          <p:cNvSpPr txBox="1"/>
          <p:nvPr/>
        </p:nvSpPr>
        <p:spPr>
          <a:xfrm>
            <a:off x="3621425" y="3748700"/>
            <a:ext cx="4740900" cy="46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Финансовые затруднения и служебные ограничения делали положение особенно тяжёлым, однако именно в эти годы были созданы произведения, определившие зрелый этап его творчества.
</a:t>
            </a:r>
            <a:endParaRPr lang="en-US" sz="800" dirty="0"/>
          </a:p>
        </p:txBody>
      </p:sp>
      <p:sp>
        <p:nvSpPr>
          <p:cNvPr id="9" name="Text 3"/>
          <p:cNvSpPr txBox="1"/>
          <p:nvPr/>
        </p:nvSpPr>
        <p:spPr>
          <a:xfrm>
            <a:off x="180000" y="1618200"/>
            <a:ext cx="4651200" cy="46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1830-е годы Пушкин продолжал писать в нескольких жанрах одновременно, обращаясь к русской истории, теме Пугачёва и вопросам личной ответственности человека перед обществом.
</a:t>
            </a:r>
            <a:endParaRPr lang="en-US" sz="800" dirty="0"/>
          </a:p>
        </p:txBody>
      </p:sp>
      <p:sp>
        <p:nvSpPr>
          <p:cNvPr id="10" name="Text 4"/>
          <p:cNvSpPr txBox="1"/>
          <p:nvPr/>
        </p:nvSpPr>
        <p:spPr>
          <a:xfrm>
            <a:off x="8740500" y="4725597"/>
            <a:ext cx="223500" cy="2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8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36287" y="108800"/>
            <a:ext cx="3511676" cy="4939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39525" y="4024025"/>
            <a:ext cx="3237600" cy="84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Смерть поэта стала общенациональной трагедией и завершила его короткую, но необычайно насыщенную жизнь, уже при жизни воспринимавшуюся как основа новой русской литературы.
</a:t>
            </a:r>
            <a:endParaRPr lang="en-US" sz="1000" dirty="0"/>
          </a:p>
        </p:txBody>
      </p:sp>
      <p:sp>
        <p:nvSpPr>
          <p:cNvPr id="8" name="Text 1"/>
          <p:cNvSpPr txBox="1"/>
          <p:nvPr/>
        </p:nvSpPr>
        <p:spPr>
          <a:xfrm>
            <a:off x="180000" y="397125"/>
            <a:ext cx="3944400" cy="8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Дуэль 1837 года и гибель Пушкина
</a:t>
            </a:r>
            <a:endParaRPr lang="en-US" sz="2012" dirty="0"/>
          </a:p>
        </p:txBody>
      </p:sp>
      <p:sp>
        <p:nvSpPr>
          <p:cNvPr id="9" name="Text 2"/>
          <p:cNvSpPr txBox="1"/>
          <p:nvPr/>
        </p:nvSpPr>
        <p:spPr>
          <a:xfrm>
            <a:off x="8740500" y="4725597"/>
            <a:ext cx="223500" cy="2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800" dirty="0"/>
          </a:p>
        </p:txBody>
      </p:sp>
      <p:sp>
        <p:nvSpPr>
          <p:cNvPr id="10" name="Text 3"/>
          <p:cNvSpPr txBox="1"/>
          <p:nvPr/>
        </p:nvSpPr>
        <p:spPr>
          <a:xfrm>
            <a:off x="839538" y="3089975"/>
            <a:ext cx="3237600" cy="84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27 января 1837 года Пушкин был смертельно ранен на дуэли с Жоржем Дантесом у Чёрной речки в Петербурге; через два дня, 29 января, он скончался.
</a:t>
            </a:r>
            <a:endParaRPr lang="en-US" sz="10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99700" y="2388302"/>
            <a:ext cx="4014300" cy="909121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80000" y="257700"/>
            <a:ext cx="8784000" cy="41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Память о Пушкине в культуре и образовании
</a:t>
            </a:r>
            <a:endParaRPr lang="en-US" sz="2212" dirty="0"/>
          </a:p>
        </p:txBody>
      </p:sp>
      <p:sp>
        <p:nvSpPr>
          <p:cNvPr id="7" name="Text 1"/>
          <p:cNvSpPr txBox="1"/>
          <p:nvPr/>
        </p:nvSpPr>
        <p:spPr>
          <a:xfrm>
            <a:off x="5014337" y="1658623"/>
            <a:ext cx="3351000" cy="858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сохраняется наследие поэта в культуре и общественной памяти.
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8740500" y="4725597"/>
            <a:ext cx="223500" cy="2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800" dirty="0"/>
          </a:p>
        </p:txBody>
      </p:sp>
      <p:sp>
        <p:nvSpPr>
          <p:cNvPr id="9" name="Text 3"/>
          <p:cNvSpPr txBox="1"/>
          <p:nvPr/>
        </p:nvSpPr>
        <p:spPr>
          <a:xfrm>
            <a:off x="5012675" y="2626877"/>
            <a:ext cx="3351000" cy="85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Пушкин закрепился не только как классик, но и как живой культурный ориентир, присутствующий в образовании, искусстве и городской памяти.
</a:t>
            </a:r>
            <a:endParaRPr lang="en-US" sz="1000" dirty="0"/>
          </a:p>
        </p:txBody>
      </p:sp>
      <p:sp>
        <p:nvSpPr>
          <p:cNvPr id="10" name="Text 4"/>
          <p:cNvSpPr txBox="1"/>
          <p:nvPr/>
        </p:nvSpPr>
        <p:spPr>
          <a:xfrm>
            <a:off x="799700" y="4131050"/>
            <a:ext cx="4014300" cy="10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69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История русской культуры XIX–XX веков; школьный курс литературы.
</a:t>
            </a:r>
            <a:endParaRPr lang="en-US" sz="696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24350" y="1727053"/>
            <a:ext cx="249000" cy="249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450075" y="1751769"/>
            <a:ext cx="249000" cy="1992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923276" y="3136966"/>
            <a:ext cx="249000" cy="2490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4450076" y="3136966"/>
            <a:ext cx="249000" cy="249000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180000" y="258600"/>
            <a:ext cx="8784000" cy="41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Влияние Пушкина на русскую литературу и искусство
</a:t>
            </a:r>
            <a:endParaRPr lang="en-US" sz="2012" dirty="0"/>
          </a:p>
        </p:txBody>
      </p:sp>
      <p:sp>
        <p:nvSpPr>
          <p:cNvPr id="13" name="Text 1"/>
          <p:cNvSpPr txBox="1"/>
          <p:nvPr/>
        </p:nvSpPr>
        <p:spPr>
          <a:xfrm>
            <a:off x="8740500" y="4725597"/>
            <a:ext cx="223500" cy="2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800" dirty="0"/>
          </a:p>
        </p:txBody>
      </p:sp>
      <p:sp>
        <p:nvSpPr>
          <p:cNvPr id="14" name="Text 2"/>
          <p:cNvSpPr txBox="1"/>
          <p:nvPr/>
        </p:nvSpPr>
        <p:spPr>
          <a:xfrm>
            <a:off x="1463788" y="1681517"/>
            <a:ext cx="2646900" cy="109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Опера и музыка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Сюжеты Пушкина легли в основу опер Глинки, Римского-Корсакова и других композиторов, а его образы получили новое звучание в музыкальном театре.
</a:t>
            </a:r>
            <a:endParaRPr lang="en-US" sz="1100" dirty="0"/>
          </a:p>
        </p:txBody>
      </p:sp>
      <p:sp>
        <p:nvSpPr>
          <p:cNvPr id="15" name="Text 3"/>
          <p:cNvSpPr txBox="1"/>
          <p:nvPr/>
        </p:nvSpPr>
        <p:spPr>
          <a:xfrm>
            <a:off x="4989513" y="1681333"/>
            <a:ext cx="2646900" cy="109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Театр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Пушкинские драмы и повести стали важной частью сценического репертуара, потому что в них соединяются психологическая точность, конфликт и выразительный диалог.
</a:t>
            </a:r>
            <a:endParaRPr lang="en-US" sz="1100" dirty="0"/>
          </a:p>
        </p:txBody>
      </p:sp>
      <p:sp>
        <p:nvSpPr>
          <p:cNvPr id="16" name="Text 4"/>
          <p:cNvSpPr txBox="1"/>
          <p:nvPr/>
        </p:nvSpPr>
        <p:spPr>
          <a:xfrm>
            <a:off x="1462713" y="3091430"/>
            <a:ext cx="2646900" cy="109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Проза и поэзия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писателей XIX–XX веков Пушкин стал образцом художественной меры: его манера показала, как краткость, точность и глубина могут сочетаться в одном тексте.
</a:t>
            </a:r>
            <a:endParaRPr lang="en-US" sz="1100" dirty="0"/>
          </a:p>
        </p:txBody>
      </p:sp>
      <p:sp>
        <p:nvSpPr>
          <p:cNvPr id="17" name="Text 5"/>
          <p:cNvSpPr txBox="1"/>
          <p:nvPr/>
        </p:nvSpPr>
        <p:spPr>
          <a:xfrm>
            <a:off x="4989513" y="3091430"/>
            <a:ext cx="2646900" cy="109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7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Экран и иллюстрация
</a:t>
            </a:r>
            <a:pPr algn="l" indent="0" marL="0">
              <a:lnSpc>
                <a:spcPct val="115000"/>
              </a:lnSpc>
              <a:buNone/>
            </a:pPr>
            <a:r>
              <a:rPr lang="en-US" sz="58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7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Пушкинские произведения многократно переосмысливались в иллюстрациях, экранизациях и литературных продолжениях, подтверждая универсальность созданных им сюжетов и характеров.
</a:t>
            </a:r>
            <a:endParaRPr lang="en-US" sz="1076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80000" y="397125"/>
            <a:ext cx="3907200" cy="8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16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Пушкин остается важным для современного школьника
</a:t>
            </a:r>
            <a:endParaRPr lang="en-US" sz="2162" dirty="0"/>
          </a:p>
        </p:txBody>
      </p:sp>
      <p:sp>
        <p:nvSpPr>
          <p:cNvPr id="7" name="Text 1"/>
          <p:cNvSpPr txBox="1"/>
          <p:nvPr/>
        </p:nvSpPr>
        <p:spPr>
          <a:xfrm>
            <a:off x="3659186" y="3088713"/>
            <a:ext cx="2564700" cy="105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Его произведения ставят вопросы, которые не теряют значения: как сохранять достоинство, делать нравственный выбор, отвечать за свои поступки и уважать чужую свободу.
</a:t>
            </a:r>
            <a:endParaRPr lang="en-US" sz="800" dirty="0"/>
          </a:p>
        </p:txBody>
      </p:sp>
      <p:sp>
        <p:nvSpPr>
          <p:cNvPr id="8" name="Text 2"/>
          <p:cNvSpPr txBox="1"/>
          <p:nvPr/>
        </p:nvSpPr>
        <p:spPr>
          <a:xfrm>
            <a:off x="5773786" y="1678187"/>
            <a:ext cx="2564700" cy="105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Чтение Пушкина развивает вкус к точной и выразительной речи, а также показывает, что классика не устаревает, если говорит о человеке честно и глубоко.
</a:t>
            </a:r>
            <a:endParaRPr lang="en-US" sz="800" dirty="0"/>
          </a:p>
        </p:txBody>
      </p:sp>
      <p:sp>
        <p:nvSpPr>
          <p:cNvPr id="9" name="Text 3"/>
          <p:cNvSpPr txBox="1"/>
          <p:nvPr/>
        </p:nvSpPr>
        <p:spPr>
          <a:xfrm>
            <a:off x="840448" y="2382988"/>
            <a:ext cx="2564700" cy="105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Пушкин помогает понять, как формировалась русская литература и современный литературный язык: через его тексты школьник видит связь между историей, словом и культурой.
</a:t>
            </a:r>
            <a:endParaRPr lang="en-US" sz="800" dirty="0"/>
          </a:p>
        </p:txBody>
      </p:sp>
      <p:sp>
        <p:nvSpPr>
          <p:cNvPr id="10" name="Text 4"/>
          <p:cNvSpPr txBox="1"/>
          <p:nvPr/>
        </p:nvSpPr>
        <p:spPr>
          <a:xfrm>
            <a:off x="8740500" y="4725597"/>
            <a:ext cx="223500" cy="2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8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80000" y="979288"/>
            <a:ext cx="7436700" cy="108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Пушкин как фундамент русской культуры
</a:t>
            </a:r>
            <a:endParaRPr lang="en-US" sz="2412" dirty="0"/>
          </a:p>
        </p:txBody>
      </p:sp>
      <p:sp>
        <p:nvSpPr>
          <p:cNvPr id="5" name="Text 1"/>
          <p:cNvSpPr txBox="1"/>
          <p:nvPr/>
        </p:nvSpPr>
        <p:spPr>
          <a:xfrm>
            <a:off x="802300" y="3039900"/>
            <a:ext cx="4019400" cy="117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Путь Пушкина соединил личную судьбу, историческую эпоху и обновление литературы. Его творчество стало основой языка, художественной меры и культурной памяти России.
</a:t>
            </a:r>
            <a:endParaRPr lang="en-US" sz="10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2026-05-23T15:01:43Z</dcterms:created>
  <dcterms:modified xsi:type="dcterms:W3CDTF">2026-05-23T15:01:43Z</dcterms:modified>
</cp:coreProperties>
</file>