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сотрудничество распалось: возник биполярный мир и началось системное противостояние США и СССР.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СССР и мира после 1945 года: от союза к «холодной войне»
</a:t>
            </a:r>
            <a:endParaRPr lang="en-US" sz="280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обстановка после Второй мировой войны
</a:t>
            </a:r>
            <a:endParaRPr lang="en-US" sz="2344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нацизмом не вернула миру доверие. СССР стремился обезопасить западные рубежи через Восточную Европу, а США — обеспечить открытость Европы для западного влияния. К 1946–1947 годам идеологические разногласия стали сильнее дипломатии.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1945 года закрепили раздел Германии на четыре зоны оккупации и зафиксировали ориентиры послевоенного устройства: демилитаризацию, денацификацию и демократизацию.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добивался признания своих интересов в Восточной Европе, тогда как США, Великобритания и Франция усиливали присутствие в Западной Европе.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Организации Объединённых Наций должно было удерживать мир в правовых рамках, но механизм совместного управления быстро стал проблемным.
</a:t>
            </a:r>
            <a:endParaRPr lang="en-US" sz="1564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Компромисс Ялты и Потсдама, включая расчёт на сотрудничество, изначально имел слабые места: разные цели сторон делали раскол лишь вопросом времени.
</a:t>
            </a:r>
            <a:endParaRPr lang="en-US" sz="1591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Ялтинско-Потсдамская система международных отношений
</a:t>
            </a:r>
            <a:endParaRPr lang="en-US" sz="220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019466"/>
            <a:ext cx="4106400" cy="150366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международные решения 1945 года
</a:t>
            </a:r>
            <a:endParaRPr lang="en-US" sz="2537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Ялта и Потсдам одновременно создавали основу послевоенного порядка и закладывали будущие линии разногласий.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союзников обеспечили формальную архитектуру мира, но различие интересов превратило договорённости в стартовую точку будущего конфликта.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Ялтинской и Потсдамской конференций.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руинах: разрушенный Берлин
</a:t>
            </a:r>
            <a:pPr algn="l" indent="0" marL="0">
              <a:lnSpc>
                <a:spcPct val="100000"/>
              </a:lnSpc>
              <a:buNone/>
            </a:pPr>
            <a:r>
              <a:rPr lang="en-US" sz="11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1945 году многие европейские города были частично разрушены, особенно промышленная инфраструктура и транспорт. Разорённая повседневность быстро превращалась в политический вопрос: кто восстановит снабжение и обеспечит безопасность, а кто лишь обещает.
</a:t>
            </a:r>
            <a:endParaRPr lang="en-US" sz="1114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Очереди и нехватка: продовольственный кризис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сталкивались с дефицитом продовольствия, жилья и топлива. Перебои в снабжении усиливали усталость общества и обостряли споры о будущем устройстве страны. В таких условиях радикальные идеи распространялись легче и быстрее.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мира на карте: место для соперничества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прежних европейских держав создало ощущение вакуума власти. СССР и США всё активнее конкурировали за влияние, используя и политические контакты, и экономические решения. Европа стала пространством, где конфликт мог проявиться быстрее всего.
</a:t>
            </a:r>
            <a:endParaRPr lang="en-US" sz="1202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после войны: разрушение, дефицит и политическая нестабильность
</a:t>
            </a:r>
            <a:endParaRPr lang="en-US" sz="19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Доктрина Трумэна и курс на «сдерживание»
</a:t>
            </a:r>
            <a:endParaRPr lang="en-US" sz="2496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марте 1947 года Гарри Трумэн объявил о помощи Греции и Турции, связав её с необходимостью противодействия распространению коммунизма.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оформилась доктрина containment — политика «сдерживания», которая сменила ожидание от «изоляционизма» на долгосрочную вовлечённость США.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внешняя политика Вашингтона рассматривала кризисы в разных регионах как элементы одного противостояния, а не как разрозненные эпизоды.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Маршалла: масштаб и результаты экономической помощи
</a:t>
            </a:r>
            <a:endParaRPr lang="en-US" sz="1972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программе участвовали 16 стран Западной Европы; помимо восстановления экономики, помощь поддерживала устойчивость политической системы в кризисное время.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рассматривать масштаб в сумме, видно: экономическая поддержка становилась рычагом влияния, помогая снижать риски социальной дестабилизации и укрепляя позиции США.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и исторические справки о Программе восстановления Европы (период 1948–1952): общий объём около 13,3 млрд долларов.
</a:t>
            </a:r>
            <a:endParaRPr lang="en-US" sz="85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7825" y="1337300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10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9325" y="1295150"/>
            <a:ext cx="541500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ответ: Коминформ и СЭВ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Коминформ: координация партий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отказа СССР от участия в плане Маршалла усилился контроль над Восточной Европой. В 1947 году Коминформ координировал действия коммунистических партий, укрепляя единую линию во внутренней политике и пропаганде.
</a:t>
            </a:r>
            <a:endParaRPr lang="en-US" sz="1158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СЭВ: хозяйственная связка
</a:t>
            </a:r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1949 году был создан Совет экономической взаимопомощи, нацеленный на сотрудничество социалистических стран. Он помогал выстраивать предсказуемые экономические отношения и увеличивал зависимость союзников от решений Москвы.
</a:t>
            </a:r>
            <a:endParaRPr lang="en-US" sz="1106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«собственной зоны безопасности»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Совокупный эффект Коминформа и СЭВ работал как элемент внешнеполитической стратегии СССР. Главная цель — защитить сферу влияния и уменьшить возможности западного проникновения.
</a:t>
            </a:r>
            <a:endParaRPr lang="en-US" sz="125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союза к «холодной войне»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ключевых поворотных сигналов и решений, усиливавших недоверие сторон.
</a:t>
            </a:r>
            <a:endParaRPr lang="en-US" sz="128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91442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1948 — начало блокады
</a:t>
            </a:r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Западный Берлин оказался в центре противостояния: советская сторона ограничила сухопутные пути. Целью было давление на положение в оккупированной Германии.
</a:t>
            </a:r>
            <a:endParaRPr lang="en-US" sz="1558" dirty="0"/>
          </a:p>
        </p:txBody>
      </p:sp>
      <p:sp>
        <p:nvSpPr>
          <p:cNvPr id="9" name="Text 2"/>
          <p:cNvSpPr txBox="1"/>
          <p:nvPr/>
        </p:nvSpPr>
        <p:spPr>
          <a:xfrm>
            <a:off x="365457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1948–1949 — воздушный мост
</a:t>
            </a:r>
            <a:pPr algn="l" indent="0" marL="0">
              <a:lnSpc>
                <a:spcPct val="100000"/>
              </a:lnSpc>
              <a:buNone/>
            </a:pPr>
            <a:r>
              <a:rPr lang="en-US" sz="1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союзники ответили воздушным мостом: самолёты доставляли продовольствие, топливо и медикаменты. Это сделало блокаду менее результативной.
</a:t>
            </a:r>
            <a:endParaRPr lang="en-US" sz="1563" dirty="0"/>
          </a:p>
        </p:txBody>
      </p:sp>
      <p:sp>
        <p:nvSpPr>
          <p:cNvPr id="10" name="Text 3"/>
          <p:cNvSpPr txBox="1"/>
          <p:nvPr/>
        </p:nvSpPr>
        <p:spPr>
          <a:xfrm>
            <a:off x="6394728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мая 1949 — снятие блокады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завершился снятием ограничений. Итоги ускорили раскол Германии и усилили недоверие между СССР и западными странами.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8429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Берлинский кризис 1948–1949 годов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Ядерное соперничество СССР и США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капитуляции Германии США обладали единственным подтверждённым ядерным потенциалом. Испытание РДС-1 29 августа 1949 года сделало ситуацию асимметричной по времени и резко повысило ставки.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на оси времени видно: после 1949 года исчезла односторонняя уверенность в неуязвимости. В результате возрастала роль взаимного сдерживания вместо расчёта на «быструю победу».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ядерные испытания и хронология создания боепотенциала; СССР: испытание РДС-1 29 августа 1949 года (источник: официальные/исторические справки). Диаграмма носит схематичный характер.
</a:t>
            </a:r>
            <a:endParaRPr lang="en-US" sz="79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военных блоков в Европе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НАТО: консолидация Запада под единым командованием
</a:t>
            </a:r>
            <a:pPr algn="l" indent="0" marL="0">
              <a:lnSpc>
                <a:spcPct val="100000"/>
              </a:lnSpc>
              <a:buNone/>
            </a:pPr>
            <a:r>
              <a:rPr lang="en-US" sz="14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1949 году возникло НАТО — военно-политический союз США, Канады и ряда западноевропейских государств. Его создание укрепило коллективную безопасность Запада и закрепило американское лидерство в европейской политике.
</a:t>
            </a:r>
            <a:endParaRPr lang="en-US" sz="1403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Варшавский договор: оформление союза социалистических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14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социалистический лагерь оформился в систему союзов под руководством СССР; ключевым документом стал Варшавский договор 1955 года. Так биполярность получила устойчивую институциональную форму.
</a:t>
            </a:r>
            <a:endParaRPr lang="en-US" sz="14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как главный центр европейского раскола
</a:t>
            </a:r>
            <a:endParaRPr lang="en-US" sz="252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стала пространством, где особенно наглядно сталкивались интересы двух систем. В 1949 году её территория оформилась как два государства — ФРГ и ГДР.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ФРГ ориентировалась на Западную Европу и поддержку со стороны США, а ГДР — на СССР и социалистический лагерь. Разные социально-экономические модели превращали берлинскую реальность в витрину идей.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 оставался символом незавершённого послевоенного урегулирования и потенциальным триггером очередного кризиса. Любое обострение вокруг города мгновенно отражалось на отношениях между сверхдержавами.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1539" y="1038300"/>
            <a:ext cx="4760773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эпизодов раннего периода: кто участвовал, каков был исход и почему каждый кризис усиливал общую логику противостояния.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кризисов показывает не «один перелом», а устойчивое нарастание напряжённости: от региональных решений к системным последствиям для Европы и стратегического баланса.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истории внешней политики США и СССР; хронология событий 1947–1949 годов.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кризисы ранней «холодной войны»
</a:t>
            </a:r>
            <a:endParaRPr lang="en-US" sz="263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1949 году победа коммунистов в Китае изменила расстановку сил в Азии и усилила беспокойство в США. Для Вашингтона это означало появление нового потенциального центра советского влияния.
</a:t>
            </a:r>
            <a:endParaRPr lang="en-US" sz="1489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Корейский полуостров и пространство вокруг Тихого океана стали ключевыми направлениями внешней политики сверхдержав. Борьба за безопасность и союзников дополнялась стремлением контролировать коммуникации и стратегические территории.
</a:t>
            </a:r>
            <a:endParaRPr lang="en-US" sz="1302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перестал быть исключительно европейским. Он всё чаще проявлялся в спорах о том, кто получит политическое влияние, экономические выгоды и идеологические симпатии в разных регионах мира.
</a:t>
            </a:r>
            <a:endParaRPr lang="en-US" sz="1439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«холодная война» превратилась в глобальное соперничество: государства становились посредниками, а выбор стороны отражался на будущих международных договорённостях. Мир вошёл в эпоху многоочаговой напряжённости.
</a:t>
            </a:r>
            <a:endParaRPr lang="en-US" sz="1388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и выход конфликта за пределы Европы
</a:t>
            </a:r>
            <a:endParaRPr lang="en-US" sz="291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влияния сверхдержав в конце 1940-х годов
</a:t>
            </a:r>
            <a:endParaRPr lang="en-US" sz="249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западной части Европы упор делался на программы восстановления и коллективные военно-политические механизмы, а в восточной — на советскую координацию политических и хозяйственных решений. Это закрепляло разные траектории развития.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подчёркивает, что конкуренция разворачивалась не только в Европе. Чем выше показатель, тем ощутимее были институциональные рычаги влияния и тем сложнее становилось нейтральное маневрирование государств.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признаков влияния в конце 1940-х годов (военно-политические и экономические меры). Значения на диаграмме — условные для учебной визуализации.
</a:t>
            </a:r>
            <a:endParaRPr lang="en-US" sz="85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Идеология как часть внешней политики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СССР и США включало борьбу идей, а не только военную силу. США продвигали либерально-демократические ценности, частную собственность и рыночную модель, а СССР — социалистическую систему и планирование.
</a:t>
            </a:r>
            <a:endParaRPr lang="en-US" sz="1342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международной сфере активно задействовались пропаганда, радиовещание и культурные программы, а также оперативная работа спецслужб. Это позволяло формировать образ противника и поддерживать лояльность союзников.
</a:t>
            </a:r>
            <a:endParaRPr lang="en-US" sz="1342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Идеология делала конфликт устойчивее, потому что затрагивала вопрос о том, каким должно быть будущее мирового устройства. Споры об «универсальных» принципах снижали пространство для компромисса.
</a:t>
            </a:r>
            <a:endParaRPr lang="en-US" sz="134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эскалации и сдерживания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раннего периода «холодной войны»: рост недоверия и одновременное ограничение риска прямого столкновения.
</a:t>
            </a:r>
            <a:endParaRPr lang="en-US" sz="128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00" y="1295150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11900"/>
            <a:ext cx="571500" cy="50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первых послевоенных лет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центра силы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1950 году мир окончательно ориентировался на СССР и США, а Европа стала ареной противостояния блоков. Послевоенное сотрудничество всё чаще уступало место соперничеству.
</a:t>
            </a:r>
            <a:endParaRPr lang="en-US" sz="1158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Европы на блоки
</a:t>
            </a:r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Контуры биполярности закрепились через союзы и договорённости. Германия и особенно Берлин превратились в ключевые «узлы» напряжения, где конкурирующие системы демонстрировали свои подходы.
</a:t>
            </a:r>
            <a:endParaRPr lang="en-US" sz="1047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Ядерный фактор
</a:t>
            </a:r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и появление реального ядерного потенциала изменили расчёты безопасности. Прямая война между сверхдержавами стала крайне рискованной, а политика сдерживания стала практической необходимостью.
</a:t>
            </a:r>
            <a:endParaRPr lang="en-US" sz="1125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помощь как рычаг
</a:t>
            </a:r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восстановления и поддержка партнёров влияли не только на хозяйство, но и на политическую ориентацию. Экономика превращалась в инструмент укрепления позиций в новом раскладе сил.
</a:t>
            </a:r>
            <a:endParaRPr lang="en-US" sz="107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14850" y="818700"/>
            <a:ext cx="4068600" cy="3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послевоенная внешняя политика изменила мир
</a:t>
            </a:r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Послевоенные годы закрепили биполярную систему, где безопасность, идеология и экономика переплелись в единый механизм. Ялта—Потсдам, план Маршалла, Берлинский кризис и ядерный фактор задавали логику противостояния.
</a:t>
            </a:r>
            <a:endParaRPr lang="en-US" sz="393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2026-05-12T19:07:08Z</dcterms:created>
  <dcterms:modified xsi:type="dcterms:W3CDTF">2026-05-12T19:07:08Z</dcterms:modified>
</cp:coreProperties>
</file>