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jpeg"/><Relationship Id="rId5" Type="http://schemas.openxmlformats.org/officeDocument/2006/relationships/image" Target="../media/image-3-5.png"/><Relationship Id="rId6" Type="http://schemas.openxmlformats.org/officeDocument/2006/relationships/image" Target="../media/image-3-6.jpe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image" Target="../media/image-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3006" y="-86600"/>
            <a:ext cx="4683737" cy="5282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9650" y="1650650"/>
            <a:ext cx="5344200" cy="19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52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Значение и разнообразие видоизменённых побегов
</a:t>
            </a:r>
            <a:pPr algn="l" indent="0" marL="0">
              <a:lnSpc>
                <a:spcPct val="90000"/>
              </a:lnSpc>
              <a:buNone/>
            </a:pPr>
            <a:r>
              <a:rPr lang="en-US" sz="151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29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побеги помогают растениям выживать, защищать, размножаться и поддерживаться.
</a:t>
            </a:r>
            <a:endParaRPr lang="en-US" sz="3252" dirty="0"/>
          </a:p>
        </p:txBody>
      </p:sp>
      <p:sp>
        <p:nvSpPr>
          <p:cNvPr id="7" name="Text 1"/>
          <p:cNvSpPr txBox="1"/>
          <p:nvPr/>
        </p:nvSpPr>
        <p:spPr>
          <a:xfrm>
            <a:off x="1108325" y="4290225"/>
            <a:ext cx="4400100" cy="46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701" y="627950"/>
            <a:ext cx="3479599" cy="3999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4649725" y="1391425"/>
            <a:ext cx="4050900" cy="27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знаний о видоизменённых побегах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объединяет стебель, листья и почки. Учёные XIX века, включая Ч. Дарвина, выявили, как климат и конкуренция влияют на их видоизменения, превратив это в основу ботанических исследований.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87" y="1026568"/>
            <a:ext cx="2458500" cy="167581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42787" y="1026568"/>
            <a:ext cx="2458500" cy="167581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2987" y="1026568"/>
            <a:ext cx="2458500" cy="167581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A0A0A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побегов растений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7425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 состоит из стебля, листьев и почек, вместе обеспечивая рост, ветвление и развитие новых органов растения. Он служит основой для формирования листовой и цветочной структуры.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7425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побега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5127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Побеги бывают надземными и подземными, различаясь по структуре и функциям. Каждый тип адаптирован к условиям среды и жизненным задачам растения.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35127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побегов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282904" y="3541850"/>
            <a:ext cx="21174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Надземные побеги активно участвуют в фотосинтезе, увеличивая площадь листьев, а подземные обеспечивают запас питательных веществ и восстанавливают растение.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6282905" y="3002500"/>
            <a:ext cx="21174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побегов в фотосинтезе и росте
</a:t>
            </a:r>
            <a:endParaRPr lang="en-US" sz="13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575" y="1026132"/>
            <a:ext cx="2458500" cy="242008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2775" y="1026132"/>
            <a:ext cx="2458500" cy="242008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112975" y="1026132"/>
            <a:ext cx="2458500" cy="2420086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72525" y="238425"/>
            <a:ext cx="7998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Причины и биологический смысл видоизменений побегов
</a:t>
            </a:r>
            <a:endParaRPr lang="en-US" sz="2600" dirty="0"/>
          </a:p>
        </p:txBody>
      </p:sp>
      <p:sp>
        <p:nvSpPr>
          <p:cNvPr id="13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4" name="Text 2"/>
          <p:cNvSpPr txBox="1"/>
          <p:nvPr/>
        </p:nvSpPr>
        <p:spPr>
          <a:xfrm>
            <a:off x="7425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условиях нехватки воды или света растения видоизменяют побеги, чтобы сохранять влагу и оптимизировать фотосинтез, что улучшает выживаемость в сложных условиях.
</a:t>
            </a:r>
            <a:endParaRPr lang="en-US" sz="771" dirty="0"/>
          </a:p>
        </p:txBody>
      </p:sp>
      <p:sp>
        <p:nvSpPr>
          <p:cNvPr id="15" name="Text 3"/>
          <p:cNvSpPr txBox="1"/>
          <p:nvPr/>
        </p:nvSpPr>
        <p:spPr>
          <a:xfrm>
            <a:off x="7425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к дефициту ресурсов
</a:t>
            </a:r>
            <a:endParaRPr lang="en-US" sz="1019" dirty="0"/>
          </a:p>
        </p:txBody>
      </p:sp>
      <p:sp>
        <p:nvSpPr>
          <p:cNvPr id="16" name="Text 4"/>
          <p:cNvSpPr txBox="1"/>
          <p:nvPr/>
        </p:nvSpPr>
        <p:spPr>
          <a:xfrm>
            <a:off x="3512700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побеги могут превращаться в острые структуры, которые отпугивают животных и предотвращают повреждения, обеспечивая безопасность растения.
</a:t>
            </a:r>
            <a:endParaRPr lang="en-US" sz="780" dirty="0"/>
          </a:p>
        </p:txBody>
      </p:sp>
      <p:sp>
        <p:nvSpPr>
          <p:cNvPr id="17" name="Text 5"/>
          <p:cNvSpPr txBox="1"/>
          <p:nvPr/>
        </p:nvSpPr>
        <p:spPr>
          <a:xfrm>
            <a:off x="3512701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от травоядных
</a:t>
            </a:r>
            <a:endParaRPr lang="en-US" sz="1400" dirty="0"/>
          </a:p>
        </p:txBody>
      </p:sp>
      <p:sp>
        <p:nvSpPr>
          <p:cNvPr id="18" name="Text 6"/>
          <p:cNvSpPr txBox="1"/>
          <p:nvPr/>
        </p:nvSpPr>
        <p:spPr>
          <a:xfrm>
            <a:off x="6282899" y="3895569"/>
            <a:ext cx="2117400" cy="48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прохождения неблагоприятных сезонов побеги могут утолщаться и запасать питательные вещества, что поддерживает жизнедеятельность в периоды стресса.
</a:t>
            </a:r>
            <a:endParaRPr lang="en-US" sz="811" dirty="0"/>
          </a:p>
        </p:txBody>
      </p:sp>
      <p:sp>
        <p:nvSpPr>
          <p:cNvPr id="19" name="Text 7"/>
          <p:cNvSpPr txBox="1"/>
          <p:nvPr/>
        </p:nvSpPr>
        <p:spPr>
          <a:xfrm>
            <a:off x="6282900" y="3566163"/>
            <a:ext cx="2117400" cy="2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Накопление запасных веществ
</a:t>
            </a:r>
            <a:endParaRPr lang="en-US" sz="107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Клубень: типичный подземный побег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51642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Клубень представляет собой утолщённый подземный побег, который накапливает крахмал и необходимые питательные вещества для устойчивого роста растения.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384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картофеля клубень с «глазками» — почками, из которых образуются новые побеги, обеспечивая вегетативное размножение растения.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41800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вид видоизменения способствует быстрому восстановлению и распространению растений в благоприятных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Луковица: структурное устройство и функции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2098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Луковица включает укороченный стебель — донце, и мясистые видоизменённые листья, запасающие влагу и питательные вещества важно для выживания.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22463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накопительная структура позволяет растениям переносить сложные условия, например зимние морозы или засуху летом.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350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Виды, как лук и тюльпан, используют луковицы для возобновления жизни и вегетативного размножения весной.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847675" y="2100100"/>
            <a:ext cx="2131200" cy="221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также являются важным пищевым ресурсом и сырьём для хозяйственного применения.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4853600" y="1775725"/>
            <a:ext cx="32262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7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70%
</a:t>
            </a:r>
            <a:endParaRPr lang="en-US" sz="5700" dirty="0"/>
          </a:p>
        </p:txBody>
      </p:sp>
      <p:sp>
        <p:nvSpPr>
          <p:cNvPr id="7" name="Text 3"/>
          <p:cNvSpPr txBox="1"/>
          <p:nvPr/>
        </p:nvSpPr>
        <p:spPr>
          <a:xfrm>
            <a:off x="541050" y="496125"/>
            <a:ext cx="3365100" cy="111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8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представляет собой долю растений, использующих корневища в качестве основного способа вегетативного размножения и накопления ресурсов.
</a:t>
            </a:r>
            <a:endParaRPr lang="en-US" sz="1468" dirty="0"/>
          </a:p>
        </p:txBody>
      </p:sp>
      <p:sp>
        <p:nvSpPr>
          <p:cNvPr id="8" name="Text 4"/>
          <p:cNvSpPr txBox="1"/>
          <p:nvPr/>
        </p:nvSpPr>
        <p:spPr>
          <a:xfrm>
            <a:off x="541050" y="1893775"/>
            <a:ext cx="3365100" cy="15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Корневище — горизонтальный подземный побег с узлами, покрытыми чешуевидными листьями и почками, важный для зимнего сохранения растений.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541050" y="4644500"/>
            <a:ext cx="3365100" cy="3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ботанических исследований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9800" y="1366390"/>
            <a:ext cx="4010100" cy="327387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Усики: функция поддержки растений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19575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Усики — тонкие, закрученные побеги, помогающие растениям, например винограду и гороху, цепляться за опору и удерживаться при ветре и росте.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99888" y="1836550"/>
            <a:ext cx="1997400" cy="264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видоизменённого побега обеспечивает высокий уровень устойчивости и позволяет успешно конкурировать за свет в среде произрастания.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1660" y="927850"/>
            <a:ext cx="3145181" cy="332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963325" y="15802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образуются из видоизменённых побегов и становятся жёсткими и острыми, выполняя функцию защиты от травоядных животных.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63325" y="3308675"/>
            <a:ext cx="3353100" cy="103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шипов, колючки исключительно развиваются из побегов, как у бо́яршника и акации, что служит важным эволюционным адаптационным механизмом.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92300" y="627725"/>
            <a:ext cx="3686100" cy="49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Колючки: защита и особенности происхождения
</a:t>
            </a:r>
            <a:endParaRPr lang="en-US" sz="19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60625" y="1517350"/>
            <a:ext cx="220800" cy="220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66500" y="1517350"/>
            <a:ext cx="220800" cy="220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6100" y="1517350"/>
            <a:ext cx="220800" cy="220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349825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усиков и их происхождение
</a:t>
            </a:r>
            <a:endParaRPr lang="en-US" sz="2600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669600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Адаптивное разнообразие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6669600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Вариативность усиков усиливает приспособляемость растений к различным условиям, улучшая устойчивость и конкуренцию за ресурсы.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650237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усики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650237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Происходят не только из побегов, но и из листьев, расширяя возможности растений к закреплению. Примеры — клематис, фасоль.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599038" y="2078175"/>
            <a:ext cx="16329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Усы мирабилиса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599038" y="2571750"/>
            <a:ext cx="1632900" cy="122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Тонкие и спиралевидные усики мирабилиса служат для надёжного закрепления растения на опоре, обеспечивая гибкость и удержание в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88498"/>
            <a:ext cx="9144000" cy="21520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45600" y="197125"/>
            <a:ext cx="7852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Столоны: побеги для вегетативного размножения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77410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распространение столонов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889350" y="1684625"/>
            <a:ext cx="2758800" cy="26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размножении и примеры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77410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Столоны представляют собой тонкие, вытянутые горизонтальные побеги, которые быстро растут по поверхности почвы. Они образуют узлы с почками, из которых возникают новые растения, позволяя растению расширять ареал обитания.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889350" y="2158925"/>
            <a:ext cx="3395700" cy="9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размножения характерен для клубники, ряски и живучки. Благодаря столонам растения быстро восстанавливаются и конкурируют за место, улучшая выживаемость в изменчивых условиях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запасов крахмала в разных видоизменённых побегах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обладают максимальной способностью накапливать крахмал. Луковицы и корневища содержат гораздо меньше этого вещества, выполняя иные защитно-запасающие функции.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подтверждают, что клубни являются основным резервуаром крахмала среди рассмотренных типов побегов, обеспечивая источник энергии для растения.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Биохимические исследования, 2023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30675" y="1761867"/>
            <a:ext cx="4007700" cy="222191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типов видоизменённых побегов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645600" y="17364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основную функцию и примеры каждого типа видоизменённых побегов у растений.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45600" y="2942225"/>
            <a:ext cx="3077700" cy="106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тип побегов адаптирован для выполнения специфических функций, обеспечивая выживание и размножение растения.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5600" y="4598225"/>
            <a:ext cx="2758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школьной ботаники
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1725" y="368350"/>
            <a:ext cx="3706800" cy="82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Видоизменения побегов и условия среды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757375" y="217990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Густая травянистая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условиях преобладают усики, которые помогают растениям закрепиться на опорах и эффективно конкурировать за свет.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187325" y="8957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Засушливые регионы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развивают луковицы и корневища для накопления влаги и питательных веществ, что помогает им переживать засуху и сохранять запасы.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187325" y="3499050"/>
            <a:ext cx="3235500" cy="8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Районы с выпасом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формируют колючки, защищаясь от поедания травоядными, что является важной адаптацией к окружающей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видоизменённых побегов в жизни человека
</a:t>
            </a:r>
            <a:endParaRPr lang="en-US" sz="2600" dirty="0"/>
          </a:p>
        </p:txBody>
      </p:sp>
      <p:sp>
        <p:nvSpPr>
          <p:cNvPr id="8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477600" y="1861925"/>
            <a:ext cx="25008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например картофель, являются важным пищевым продуктом и сырьём для изготовления лекарственных отваров, что делает их значимыми в медицине и питании.
</a:t>
            </a:r>
            <a:endParaRPr lang="en-US" sz="1095" dirty="0"/>
          </a:p>
        </p:txBody>
      </p:sp>
      <p:sp>
        <p:nvSpPr>
          <p:cNvPr id="10" name="Text 3"/>
          <p:cNvSpPr txBox="1"/>
          <p:nvPr/>
        </p:nvSpPr>
        <p:spPr>
          <a:xfrm>
            <a:off x="5087975" y="1822188"/>
            <a:ext cx="24807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3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широко используются в кулинарии и содержат вещества, полезные для здоровья, а также служат сырьём для промышленности и сельского хозяйства.
</a:t>
            </a:r>
            <a:endParaRPr lang="en-US" sz="1113" dirty="0"/>
          </a:p>
        </p:txBody>
      </p:sp>
      <p:sp>
        <p:nvSpPr>
          <p:cNvPr id="11" name="Text 4"/>
          <p:cNvSpPr txBox="1"/>
          <p:nvPr/>
        </p:nvSpPr>
        <p:spPr>
          <a:xfrm>
            <a:off x="3000275" y="3800575"/>
            <a:ext cx="2530200" cy="8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применяются в фармацевтике и пищевой отрасли, а усики винограда играют ключевую роль в виноградарстве, обеспечивая поддержку лоз.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0700" y="1230052"/>
            <a:ext cx="4007700" cy="283064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45600" y="197125"/>
            <a:ext cx="7852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видоизменённых побегов в урожайность культур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921300" y="1596275"/>
            <a:ext cx="2758800" cy="91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лук вместе составляют значительную часть овощного производства, выступая важной пищевой базой России.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921300" y="2848700"/>
            <a:ext cx="2758800" cy="9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21212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клубней и луковиц в структуре урожая подчёркивает их важность как сельскохозяйственных культур.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490700" y="4142575"/>
            <a:ext cx="4381800" cy="30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Росстат, 2022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090" y="0"/>
            <a:ext cx="4229220" cy="5174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7300" y="337450"/>
            <a:ext cx="37068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Вегетативное размножение с помощью видоизменённых побегов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660250" y="16301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Размножение растениями без семян происходит посредством клубней, луковиц и корневищ, что позволяет быстро увеличивать численность и адаптироваться к изменениям среды.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60250" y="3560400"/>
            <a:ext cx="35502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способ широко используется в сельском хозяйстве и садоводстве для сохранения сортовых качеств и устойчивости растений, на примере картофеля и лилии.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400" y="1688830"/>
            <a:ext cx="8264400" cy="309438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9450" y="197125"/>
            <a:ext cx="82644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видоизменения обычного побега в клубень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359450" y="1107800"/>
            <a:ext cx="8264400" cy="21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этапов формирования клубня у картофеля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629025" y="185200"/>
            <a:ext cx="57498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53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видоизменённых побегов для экологии и селекции
</a:t>
            </a:r>
            <a:endParaRPr lang="en-US" sz="2453" dirty="0"/>
          </a:p>
        </p:txBody>
      </p:sp>
      <p:sp>
        <p:nvSpPr>
          <p:cNvPr id="10" name="Text 1"/>
          <p:cNvSpPr txBox="1"/>
          <p:nvPr/>
        </p:nvSpPr>
        <p:spPr>
          <a:xfrm>
            <a:off x="8820975" y="4783200"/>
            <a:ext cx="220800" cy="16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1426625" y="18208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видоизменённых побегов способствует разработке устойчивых к неблагоприятным условиям сортов растений, что улучшает их адаптацию и продуктивность.
</a:t>
            </a:r>
            <a:endParaRPr lang="en-US" sz="1157" dirty="0"/>
          </a:p>
        </p:txBody>
      </p:sp>
      <p:sp>
        <p:nvSpPr>
          <p:cNvPr id="12" name="Text 3"/>
          <p:cNvSpPr txBox="1"/>
          <p:nvPr/>
        </p:nvSpPr>
        <p:spPr>
          <a:xfrm>
            <a:off x="5029575" y="1827600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о механизмах формирования побегов помогают сохранять редкие и исчезающие виды, обеспечивая биоразнообразие экосистем.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0295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исследования улучшают распределение ресурсов в сельском хозяйстве и способствуют внедрению более эффективных агротехнологий.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1426375" y="3800563"/>
            <a:ext cx="2551800" cy="8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9595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данных в восстановительных работах увеличивает выживаемость популяций и поддерживает здоровье окружающей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0638" y="2505275"/>
            <a:ext cx="3842700" cy="130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побеги обеспечивают растениям адаптацию и разнообразие функций, от защиты до размножения, что делает их незаменимыми в природе и сельском хозяйстве.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399025" y="1311600"/>
            <a:ext cx="4023600" cy="11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78" b="1" dirty="0">
                <a:solidFill>
                  <a:srgbClr val="E0D3A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Видоизменённые побеги: ключ к выживанию и развитию растений
</a:t>
            </a:r>
            <a:endParaRPr lang="en-US" sz="247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2026-05-08T17:06:54Z</dcterms:created>
  <dcterms:modified xsi:type="dcterms:W3CDTF">2026-05-08T17:06:54Z</dcterms:modified>
</cp:coreProperties>
</file>