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jpe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27125" y="362514"/>
            <a:ext cx="4857000" cy="2205571"/>
          </a:xfrm>
          <a:prstGeom prst="rect">
            <a:avLst/>
          </a:prstGeom>
        </p:spPr>
      </p:pic>
      <p:sp>
        <p:nvSpPr>
          <p:cNvPr id="5" name="Text 0"/>
          <p:cNvSpPr txBox="1"/>
          <p:nvPr/>
        </p:nvSpPr>
        <p:spPr>
          <a:xfrm>
            <a:off x="360000" y="2720725"/>
            <a:ext cx="8424000" cy="1530600"/>
          </a:xfrm>
          <a:prstGeom prst="rect">
            <a:avLst/>
          </a:prstGeom>
          <a:noFill/>
          <a:ln/>
        </p:spPr>
        <p:txBody>
          <a:bodyPr wrap="square" lIns="0" tIns="0" rIns="0" bIns="0" rtlCol="0" anchor="ctr"/>
          <a:lstStyle/>
          <a:p>
            <a:pPr algn="l" indent="0" marL="0">
              <a:lnSpc>
                <a:spcPct val="90000"/>
              </a:lnSpc>
              <a:buNone/>
            </a:pPr>
            <a:r>
              <a:rPr lang="en-US" sz="3700" b="1" dirty="0">
                <a:solidFill>
                  <a:srgbClr val="00FFBB"/>
                </a:solidFill>
                <a:latin typeface="Arial" pitchFamily="34" charset="0"/>
                <a:ea typeface="Arial" pitchFamily="34" charset="-122"/>
                <a:cs typeface="Arial" pitchFamily="34" charset="-120"/>
              </a:rPr>
              <a:t>Кожа — первая «одежда» человека
</a:t>
            </a:r>
            <a:endParaRPr lang="en-US" sz="3700" dirty="0"/>
          </a:p>
        </p:txBody>
      </p:sp>
      <p:sp>
        <p:nvSpPr>
          <p:cNvPr id="6" name="Text 1"/>
          <p:cNvSpPr txBox="1"/>
          <p:nvPr/>
        </p:nvSpPr>
        <p:spPr>
          <a:xfrm>
            <a:off x="360000" y="4486500"/>
            <a:ext cx="3121500" cy="297000"/>
          </a:xfrm>
          <a:prstGeom prst="rect">
            <a:avLst/>
          </a:prstGeom>
          <a:noFill/>
          <a:ln/>
        </p:spPr>
        <p:txBody>
          <a:bodyPr wrap="square" lIns="0" tIns="0" rIns="0" bIns="0" rtlCol="0" anchor="b"/>
          <a:lstStyle/>
          <a:p>
            <a:pPr algn="l" indent="0" marL="0">
              <a:lnSpc>
                <a:spcPct val="90000"/>
              </a:lnSpc>
              <a:buNone/>
            </a:pPr>
            <a:r>
              <a:rPr lang="en-US" sz="1400" dirty="0">
                <a:solidFill>
                  <a:srgbClr val="00FFBB"/>
                </a:solidFill>
                <a:latin typeface="Arial" pitchFamily="34" charset="0"/>
                <a:ea typeface="Arial" pitchFamily="34" charset="-122"/>
                <a:cs typeface="Arial" pitchFamily="34" charset="-120"/>
              </a:rPr>
              <a:t>
</a:t>
            </a:r>
            <a:endParaRPr lang="en-US" sz="1400" dirty="0"/>
          </a:p>
        </p:txBody>
      </p:sp>
      <p:sp>
        <p:nvSpPr>
          <p:cNvPr id="7" name="Text 2"/>
          <p:cNvSpPr txBox="1"/>
          <p:nvPr/>
        </p:nvSpPr>
        <p:spPr>
          <a:xfrm>
            <a:off x="360000" y="729775"/>
            <a:ext cx="3121500" cy="8832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Кожа защищает, чувствует и согревает нас каждый день.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07259" y="360000"/>
            <a:ext cx="2329482" cy="3885000"/>
          </a:xfrm>
          <a:prstGeom prst="rect">
            <a:avLst/>
          </a:prstGeom>
        </p:spPr>
      </p:pic>
      <p:sp>
        <p:nvSpPr>
          <p:cNvPr id="4" name="Text 0"/>
          <p:cNvSpPr txBox="1"/>
          <p:nvPr/>
        </p:nvSpPr>
        <p:spPr>
          <a:xfrm>
            <a:off x="360000" y="360000"/>
            <a:ext cx="2951700" cy="2810700"/>
          </a:xfrm>
          <a:prstGeom prst="rect">
            <a:avLst/>
          </a:prstGeom>
          <a:noFill/>
          <a:ln/>
        </p:spPr>
        <p:txBody>
          <a:bodyPr wrap="square" lIns="0" tIns="0" rIns="0" bIns="0" rtlCol="0" anchor="t"/>
          <a:lstStyle/>
          <a:p>
            <a:pPr algn="l" indent="0" marL="0">
              <a:lnSpc>
                <a:spcPct val="90000"/>
              </a:lnSpc>
              <a:buNone/>
            </a:pPr>
            <a:r>
              <a:rPr lang="en-US" sz="3000" b="1" dirty="0">
                <a:solidFill>
                  <a:srgbClr val="00FFBB"/>
                </a:solidFill>
                <a:latin typeface="Arial" pitchFamily="34" charset="0"/>
                <a:ea typeface="Arial" pitchFamily="34" charset="-122"/>
                <a:cs typeface="Arial" pitchFamily="34" charset="-120"/>
              </a:rPr>
              <a:t>Кожа: наружный покров и верный помощник
</a:t>
            </a:r>
            <a:endParaRPr lang="en-US" sz="3000" dirty="0"/>
          </a:p>
        </p:txBody>
      </p:sp>
      <p:sp>
        <p:nvSpPr>
          <p:cNvPr id="5" name="Text 1"/>
          <p:cNvSpPr txBox="1"/>
          <p:nvPr/>
        </p:nvSpPr>
        <p:spPr>
          <a:xfrm>
            <a:off x="6075708" y="2571750"/>
            <a:ext cx="2623800" cy="22116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Кожа покрывает всё тело человека и постоянно работает, хотя мы этого почти не замечаем. У взрослых она занимает большую площадь, состоит из трёх слоёв и особенно нуждается в аккуратном уходе у детей, потому что у них она тоньше и нежнее.
</a:t>
            </a:r>
            <a:endParaRPr lang="en-US" sz="1400" dirty="0"/>
          </a:p>
        </p:txBody>
      </p:sp>
      <p:sp>
        <p:nvSpPr>
          <p:cNvPr id="6" name="Text 2"/>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2</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40575" y="457194"/>
            <a:ext cx="4143300" cy="1365900"/>
          </a:xfrm>
          <a:prstGeom prst="rect">
            <a:avLst/>
          </a:prstGeom>
          <a:noFill/>
          <a:ln/>
        </p:spPr>
        <p:txBody>
          <a:bodyPr wrap="square" lIns="0" tIns="0" rIns="0" bIns="0" rtlCol="0" anchor="t"/>
          <a:lstStyle/>
          <a:p>
            <a:pPr algn="l" indent="0" marL="0">
              <a:lnSpc>
                <a:spcPct val="90000"/>
              </a:lnSpc>
              <a:buNone/>
            </a:pPr>
            <a:r>
              <a:rPr lang="en-US" sz="3200" b="1" dirty="0">
                <a:solidFill>
                  <a:srgbClr val="FFFFFF"/>
                </a:solidFill>
                <a:latin typeface="Arial" pitchFamily="34" charset="0"/>
                <a:ea typeface="Arial" pitchFamily="34" charset="-122"/>
                <a:cs typeface="Arial" pitchFamily="34" charset="-120"/>
              </a:rPr>
              <a:t>Кожа защищает тело от всего лишнего
</a:t>
            </a:r>
            <a:endParaRPr lang="en-US" sz="3200" dirty="0"/>
          </a:p>
        </p:txBody>
      </p:sp>
      <p:sp>
        <p:nvSpPr>
          <p:cNvPr id="8"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3</a:t>
            </a:r>
            <a:endParaRPr lang="en-US" sz="1300" dirty="0"/>
          </a:p>
        </p:txBody>
      </p:sp>
      <p:sp>
        <p:nvSpPr>
          <p:cNvPr id="9" name="Text 2"/>
          <p:cNvSpPr txBox="1"/>
          <p:nvPr/>
        </p:nvSpPr>
        <p:spPr>
          <a:xfrm>
            <a:off x="5096875" y="2446397"/>
            <a:ext cx="3747000" cy="503400"/>
          </a:xfrm>
          <a:prstGeom prst="rect">
            <a:avLst/>
          </a:prstGeom>
          <a:noFill/>
          <a:ln/>
        </p:spPr>
        <p:txBody>
          <a:bodyPr wrap="square" lIns="0" tIns="0" rIns="0" bIns="0" rtlCol="0" anchor="t"/>
          <a:lstStyle/>
          <a:p>
            <a:pPr algn="l" indent="0" marL="0">
              <a:lnSpc>
                <a:spcPct val="100000"/>
              </a:lnSpc>
              <a:buNone/>
            </a:pPr>
            <a:r>
              <a:rPr lang="en-US" sz="990" dirty="0">
                <a:solidFill>
                  <a:srgbClr val="FFFFFF"/>
                </a:solidFill>
                <a:latin typeface="Arial" pitchFamily="34" charset="0"/>
                <a:ea typeface="Arial" pitchFamily="34" charset="-122"/>
                <a:cs typeface="Arial" pitchFamily="34" charset="-120"/>
              </a:rPr>
              <a:t>Здоровая кожа не пропускает внутрь грязь, микробы и многие вредные вещества. Она словно крепкая стенка, которая стоит на страже тела и помогает сохранять его чистым и безопасным.
</a:t>
            </a:r>
            <a:endParaRPr lang="en-US" sz="990" dirty="0"/>
          </a:p>
        </p:txBody>
      </p:sp>
      <p:sp>
        <p:nvSpPr>
          <p:cNvPr id="10" name="Text 3"/>
          <p:cNvSpPr txBox="1"/>
          <p:nvPr/>
        </p:nvSpPr>
        <p:spPr>
          <a:xfrm>
            <a:off x="5096875" y="2160300"/>
            <a:ext cx="3747000" cy="244200"/>
          </a:xfrm>
          <a:prstGeom prst="rect">
            <a:avLst/>
          </a:prstGeom>
          <a:noFill/>
          <a:ln/>
        </p:spPr>
        <p:txBody>
          <a:bodyPr wrap="square" lIns="0" tIns="0" rIns="0" bIns="0" rtlCol="0" anchor="ctr"/>
          <a:lstStyle/>
          <a:p>
            <a:pPr algn="l" indent="0" marL="0">
              <a:lnSpc>
                <a:spcPct val="100000"/>
              </a:lnSpc>
              <a:buNone/>
            </a:pPr>
            <a:r>
              <a:rPr lang="en-US" sz="1400" b="1" dirty="0">
                <a:solidFill>
                  <a:srgbClr val="00FFBB"/>
                </a:solidFill>
                <a:latin typeface="Arial" pitchFamily="34" charset="0"/>
                <a:ea typeface="Arial" pitchFamily="34" charset="-122"/>
                <a:cs typeface="Arial" pitchFamily="34" charset="-120"/>
              </a:rPr>
              <a:t>Надёжный барьер
</a:t>
            </a:r>
            <a:endParaRPr lang="en-US" sz="1400" dirty="0"/>
          </a:p>
        </p:txBody>
      </p:sp>
      <p:sp>
        <p:nvSpPr>
          <p:cNvPr id="11" name="Text 4"/>
          <p:cNvSpPr txBox="1"/>
          <p:nvPr/>
        </p:nvSpPr>
        <p:spPr>
          <a:xfrm>
            <a:off x="5096875" y="4279947"/>
            <a:ext cx="3747000" cy="503400"/>
          </a:xfrm>
          <a:prstGeom prst="rect">
            <a:avLst/>
          </a:prstGeom>
          <a:noFill/>
          <a:ln/>
        </p:spPr>
        <p:txBody>
          <a:bodyPr wrap="square" lIns="0" tIns="0" rIns="0" bIns="0" rtlCol="0" anchor="t"/>
          <a:lstStyle/>
          <a:p>
            <a:pPr algn="l" indent="0" marL="0">
              <a:lnSpc>
                <a:spcPct val="100000"/>
              </a:lnSpc>
              <a:buNone/>
            </a:pPr>
            <a:r>
              <a:rPr lang="en-US" sz="990" dirty="0">
                <a:solidFill>
                  <a:srgbClr val="FFFFFF"/>
                </a:solidFill>
                <a:latin typeface="Arial" pitchFamily="34" charset="0"/>
                <a:ea typeface="Arial" pitchFamily="34" charset="-122"/>
                <a:cs typeface="Arial" pitchFamily="34" charset="-120"/>
              </a:rPr>
              <a:t>На поверхности кожи есть незаметный защитный слой. Он помогает удерживать чистоту, уменьшает вред от внешних воздействий и поддерживает кожу в рабочем, здоровом состоянии каждый день.
</a:t>
            </a:r>
            <a:endParaRPr lang="en-US" sz="990" dirty="0"/>
          </a:p>
        </p:txBody>
      </p:sp>
      <p:sp>
        <p:nvSpPr>
          <p:cNvPr id="12" name="Text 5"/>
          <p:cNvSpPr txBox="1"/>
          <p:nvPr/>
        </p:nvSpPr>
        <p:spPr>
          <a:xfrm>
            <a:off x="5096875" y="3993850"/>
            <a:ext cx="3747000" cy="244200"/>
          </a:xfrm>
          <a:prstGeom prst="rect">
            <a:avLst/>
          </a:prstGeom>
          <a:noFill/>
          <a:ln/>
        </p:spPr>
        <p:txBody>
          <a:bodyPr wrap="square" lIns="0" tIns="0" rIns="0" bIns="0" rtlCol="0" anchor="ctr"/>
          <a:lstStyle/>
          <a:p>
            <a:pPr algn="l" indent="0" marL="0">
              <a:lnSpc>
                <a:spcPct val="100000"/>
              </a:lnSpc>
              <a:buNone/>
            </a:pPr>
            <a:r>
              <a:rPr lang="en-US" sz="1400" b="1" dirty="0">
                <a:solidFill>
                  <a:srgbClr val="00FFBB"/>
                </a:solidFill>
                <a:latin typeface="Arial" pitchFamily="34" charset="0"/>
                <a:ea typeface="Arial" pitchFamily="34" charset="-122"/>
                <a:cs typeface="Arial" pitchFamily="34" charset="-120"/>
              </a:rPr>
              <a:t>Тонкая защитная плёнка
</a:t>
            </a:r>
            <a:endParaRPr lang="en-US" sz="1400" dirty="0"/>
          </a:p>
        </p:txBody>
      </p:sp>
      <p:sp>
        <p:nvSpPr>
          <p:cNvPr id="13" name="Text 6"/>
          <p:cNvSpPr txBox="1"/>
          <p:nvPr/>
        </p:nvSpPr>
        <p:spPr>
          <a:xfrm>
            <a:off x="5096875" y="3363172"/>
            <a:ext cx="3747000" cy="503400"/>
          </a:xfrm>
          <a:prstGeom prst="rect">
            <a:avLst/>
          </a:prstGeom>
          <a:noFill/>
          <a:ln/>
        </p:spPr>
        <p:txBody>
          <a:bodyPr wrap="square" lIns="0" tIns="0" rIns="0" bIns="0" rtlCol="0" anchor="t"/>
          <a:lstStyle/>
          <a:p>
            <a:pPr algn="l" indent="0" marL="0">
              <a:lnSpc>
                <a:spcPct val="100000"/>
              </a:lnSpc>
              <a:buNone/>
            </a:pPr>
            <a:r>
              <a:rPr lang="en-US" sz="990" dirty="0">
                <a:solidFill>
                  <a:srgbClr val="FFFFFF"/>
                </a:solidFill>
                <a:latin typeface="Arial" pitchFamily="34" charset="0"/>
                <a:ea typeface="Arial" pitchFamily="34" charset="-122"/>
                <a:cs typeface="Arial" pitchFamily="34" charset="-120"/>
              </a:rPr>
              <a:t>Когда на коже появляется царапина или ссадина, защита становится слабее. Через повреждённое место микробам легче попасть внутрь, поэтому ранки нужно сразу обрабатывать и беречь от грязи.
</a:t>
            </a:r>
            <a:endParaRPr lang="en-US" sz="990" dirty="0"/>
          </a:p>
        </p:txBody>
      </p:sp>
      <p:sp>
        <p:nvSpPr>
          <p:cNvPr id="14" name="Text 7"/>
          <p:cNvSpPr txBox="1"/>
          <p:nvPr/>
        </p:nvSpPr>
        <p:spPr>
          <a:xfrm>
            <a:off x="5096875" y="3077075"/>
            <a:ext cx="3747000" cy="244200"/>
          </a:xfrm>
          <a:prstGeom prst="rect">
            <a:avLst/>
          </a:prstGeom>
          <a:noFill/>
          <a:ln/>
        </p:spPr>
        <p:txBody>
          <a:bodyPr wrap="square" lIns="0" tIns="0" rIns="0" bIns="0" rtlCol="0" anchor="ctr"/>
          <a:lstStyle/>
          <a:p>
            <a:pPr algn="l" indent="0" marL="0">
              <a:lnSpc>
                <a:spcPct val="100000"/>
              </a:lnSpc>
              <a:buNone/>
            </a:pPr>
            <a:r>
              <a:rPr lang="en-US" sz="1400" b="1" dirty="0">
                <a:solidFill>
                  <a:srgbClr val="00FFBB"/>
                </a:solidFill>
                <a:latin typeface="Arial" pitchFamily="34" charset="0"/>
                <a:ea typeface="Arial" pitchFamily="34" charset="-122"/>
                <a:cs typeface="Arial" pitchFamily="34" charset="-120"/>
              </a:rPr>
              <a:t>Если есть ранка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59875" y="2141037"/>
            <a:ext cx="8424000" cy="2640727"/>
          </a:xfrm>
          <a:prstGeom prst="rect">
            <a:avLst/>
          </a:prstGeom>
        </p:spPr>
      </p:pic>
      <p:sp>
        <p:nvSpPr>
          <p:cNvPr id="7" name="Text 0"/>
          <p:cNvSpPr txBox="1"/>
          <p:nvPr/>
        </p:nvSpPr>
        <p:spPr>
          <a:xfrm>
            <a:off x="360000" y="360000"/>
            <a:ext cx="8424000" cy="449400"/>
          </a:xfrm>
          <a:prstGeom prst="rect">
            <a:avLst/>
          </a:prstGeom>
          <a:noFill/>
          <a:ln/>
        </p:spPr>
        <p:txBody>
          <a:bodyPr wrap="square" lIns="0" tIns="0" rIns="0" bIns="0" rtlCol="0" anchor="t"/>
          <a:lstStyle/>
          <a:p>
            <a:pPr algn="l" indent="0" marL="0">
              <a:lnSpc>
                <a:spcPct val="90000"/>
              </a:lnSpc>
              <a:buNone/>
            </a:pPr>
            <a:r>
              <a:rPr lang="en-US" sz="3000" b="1" dirty="0">
                <a:solidFill>
                  <a:srgbClr val="00FFBB"/>
                </a:solidFill>
                <a:latin typeface="Arial" pitchFamily="34" charset="0"/>
                <a:ea typeface="Arial" pitchFamily="34" charset="-122"/>
                <a:cs typeface="Arial" pitchFamily="34" charset="-120"/>
              </a:rPr>
              <a:t>Три слоя кожи работают вместе
</a:t>
            </a:r>
            <a:endParaRPr lang="en-US" sz="3000" dirty="0"/>
          </a:p>
        </p:txBody>
      </p:sp>
      <p:sp>
        <p:nvSpPr>
          <p:cNvPr id="8"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4</a:t>
            </a:r>
            <a:endParaRPr lang="en-US" sz="1300" dirty="0"/>
          </a:p>
        </p:txBody>
      </p:sp>
      <p:sp>
        <p:nvSpPr>
          <p:cNvPr id="9" name="Text 2"/>
          <p:cNvSpPr txBox="1"/>
          <p:nvPr/>
        </p:nvSpPr>
        <p:spPr>
          <a:xfrm>
            <a:off x="459625" y="1387225"/>
            <a:ext cx="2540100" cy="590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Он первым встречает солнце, холод, воду и пыль. Этот слой защищает тело от внешних воздействий и помогает коже оставаться крепкой, словно щит на дежурстве.
</a:t>
            </a:r>
            <a:endParaRPr lang="en-US" sz="900" dirty="0"/>
          </a:p>
        </p:txBody>
      </p:sp>
      <p:sp>
        <p:nvSpPr>
          <p:cNvPr id="10" name="Text 3"/>
          <p:cNvSpPr txBox="1"/>
          <p:nvPr/>
        </p:nvSpPr>
        <p:spPr>
          <a:xfrm>
            <a:off x="459600" y="1072599"/>
            <a:ext cx="2540100" cy="2616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Верхний слой
</a:t>
            </a:r>
            <a:endParaRPr lang="en-US" sz="1200" dirty="0"/>
          </a:p>
        </p:txBody>
      </p:sp>
      <p:sp>
        <p:nvSpPr>
          <p:cNvPr id="11" name="Text 4"/>
          <p:cNvSpPr txBox="1"/>
          <p:nvPr/>
        </p:nvSpPr>
        <p:spPr>
          <a:xfrm>
            <a:off x="6164856" y="1387225"/>
            <a:ext cx="2540100" cy="590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 нём хранится жир, который помогает удерживать тепло. Этот запас особенно полезен в холодную погоду, когда телу важно не растерять своё тепло слишком быстро.
</a:t>
            </a:r>
            <a:endParaRPr lang="en-US" sz="900" dirty="0"/>
          </a:p>
        </p:txBody>
      </p:sp>
      <p:sp>
        <p:nvSpPr>
          <p:cNvPr id="12" name="Text 5"/>
          <p:cNvSpPr txBox="1"/>
          <p:nvPr/>
        </p:nvSpPr>
        <p:spPr>
          <a:xfrm>
            <a:off x="6164831" y="1072599"/>
            <a:ext cx="2540100" cy="2616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Нижний слой
</a:t>
            </a:r>
            <a:endParaRPr lang="en-US" sz="1200" dirty="0"/>
          </a:p>
        </p:txBody>
      </p:sp>
      <p:sp>
        <p:nvSpPr>
          <p:cNvPr id="13" name="Text 6"/>
          <p:cNvSpPr txBox="1"/>
          <p:nvPr/>
        </p:nvSpPr>
        <p:spPr>
          <a:xfrm>
            <a:off x="3312244" y="1387225"/>
            <a:ext cx="2540100" cy="590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Здесь находятся сосуды и нервы. Они питают кожу, помогают ей чувствовать прикосновения и сообщают телу важные сигналы. Без этого слоя кожа не смогла бы работать так чётко.
</a:t>
            </a:r>
            <a:endParaRPr lang="en-US" sz="900" dirty="0"/>
          </a:p>
        </p:txBody>
      </p:sp>
      <p:sp>
        <p:nvSpPr>
          <p:cNvPr id="14" name="Text 7"/>
          <p:cNvSpPr txBox="1"/>
          <p:nvPr/>
        </p:nvSpPr>
        <p:spPr>
          <a:xfrm>
            <a:off x="3312219" y="1072599"/>
            <a:ext cx="2540100" cy="2616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Средний слой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19262" y="1038103"/>
            <a:ext cx="348300" cy="464400"/>
          </a:xfrm>
          <a:prstGeom prst="rect">
            <a:avLst/>
          </a:prstGeom>
        </p:spPr>
      </p:pic>
      <p:pic>
        <p:nvPicPr>
          <p:cNvPr id="5" name="Image 3" descr="preencoded.png">    </p:cNvPr>
          <p:cNvPicPr>
            <a:picLocks noChangeAspect="1"/>
          </p:cNvPicPr>
          <p:nvPr/>
        </p:nvPicPr>
        <p:blipFill>
          <a:blip r:embed="rId4"/>
          <a:stretch>
            <a:fillRect/>
          </a:stretch>
        </p:blipFill>
        <p:spPr>
          <a:xfrm>
            <a:off x="4936762" y="1038103"/>
            <a:ext cx="406350" cy="4644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90237" y="2943103"/>
            <a:ext cx="406350" cy="464400"/>
          </a:xfrm>
          <a:prstGeom prst="rect">
            <a:avLst/>
          </a:prstGeom>
        </p:spPr>
      </p:pic>
      <p:pic>
        <p:nvPicPr>
          <p:cNvPr id="8" name="Image 6" descr="preencoded.png">    </p:cNvPr>
          <p:cNvPicPr>
            <a:picLocks noChangeAspect="1"/>
          </p:cNvPicPr>
          <p:nvPr/>
        </p:nvPicPr>
        <p:blipFill>
          <a:blip r:embed="rId7"/>
          <a:stretch>
            <a:fillRect/>
          </a:stretch>
        </p:blipFill>
        <p:spPr>
          <a:xfrm>
            <a:off x="4936762" y="2943103"/>
            <a:ext cx="406350" cy="464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FFFFFF"/>
                </a:solidFill>
                <a:latin typeface="Arial" pitchFamily="34" charset="0"/>
                <a:ea typeface="Arial" pitchFamily="34" charset="-122"/>
                <a:cs typeface="Arial" pitchFamily="34" charset="-120"/>
              </a:rPr>
              <a:t>5</a:t>
            </a:r>
            <a:endParaRPr lang="en-US" sz="1300" dirty="0"/>
          </a:p>
        </p:txBody>
      </p:sp>
      <p:sp>
        <p:nvSpPr>
          <p:cNvPr id="11" name="Text 1"/>
          <p:cNvSpPr txBox="1"/>
          <p:nvPr/>
        </p:nvSpPr>
        <p:spPr>
          <a:xfrm>
            <a:off x="360000" y="360000"/>
            <a:ext cx="8424000" cy="4491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Кожа умеет чувствовать
</a:t>
            </a:r>
            <a:endParaRPr lang="en-US" sz="3000" dirty="0"/>
          </a:p>
        </p:txBody>
      </p:sp>
      <p:sp>
        <p:nvSpPr>
          <p:cNvPr id="12" name="Text 2"/>
          <p:cNvSpPr txBox="1"/>
          <p:nvPr/>
        </p:nvSpPr>
        <p:spPr>
          <a:xfrm>
            <a:off x="559829" y="2106975"/>
            <a:ext cx="3678000" cy="6894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Кожа замечает, когда её касаются пальцем, тканью или шерстью. Благодаря этому человек понимает, что предмет рядом мягкий, гладкий или колючий, и может осторожнее с ним обращаться.
</a:t>
            </a:r>
            <a:endParaRPr lang="en-US" sz="1100" dirty="0"/>
          </a:p>
        </p:txBody>
      </p:sp>
      <p:sp>
        <p:nvSpPr>
          <p:cNvPr id="13" name="Text 3"/>
          <p:cNvSpPr txBox="1"/>
          <p:nvPr/>
        </p:nvSpPr>
        <p:spPr>
          <a:xfrm>
            <a:off x="559646" y="1560655"/>
            <a:ext cx="3678000" cy="297600"/>
          </a:xfrm>
          <a:prstGeom prst="rect">
            <a:avLst/>
          </a:prstGeom>
          <a:noFill/>
          <a:ln/>
        </p:spPr>
        <p:txBody>
          <a:bodyPr wrap="square" lIns="0" tIns="0" rIns="0" bIns="0" rtlCol="0" anchor="ctr"/>
          <a:lstStyle/>
          <a:p>
            <a:pPr algn="l" indent="0" marL="0">
              <a:lnSpc>
                <a:spcPct val="80000"/>
              </a:lnSpc>
              <a:buNone/>
            </a:pPr>
            <a:r>
              <a:rPr lang="en-US" sz="1300" dirty="0">
                <a:solidFill>
                  <a:srgbClr val="FFFFFF"/>
                </a:solidFill>
                <a:latin typeface="Arial" pitchFamily="34" charset="0"/>
                <a:ea typeface="Arial" pitchFamily="34" charset="-122"/>
                <a:cs typeface="Arial" pitchFamily="34" charset="-120"/>
              </a:rPr>
              <a:t>Прикосновение
</a:t>
            </a:r>
            <a:endParaRPr lang="en-US" sz="1300" dirty="0"/>
          </a:p>
        </p:txBody>
      </p:sp>
      <p:sp>
        <p:nvSpPr>
          <p:cNvPr id="14" name="Text 4"/>
          <p:cNvSpPr txBox="1"/>
          <p:nvPr/>
        </p:nvSpPr>
        <p:spPr>
          <a:xfrm>
            <a:off x="4906354" y="2106975"/>
            <a:ext cx="3678000" cy="6894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Если кружка слишком горячая или солнце сильно припекает, кожа быстро подаёт сигнал. Это помогает вовремя отдёрнуть руку и не получить ожог.
</a:t>
            </a:r>
            <a:endParaRPr lang="en-US" sz="1100" dirty="0"/>
          </a:p>
        </p:txBody>
      </p:sp>
      <p:sp>
        <p:nvSpPr>
          <p:cNvPr id="15" name="Text 5"/>
          <p:cNvSpPr txBox="1"/>
          <p:nvPr/>
        </p:nvSpPr>
        <p:spPr>
          <a:xfrm>
            <a:off x="4906171" y="1554175"/>
            <a:ext cx="3678000" cy="297600"/>
          </a:xfrm>
          <a:prstGeom prst="rect">
            <a:avLst/>
          </a:prstGeom>
          <a:noFill/>
          <a:ln/>
        </p:spPr>
        <p:txBody>
          <a:bodyPr wrap="square" lIns="0" tIns="0" rIns="0" bIns="0" rtlCol="0" anchor="ctr"/>
          <a:lstStyle/>
          <a:p>
            <a:pPr algn="l" indent="0" marL="0">
              <a:lnSpc>
                <a:spcPct val="80000"/>
              </a:lnSpc>
              <a:buNone/>
            </a:pPr>
            <a:r>
              <a:rPr lang="en-US" sz="1300" dirty="0">
                <a:solidFill>
                  <a:srgbClr val="FFFFFF"/>
                </a:solidFill>
                <a:latin typeface="Arial" pitchFamily="34" charset="0"/>
                <a:ea typeface="Arial" pitchFamily="34" charset="-122"/>
                <a:cs typeface="Arial" pitchFamily="34" charset="-120"/>
              </a:rPr>
              <a:t>Тепло
</a:t>
            </a:r>
            <a:endParaRPr lang="en-US" sz="1300" dirty="0"/>
          </a:p>
        </p:txBody>
      </p:sp>
      <p:sp>
        <p:nvSpPr>
          <p:cNvPr id="16" name="Text 6"/>
          <p:cNvSpPr txBox="1"/>
          <p:nvPr/>
        </p:nvSpPr>
        <p:spPr>
          <a:xfrm>
            <a:off x="559829" y="4011975"/>
            <a:ext cx="3678000" cy="6894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Кожа чувствует прохладу и мороз, даже если воздух кажется не очень суровым. Так человек понимает, когда пора надеть куртку, варежки или спрятаться в тепло.
</a:t>
            </a:r>
            <a:endParaRPr lang="en-US" sz="1100" dirty="0"/>
          </a:p>
        </p:txBody>
      </p:sp>
      <p:sp>
        <p:nvSpPr>
          <p:cNvPr id="17" name="Text 7"/>
          <p:cNvSpPr txBox="1"/>
          <p:nvPr/>
        </p:nvSpPr>
        <p:spPr>
          <a:xfrm>
            <a:off x="559646" y="3465655"/>
            <a:ext cx="3678000" cy="297600"/>
          </a:xfrm>
          <a:prstGeom prst="rect">
            <a:avLst/>
          </a:prstGeom>
          <a:noFill/>
          <a:ln/>
        </p:spPr>
        <p:txBody>
          <a:bodyPr wrap="square" lIns="0" tIns="0" rIns="0" bIns="0" rtlCol="0" anchor="ctr"/>
          <a:lstStyle/>
          <a:p>
            <a:pPr algn="l" indent="0" marL="0">
              <a:lnSpc>
                <a:spcPct val="80000"/>
              </a:lnSpc>
              <a:buNone/>
            </a:pPr>
            <a:r>
              <a:rPr lang="en-US" sz="1300" dirty="0">
                <a:solidFill>
                  <a:srgbClr val="FFFFFF"/>
                </a:solidFill>
                <a:latin typeface="Arial" pitchFamily="34" charset="0"/>
                <a:ea typeface="Arial" pitchFamily="34" charset="-122"/>
                <a:cs typeface="Arial" pitchFamily="34" charset="-120"/>
              </a:rPr>
              <a:t>Холод
</a:t>
            </a:r>
            <a:endParaRPr lang="en-US" sz="1300" dirty="0"/>
          </a:p>
        </p:txBody>
      </p:sp>
      <p:sp>
        <p:nvSpPr>
          <p:cNvPr id="18" name="Text 8"/>
          <p:cNvSpPr txBox="1"/>
          <p:nvPr/>
        </p:nvSpPr>
        <p:spPr>
          <a:xfrm>
            <a:off x="4906354" y="4011975"/>
            <a:ext cx="3678000" cy="6894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Когда что-то сильно нажимает на кожу или причиняет боль, нервные окончания сразу сообщают об этом. Благодаря этому тело умеет защищаться и избегать опасных ситуаций.
</a:t>
            </a:r>
            <a:endParaRPr lang="en-US" sz="1100" dirty="0"/>
          </a:p>
        </p:txBody>
      </p:sp>
      <p:sp>
        <p:nvSpPr>
          <p:cNvPr id="19" name="Text 9"/>
          <p:cNvSpPr txBox="1"/>
          <p:nvPr/>
        </p:nvSpPr>
        <p:spPr>
          <a:xfrm>
            <a:off x="4906171" y="3459175"/>
            <a:ext cx="3678000" cy="297600"/>
          </a:xfrm>
          <a:prstGeom prst="rect">
            <a:avLst/>
          </a:prstGeom>
          <a:noFill/>
          <a:ln/>
        </p:spPr>
        <p:txBody>
          <a:bodyPr wrap="square" lIns="0" tIns="0" rIns="0" bIns="0" rtlCol="0" anchor="ctr"/>
          <a:lstStyle/>
          <a:p>
            <a:pPr algn="l" indent="0" marL="0">
              <a:lnSpc>
                <a:spcPct val="80000"/>
              </a:lnSpc>
              <a:buNone/>
            </a:pPr>
            <a:r>
              <a:rPr lang="en-US" sz="1300" dirty="0">
                <a:solidFill>
                  <a:srgbClr val="FFFFFF"/>
                </a:solidFill>
                <a:latin typeface="Arial" pitchFamily="34" charset="0"/>
                <a:ea typeface="Arial" pitchFamily="34" charset="-122"/>
                <a:cs typeface="Arial" pitchFamily="34" charset="-120"/>
              </a:rPr>
              <a:t>Давление и боль
</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449100"/>
          </a:xfrm>
          <a:prstGeom prst="rect">
            <a:avLst/>
          </a:prstGeom>
          <a:noFill/>
          <a:ln/>
        </p:spPr>
        <p:txBody>
          <a:bodyPr wrap="square" lIns="0" tIns="0" rIns="0" bIns="0" rtlCol="0" anchor="t"/>
          <a:lstStyle/>
          <a:p>
            <a:pPr algn="l" indent="0" marL="0">
              <a:lnSpc>
                <a:spcPct val="80000"/>
              </a:lnSpc>
              <a:buNone/>
            </a:pPr>
            <a:r>
              <a:rPr lang="en-US" sz="3200" b="1" dirty="0">
                <a:solidFill>
                  <a:srgbClr val="FFFFFF"/>
                </a:solidFill>
                <a:latin typeface="Arial" pitchFamily="34" charset="0"/>
                <a:ea typeface="Arial" pitchFamily="34" charset="-122"/>
                <a:cs typeface="Arial" pitchFamily="34" charset="-120"/>
              </a:rPr>
              <a:t>Как кожа помогает сохранять тепло
</a:t>
            </a:r>
            <a:endParaRPr lang="en-US" sz="3200" dirty="0"/>
          </a:p>
        </p:txBody>
      </p:sp>
      <p:sp>
        <p:nvSpPr>
          <p:cNvPr id="7"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6</a:t>
            </a:r>
            <a:endParaRPr lang="en-US" sz="1300" dirty="0"/>
          </a:p>
        </p:txBody>
      </p:sp>
      <p:sp>
        <p:nvSpPr>
          <p:cNvPr id="8" name="Text 2"/>
          <p:cNvSpPr txBox="1"/>
          <p:nvPr/>
        </p:nvSpPr>
        <p:spPr>
          <a:xfrm>
            <a:off x="1953033" y="3712599"/>
            <a:ext cx="2460000" cy="8322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Сосуды в коже сужаются, и тепло уходит медленнее. Так тело старается сохранить запас тепла и не дать человеку быстро замёрзнуть.
</a:t>
            </a:r>
            <a:endParaRPr lang="en-US" sz="1100" dirty="0"/>
          </a:p>
        </p:txBody>
      </p:sp>
      <p:sp>
        <p:nvSpPr>
          <p:cNvPr id="9" name="Text 3"/>
          <p:cNvSpPr txBox="1"/>
          <p:nvPr/>
        </p:nvSpPr>
        <p:spPr>
          <a:xfrm>
            <a:off x="1953033" y="3378074"/>
            <a:ext cx="2460000" cy="297600"/>
          </a:xfrm>
          <a:prstGeom prst="rect">
            <a:avLst/>
          </a:prstGeom>
          <a:noFill/>
          <a:ln/>
        </p:spPr>
        <p:txBody>
          <a:bodyPr wrap="square" lIns="0" tIns="0" rIns="0" bIns="0" rtlCol="0" anchor="ctr"/>
          <a:lstStyle/>
          <a:p>
            <a:pPr algn="l" indent="0" marL="0">
              <a:lnSpc>
                <a:spcPct val="90000"/>
              </a:lnSpc>
              <a:buNone/>
            </a:pPr>
            <a:r>
              <a:rPr lang="en-US" sz="1200" dirty="0">
                <a:solidFill>
                  <a:srgbClr val="00FFBB"/>
                </a:solidFill>
                <a:latin typeface="Arial" pitchFamily="34" charset="0"/>
                <a:ea typeface="Arial" pitchFamily="34" charset="-122"/>
                <a:cs typeface="Arial" pitchFamily="34" charset="-120"/>
              </a:rPr>
              <a:t>Когда холодно
</a:t>
            </a:r>
            <a:endParaRPr lang="en-US" sz="1200" dirty="0"/>
          </a:p>
        </p:txBody>
      </p:sp>
      <p:sp>
        <p:nvSpPr>
          <p:cNvPr id="10" name="Text 4"/>
          <p:cNvSpPr txBox="1"/>
          <p:nvPr/>
        </p:nvSpPr>
        <p:spPr>
          <a:xfrm>
            <a:off x="4806767" y="1438800"/>
            <a:ext cx="2460000" cy="832200"/>
          </a:xfrm>
          <a:prstGeom prst="rect">
            <a:avLst/>
          </a:prstGeom>
          <a:noFill/>
          <a:ln/>
        </p:spPr>
        <p:txBody>
          <a:bodyPr wrap="square" lIns="0" tIns="0" rIns="0" bIns="0" rtlCol="0" anchor="t"/>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Сосуды расширяются, кожа отдаёт больше тепла, а телу становится легче охлаждаться. Это помогает не перегреться во время жары или активных игр.
</a:t>
            </a:r>
            <a:endParaRPr lang="en-US" sz="1100" dirty="0"/>
          </a:p>
        </p:txBody>
      </p:sp>
      <p:sp>
        <p:nvSpPr>
          <p:cNvPr id="11" name="Text 5"/>
          <p:cNvSpPr txBox="1"/>
          <p:nvPr/>
        </p:nvSpPr>
        <p:spPr>
          <a:xfrm>
            <a:off x="4806767" y="1104275"/>
            <a:ext cx="2460000" cy="297600"/>
          </a:xfrm>
          <a:prstGeom prst="rect">
            <a:avLst/>
          </a:prstGeom>
          <a:noFill/>
          <a:ln/>
        </p:spPr>
        <p:txBody>
          <a:bodyPr wrap="square" lIns="0" tIns="0" rIns="0" bIns="0" rtlCol="0" anchor="ctr"/>
          <a:lstStyle/>
          <a:p>
            <a:pPr algn="l" indent="0" marL="0">
              <a:lnSpc>
                <a:spcPct val="90000"/>
              </a:lnSpc>
              <a:buNone/>
            </a:pPr>
            <a:r>
              <a:rPr lang="en-US" sz="1200" dirty="0">
                <a:solidFill>
                  <a:srgbClr val="00FFBB"/>
                </a:solidFill>
                <a:latin typeface="Arial" pitchFamily="34" charset="0"/>
                <a:ea typeface="Arial" pitchFamily="34" charset="-122"/>
                <a:cs typeface="Arial" pitchFamily="34" charset="-120"/>
              </a:rPr>
              <a:t>Когда жарко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354444" y="1279025"/>
            <a:ext cx="3429012" cy="3504300"/>
          </a:xfrm>
          <a:prstGeom prst="rect">
            <a:avLst/>
          </a:prstGeom>
        </p:spPr>
      </p:pic>
      <p:sp>
        <p:nvSpPr>
          <p:cNvPr id="8"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7</a:t>
            </a:r>
            <a:endParaRPr lang="en-US" sz="1300" dirty="0"/>
          </a:p>
        </p:txBody>
      </p:sp>
      <p:sp>
        <p:nvSpPr>
          <p:cNvPr id="9" name="Text 1"/>
          <p:cNvSpPr txBox="1"/>
          <p:nvPr/>
        </p:nvSpPr>
        <p:spPr>
          <a:xfrm>
            <a:off x="360000" y="360000"/>
            <a:ext cx="8424000" cy="449100"/>
          </a:xfrm>
          <a:prstGeom prst="rect">
            <a:avLst/>
          </a:prstGeom>
          <a:noFill/>
          <a:ln/>
        </p:spPr>
        <p:txBody>
          <a:bodyPr wrap="square" lIns="0" tIns="0" rIns="0" bIns="0" rtlCol="0" anchor="t"/>
          <a:lstStyle/>
          <a:p>
            <a:pPr algn="l" indent="0" marL="0">
              <a:lnSpc>
                <a:spcPct val="90000"/>
              </a:lnSpc>
              <a:buNone/>
            </a:pPr>
            <a:r>
              <a:rPr lang="en-US" sz="3000" b="1" dirty="0">
                <a:solidFill>
                  <a:srgbClr val="00FFBB"/>
                </a:solidFill>
                <a:latin typeface="Arial" pitchFamily="34" charset="0"/>
                <a:ea typeface="Arial" pitchFamily="34" charset="-122"/>
                <a:cs typeface="Arial" pitchFamily="34" charset="-120"/>
              </a:rPr>
              <a:t>Пот помогает телу охлаждаться
</a:t>
            </a:r>
            <a:endParaRPr lang="en-US" sz="3000" dirty="0"/>
          </a:p>
        </p:txBody>
      </p:sp>
      <p:sp>
        <p:nvSpPr>
          <p:cNvPr id="10" name="Text 2"/>
          <p:cNvSpPr txBox="1"/>
          <p:nvPr/>
        </p:nvSpPr>
        <p:spPr>
          <a:xfrm>
            <a:off x="545600" y="1665560"/>
            <a:ext cx="4442400" cy="5523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 коже есть маленькие потовые железы. Когда человек бегает, играет или просто сильно нагревается, они выделяют пот и помогают телу не перегреться.
</a:t>
            </a:r>
            <a:endParaRPr lang="en-US" sz="1100" dirty="0"/>
          </a:p>
        </p:txBody>
      </p:sp>
      <p:sp>
        <p:nvSpPr>
          <p:cNvPr id="11" name="Text 3"/>
          <p:cNvSpPr txBox="1"/>
          <p:nvPr/>
        </p:nvSpPr>
        <p:spPr>
          <a:xfrm>
            <a:off x="545600" y="1314885"/>
            <a:ext cx="4529100" cy="272100"/>
          </a:xfrm>
          <a:prstGeom prst="rect">
            <a:avLst/>
          </a:prstGeom>
          <a:noFill/>
          <a:ln/>
        </p:spPr>
        <p:txBody>
          <a:bodyPr wrap="square" lIns="0" tIns="0" rIns="0" bIns="0" rtlCol="0" anchor="ctr"/>
          <a:lstStyle/>
          <a:p>
            <a:pPr algn="l" indent="0" marL="0">
              <a:lnSpc>
                <a:spcPct val="90000"/>
              </a:lnSpc>
              <a:buNone/>
            </a:pPr>
            <a:r>
              <a:rPr lang="en-US" sz="1500" b="1" dirty="0">
                <a:solidFill>
                  <a:srgbClr val="232323"/>
                </a:solidFill>
                <a:latin typeface="Arial" pitchFamily="34" charset="0"/>
                <a:ea typeface="Arial" pitchFamily="34" charset="-122"/>
                <a:cs typeface="Arial" pitchFamily="34" charset="-120"/>
              </a:rPr>
              <a:t>Потовые железы
</a:t>
            </a:r>
            <a:endParaRPr lang="en-US" sz="1500" dirty="0"/>
          </a:p>
        </p:txBody>
      </p:sp>
      <p:sp>
        <p:nvSpPr>
          <p:cNvPr id="12" name="Text 4"/>
          <p:cNvSpPr txBox="1"/>
          <p:nvPr/>
        </p:nvSpPr>
        <p:spPr>
          <a:xfrm>
            <a:off x="545600" y="4229360"/>
            <a:ext cx="4442400" cy="5523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Потоотделение — это нормальный и полезный процесс. Оно работает как встроенный вентилятор: без шума, без кнопки и всегда вовремя, когда телу становится слишком жарко.
</a:t>
            </a:r>
            <a:endParaRPr lang="en-US" sz="1100" dirty="0"/>
          </a:p>
        </p:txBody>
      </p:sp>
      <p:sp>
        <p:nvSpPr>
          <p:cNvPr id="13" name="Text 5"/>
          <p:cNvSpPr txBox="1"/>
          <p:nvPr/>
        </p:nvSpPr>
        <p:spPr>
          <a:xfrm>
            <a:off x="545600" y="3878685"/>
            <a:ext cx="4529100" cy="272100"/>
          </a:xfrm>
          <a:prstGeom prst="rect">
            <a:avLst/>
          </a:prstGeom>
          <a:noFill/>
          <a:ln/>
        </p:spPr>
        <p:txBody>
          <a:bodyPr wrap="square" lIns="0" tIns="0" rIns="0" bIns="0" rtlCol="0" anchor="ctr"/>
          <a:lstStyle/>
          <a:p>
            <a:pPr algn="l" indent="0" marL="0">
              <a:lnSpc>
                <a:spcPct val="90000"/>
              </a:lnSpc>
              <a:buNone/>
            </a:pPr>
            <a:r>
              <a:rPr lang="en-US" sz="1500" b="1" dirty="0">
                <a:solidFill>
                  <a:srgbClr val="232323"/>
                </a:solidFill>
                <a:latin typeface="Arial" pitchFamily="34" charset="0"/>
                <a:ea typeface="Arial" pitchFamily="34" charset="-122"/>
                <a:cs typeface="Arial" pitchFamily="34" charset="-120"/>
              </a:rPr>
              <a:t>Естественное охлаждение
</a:t>
            </a:r>
            <a:endParaRPr lang="en-US" sz="1500" dirty="0"/>
          </a:p>
        </p:txBody>
      </p:sp>
      <p:sp>
        <p:nvSpPr>
          <p:cNvPr id="14" name="Text 6"/>
          <p:cNvSpPr txBox="1"/>
          <p:nvPr/>
        </p:nvSpPr>
        <p:spPr>
          <a:xfrm>
            <a:off x="545600" y="2947460"/>
            <a:ext cx="4442400" cy="5523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Свежий пот почти не пахнет. Неприятный запах появляется позже, когда на коже начинают действовать бактерии. Поэтому чистота здесь очень помогает.
</a:t>
            </a:r>
            <a:endParaRPr lang="en-US" sz="1100" dirty="0"/>
          </a:p>
        </p:txBody>
      </p:sp>
      <p:sp>
        <p:nvSpPr>
          <p:cNvPr id="15" name="Text 7"/>
          <p:cNvSpPr txBox="1"/>
          <p:nvPr/>
        </p:nvSpPr>
        <p:spPr>
          <a:xfrm>
            <a:off x="545600" y="2596785"/>
            <a:ext cx="4529100" cy="272100"/>
          </a:xfrm>
          <a:prstGeom prst="rect">
            <a:avLst/>
          </a:prstGeom>
          <a:noFill/>
          <a:ln/>
        </p:spPr>
        <p:txBody>
          <a:bodyPr wrap="square" lIns="0" tIns="0" rIns="0" bIns="0" rtlCol="0" anchor="ctr"/>
          <a:lstStyle/>
          <a:p>
            <a:pPr algn="l" indent="0" marL="0">
              <a:lnSpc>
                <a:spcPct val="90000"/>
              </a:lnSpc>
              <a:buNone/>
            </a:pPr>
            <a:r>
              <a:rPr lang="en-US" sz="1500" b="1" dirty="0">
                <a:solidFill>
                  <a:srgbClr val="232323"/>
                </a:solidFill>
                <a:latin typeface="Arial" pitchFamily="34" charset="0"/>
                <a:ea typeface="Arial" pitchFamily="34" charset="-122"/>
                <a:cs typeface="Arial" pitchFamily="34" charset="-120"/>
              </a:rPr>
              <a:t>Пот сам по себе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181" y="1556625"/>
            <a:ext cx="8434038" cy="3217500"/>
          </a:xfrm>
          <a:prstGeom prst="rect">
            <a:avLst/>
          </a:prstGeom>
        </p:spPr>
      </p:pic>
      <p:sp>
        <p:nvSpPr>
          <p:cNvPr id="4" name="Text 0"/>
          <p:cNvSpPr txBox="1"/>
          <p:nvPr/>
        </p:nvSpPr>
        <p:spPr>
          <a:xfrm>
            <a:off x="360000" y="360000"/>
            <a:ext cx="8424000" cy="488100"/>
          </a:xfrm>
          <a:prstGeom prst="rect">
            <a:avLst/>
          </a:prstGeom>
          <a:noFill/>
          <a:ln/>
        </p:spPr>
        <p:txBody>
          <a:bodyPr wrap="square" lIns="0" tIns="0" rIns="0" bIns="0" rtlCol="0" anchor="t"/>
          <a:lstStyle/>
          <a:p>
            <a:pPr algn="l" indent="0" marL="0">
              <a:lnSpc>
                <a:spcPct val="90000"/>
              </a:lnSpc>
              <a:buNone/>
            </a:pPr>
            <a:r>
              <a:rPr lang="en-US" sz="3200" b="1" dirty="0">
                <a:solidFill>
                  <a:srgbClr val="00FFBB"/>
                </a:solidFill>
                <a:latin typeface="Arial" pitchFamily="34" charset="0"/>
                <a:ea typeface="Arial" pitchFamily="34" charset="-122"/>
                <a:cs typeface="Arial" pitchFamily="34" charset="-120"/>
              </a:rPr>
              <a:t>Как заживает царапина
</a:t>
            </a:r>
            <a:endParaRPr lang="en-US" sz="3200" dirty="0"/>
          </a:p>
        </p:txBody>
      </p:sp>
      <p:sp>
        <p:nvSpPr>
          <p:cNvPr id="5"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8</a:t>
            </a:r>
            <a:endParaRPr lang="en-US" sz="1300" dirty="0"/>
          </a:p>
        </p:txBody>
      </p:sp>
      <p:sp>
        <p:nvSpPr>
          <p:cNvPr id="6" name="Text 2"/>
          <p:cNvSpPr txBox="1"/>
          <p:nvPr/>
        </p:nvSpPr>
        <p:spPr>
          <a:xfrm>
            <a:off x="360050" y="899225"/>
            <a:ext cx="8424000" cy="5472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Схема показывает, как кожа сама закрывает ранку и восстанавливается.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449400"/>
          </a:xfrm>
          <a:prstGeom prst="rect">
            <a:avLst/>
          </a:prstGeom>
          <a:noFill/>
          <a:ln/>
        </p:spPr>
        <p:txBody>
          <a:bodyPr wrap="square" lIns="0" tIns="0" rIns="0" bIns="0" rtlCol="0" anchor="t"/>
          <a:lstStyle/>
          <a:p>
            <a:pPr algn="l" indent="0" marL="0">
              <a:lnSpc>
                <a:spcPct val="90000"/>
              </a:lnSpc>
              <a:buNone/>
            </a:pPr>
            <a:r>
              <a:rPr lang="en-US" sz="2874" b="1" dirty="0">
                <a:solidFill>
                  <a:srgbClr val="00FFBB"/>
                </a:solidFill>
                <a:latin typeface="Arial" pitchFamily="34" charset="0"/>
                <a:ea typeface="Arial" pitchFamily="34" charset="-122"/>
                <a:cs typeface="Arial" pitchFamily="34" charset="-120"/>
              </a:rPr>
              <a:t>Почему детская кожа нуждается в бережности
</a:t>
            </a:r>
            <a:endParaRPr lang="en-US" sz="2874" dirty="0"/>
          </a:p>
        </p:txBody>
      </p:sp>
      <p:sp>
        <p:nvSpPr>
          <p:cNvPr id="8"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9</a:t>
            </a:r>
            <a:endParaRPr lang="en-US" sz="1300" dirty="0"/>
          </a:p>
        </p:txBody>
      </p:sp>
      <p:sp>
        <p:nvSpPr>
          <p:cNvPr id="9" name="Text 2"/>
          <p:cNvSpPr txBox="1"/>
          <p:nvPr/>
        </p:nvSpPr>
        <p:spPr>
          <a:xfrm>
            <a:off x="536865"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Кожа ребёнка тоньше, чем кожа взрослого, поэтому её легче поцарапать или раздражить. Ей нужен особенно мягкий уход без лишнего трения и грубых движений.
</a:t>
            </a:r>
            <a:endParaRPr lang="en-US" sz="1200" dirty="0"/>
          </a:p>
        </p:txBody>
      </p:sp>
      <p:sp>
        <p:nvSpPr>
          <p:cNvPr id="10" name="Text 3"/>
          <p:cNvSpPr txBox="1"/>
          <p:nvPr/>
        </p:nvSpPr>
        <p:spPr>
          <a:xfrm>
            <a:off x="536850"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Тоньше и нежнее
</a:t>
            </a:r>
            <a:endParaRPr lang="en-US" sz="1400" dirty="0"/>
          </a:p>
        </p:txBody>
      </p:sp>
      <p:sp>
        <p:nvSpPr>
          <p:cNvPr id="11" name="Text 4"/>
          <p:cNvSpPr txBox="1"/>
          <p:nvPr/>
        </p:nvSpPr>
        <p:spPr>
          <a:xfrm>
            <a:off x="6957715"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Чистое полотенце, удобная одежда и щадящее мытьё помогают коже оставаться спокойной. Это тот случай, когда нежность — не каприз, а настоящая помощь.
</a:t>
            </a:r>
            <a:endParaRPr lang="en-US" sz="1200" dirty="0"/>
          </a:p>
        </p:txBody>
      </p:sp>
      <p:sp>
        <p:nvSpPr>
          <p:cNvPr id="12" name="Text 5"/>
          <p:cNvSpPr txBox="1"/>
          <p:nvPr/>
        </p:nvSpPr>
        <p:spPr>
          <a:xfrm>
            <a:off x="6957700"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Любит мягкость
</a:t>
            </a:r>
            <a:endParaRPr lang="en-US" sz="1400" dirty="0"/>
          </a:p>
        </p:txBody>
      </p:sp>
      <p:sp>
        <p:nvSpPr>
          <p:cNvPr id="13" name="Text 6"/>
          <p:cNvSpPr txBox="1"/>
          <p:nvPr/>
        </p:nvSpPr>
        <p:spPr>
          <a:xfrm>
            <a:off x="4817440"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Солнце, холод, мыло и даже тесная одежда могут быстрее вызвать покраснение или неприятные ощущения. Поэтому коже ребёнка важны защита и внимательное отношение.
</a:t>
            </a:r>
            <a:endParaRPr lang="en-US" sz="1200" dirty="0"/>
          </a:p>
        </p:txBody>
      </p:sp>
      <p:sp>
        <p:nvSpPr>
          <p:cNvPr id="14" name="Text 7"/>
          <p:cNvSpPr txBox="1"/>
          <p:nvPr/>
        </p:nvSpPr>
        <p:spPr>
          <a:xfrm>
            <a:off x="4817425"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Сильнее реагирует
</a:t>
            </a:r>
            <a:endParaRPr lang="en-US" sz="1400" dirty="0"/>
          </a:p>
        </p:txBody>
      </p:sp>
      <p:sp>
        <p:nvSpPr>
          <p:cNvPr id="15" name="Text 8"/>
          <p:cNvSpPr txBox="1"/>
          <p:nvPr/>
        </p:nvSpPr>
        <p:spPr>
          <a:xfrm>
            <a:off x="2677152"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Детская кожа легче пересыхает, особенно после частого мытья или в сухом воздухе. Чтобы ей было комфортно, полезны аккуратное умывание и уход после воды.
</a:t>
            </a:r>
            <a:endParaRPr lang="en-US" sz="1200" dirty="0"/>
          </a:p>
        </p:txBody>
      </p:sp>
      <p:sp>
        <p:nvSpPr>
          <p:cNvPr id="16" name="Text 9"/>
          <p:cNvSpPr txBox="1"/>
          <p:nvPr/>
        </p:nvSpPr>
        <p:spPr>
          <a:xfrm>
            <a:off x="2677138"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Быстрее теряет влагу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232323"/>
                </a:solidFill>
                <a:latin typeface="Arial" pitchFamily="34" charset="0"/>
                <a:ea typeface="Arial" pitchFamily="34" charset="-122"/>
                <a:cs typeface="Arial" pitchFamily="34" charset="-120"/>
              </a:rPr>
              <a:t>10</a:t>
            </a:r>
            <a:endParaRPr lang="en-US" sz="1300" dirty="0"/>
          </a:p>
        </p:txBody>
      </p:sp>
      <p:sp>
        <p:nvSpPr>
          <p:cNvPr id="8" name="Text 1"/>
          <p:cNvSpPr txBox="1"/>
          <p:nvPr/>
        </p:nvSpPr>
        <p:spPr>
          <a:xfrm>
            <a:off x="360000" y="360000"/>
            <a:ext cx="8228400" cy="810300"/>
          </a:xfrm>
          <a:prstGeom prst="rect">
            <a:avLst/>
          </a:prstGeom>
          <a:noFill/>
          <a:ln/>
        </p:spPr>
        <p:txBody>
          <a:bodyPr wrap="square" lIns="0" tIns="0" rIns="0" bIns="0" rtlCol="0" anchor="t"/>
          <a:lstStyle/>
          <a:p>
            <a:pPr algn="l" indent="0" marL="0">
              <a:lnSpc>
                <a:spcPct val="80000"/>
              </a:lnSpc>
              <a:buNone/>
            </a:pPr>
            <a:r>
              <a:rPr lang="en-US" sz="3200" b="1" dirty="0">
                <a:solidFill>
                  <a:srgbClr val="232323"/>
                </a:solidFill>
                <a:latin typeface="Arial" pitchFamily="34" charset="0"/>
                <a:ea typeface="Arial" pitchFamily="34" charset="-122"/>
                <a:cs typeface="Arial" pitchFamily="34" charset="-120"/>
              </a:rPr>
              <a:t>Как ухаживать за кожей каждый день
</a:t>
            </a:r>
            <a:endParaRPr lang="en-US" sz="3200" dirty="0"/>
          </a:p>
        </p:txBody>
      </p:sp>
      <p:sp>
        <p:nvSpPr>
          <p:cNvPr id="9" name="Text 2"/>
          <p:cNvSpPr txBox="1"/>
          <p:nvPr/>
        </p:nvSpPr>
        <p:spPr>
          <a:xfrm>
            <a:off x="360000" y="3044976"/>
            <a:ext cx="2003100" cy="1674300"/>
          </a:xfrm>
          <a:prstGeom prst="rect">
            <a:avLst/>
          </a:prstGeom>
          <a:noFill/>
          <a:ln/>
        </p:spPr>
        <p:txBody>
          <a:bodyPr wrap="square" lIns="0" tIns="0" rIns="0" bIns="0" rtlCol="0" anchor="t"/>
          <a:lstStyle/>
          <a:p>
            <a:pPr algn="l" indent="0" marL="0">
              <a:lnSpc>
                <a:spcPct val="100000"/>
              </a:lnSpc>
              <a:buNone/>
            </a:pPr>
            <a:r>
              <a:rPr lang="en-US" sz="1200" dirty="0">
                <a:solidFill>
                  <a:srgbClr val="232323"/>
                </a:solidFill>
                <a:latin typeface="Arial" pitchFamily="34" charset="0"/>
                <a:ea typeface="Arial" pitchFamily="34" charset="-122"/>
                <a:cs typeface="Arial" pitchFamily="34" charset="-120"/>
              </a:rPr>
              <a:t>Чистая вода и мягкое мыло помогают убрать грязь и микробы. Мыть кожу нужно аккуратно, без долгого трения, чтобы она оставалась чистой и не пересыхала.
</a:t>
            </a:r>
            <a:endParaRPr lang="en-US" sz="1200" dirty="0"/>
          </a:p>
        </p:txBody>
      </p:sp>
      <p:sp>
        <p:nvSpPr>
          <p:cNvPr id="10" name="Text 3"/>
          <p:cNvSpPr txBox="1"/>
          <p:nvPr/>
        </p:nvSpPr>
        <p:spPr>
          <a:xfrm>
            <a:off x="360000" y="2470775"/>
            <a:ext cx="2003100" cy="4494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Помыть руки и тело
</a:t>
            </a:r>
            <a:endParaRPr lang="en-US" sz="1400" dirty="0"/>
          </a:p>
        </p:txBody>
      </p:sp>
      <p:sp>
        <p:nvSpPr>
          <p:cNvPr id="11" name="Text 4"/>
          <p:cNvSpPr txBox="1"/>
          <p:nvPr/>
        </p:nvSpPr>
        <p:spPr>
          <a:xfrm>
            <a:off x="6780850" y="3044976"/>
            <a:ext cx="2003100" cy="1674300"/>
          </a:xfrm>
          <a:prstGeom prst="rect">
            <a:avLst/>
          </a:prstGeom>
          <a:noFill/>
          <a:ln/>
        </p:spPr>
        <p:txBody>
          <a:bodyPr wrap="square" lIns="0" tIns="0" rIns="0" bIns="0" rtlCol="0" anchor="t"/>
          <a:lstStyle/>
          <a:p>
            <a:pPr algn="l" indent="0" marL="0">
              <a:lnSpc>
                <a:spcPct val="100000"/>
              </a:lnSpc>
              <a:buNone/>
            </a:pPr>
            <a:r>
              <a:rPr lang="en-US" sz="1200" dirty="0">
                <a:solidFill>
                  <a:srgbClr val="232323"/>
                </a:solidFill>
                <a:latin typeface="Arial" pitchFamily="34" charset="0"/>
                <a:ea typeface="Arial" pitchFamily="34" charset="-122"/>
                <a:cs typeface="Arial" pitchFamily="34" charset="-120"/>
              </a:rPr>
              <a:t>Сухой коже помогает крем, а на солнце и в холод нужны защита и осторожность. Если кожа краснеет, чешется или трескается, важно сказать взрослому.
</a:t>
            </a:r>
            <a:endParaRPr lang="en-US" sz="1200" dirty="0"/>
          </a:p>
        </p:txBody>
      </p:sp>
      <p:sp>
        <p:nvSpPr>
          <p:cNvPr id="12" name="Text 5"/>
          <p:cNvSpPr txBox="1"/>
          <p:nvPr/>
        </p:nvSpPr>
        <p:spPr>
          <a:xfrm>
            <a:off x="6780850" y="2470775"/>
            <a:ext cx="2003100" cy="4494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Позаботиться о защите
</a:t>
            </a:r>
            <a:endParaRPr lang="en-US" sz="1400" dirty="0"/>
          </a:p>
        </p:txBody>
      </p:sp>
      <p:sp>
        <p:nvSpPr>
          <p:cNvPr id="13" name="Text 6"/>
          <p:cNvSpPr txBox="1"/>
          <p:nvPr/>
        </p:nvSpPr>
        <p:spPr>
          <a:xfrm>
            <a:off x="4640567" y="3044976"/>
            <a:ext cx="2003100" cy="1674300"/>
          </a:xfrm>
          <a:prstGeom prst="rect">
            <a:avLst/>
          </a:prstGeom>
          <a:noFill/>
          <a:ln/>
        </p:spPr>
        <p:txBody>
          <a:bodyPr wrap="square" lIns="0" tIns="0" rIns="0" bIns="0" rtlCol="0" anchor="t"/>
          <a:lstStyle/>
          <a:p>
            <a:pPr algn="l" indent="0" marL="0">
              <a:lnSpc>
                <a:spcPct val="100000"/>
              </a:lnSpc>
              <a:buNone/>
            </a:pPr>
            <a:r>
              <a:rPr lang="en-US" sz="1200" dirty="0">
                <a:solidFill>
                  <a:srgbClr val="232323"/>
                </a:solidFill>
                <a:latin typeface="Arial" pitchFamily="34" charset="0"/>
                <a:ea typeface="Arial" pitchFamily="34" charset="-122"/>
                <a:cs typeface="Arial" pitchFamily="34" charset="-120"/>
              </a:rPr>
              <a:t>Чистая, удобная одежда помогает коже дышать и меньше натирается о тело. Грубые или тесные вещи могут щекотать кожу не лучшим образом.
</a:t>
            </a:r>
            <a:endParaRPr lang="en-US" sz="1200" dirty="0"/>
          </a:p>
        </p:txBody>
      </p:sp>
      <p:sp>
        <p:nvSpPr>
          <p:cNvPr id="14" name="Text 7"/>
          <p:cNvSpPr txBox="1"/>
          <p:nvPr/>
        </p:nvSpPr>
        <p:spPr>
          <a:xfrm>
            <a:off x="4640567" y="2470775"/>
            <a:ext cx="2003100" cy="4494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Надеть чистую одежду
</a:t>
            </a:r>
            <a:endParaRPr lang="en-US" sz="1400" dirty="0"/>
          </a:p>
        </p:txBody>
      </p:sp>
      <p:sp>
        <p:nvSpPr>
          <p:cNvPr id="15" name="Text 8"/>
          <p:cNvSpPr txBox="1"/>
          <p:nvPr/>
        </p:nvSpPr>
        <p:spPr>
          <a:xfrm>
            <a:off x="2500283" y="3044976"/>
            <a:ext cx="2003100" cy="1674300"/>
          </a:xfrm>
          <a:prstGeom prst="rect">
            <a:avLst/>
          </a:prstGeom>
          <a:noFill/>
          <a:ln/>
        </p:spPr>
        <p:txBody>
          <a:bodyPr wrap="square" lIns="0" tIns="0" rIns="0" bIns="0" rtlCol="0" anchor="t"/>
          <a:lstStyle/>
          <a:p>
            <a:pPr algn="l" indent="0" marL="0">
              <a:lnSpc>
                <a:spcPct val="100000"/>
              </a:lnSpc>
              <a:buNone/>
            </a:pPr>
            <a:r>
              <a:rPr lang="en-US" sz="1200" dirty="0">
                <a:solidFill>
                  <a:srgbClr val="232323"/>
                </a:solidFill>
                <a:latin typeface="Arial" pitchFamily="34" charset="0"/>
                <a:ea typeface="Arial" pitchFamily="34" charset="-122"/>
                <a:cs typeface="Arial" pitchFamily="34" charset="-120"/>
              </a:rPr>
              <a:t>После мытья кожу лучше промокнуть чистым полотенцем, а не тереть изо всех сил. Так она меньше раздражается и быстрее становится сухой и комфортной.
</a:t>
            </a:r>
            <a:endParaRPr lang="en-US" sz="1200" dirty="0"/>
          </a:p>
        </p:txBody>
      </p:sp>
      <p:sp>
        <p:nvSpPr>
          <p:cNvPr id="16" name="Text 9"/>
          <p:cNvSpPr txBox="1"/>
          <p:nvPr/>
        </p:nvSpPr>
        <p:spPr>
          <a:xfrm>
            <a:off x="2500283" y="2470775"/>
            <a:ext cx="2003100" cy="4494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Аккуратно вытереться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680375" y="1172647"/>
            <a:ext cx="3008700" cy="155429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1454850" y="1172647"/>
            <a:ext cx="3008700" cy="1554299"/>
          </a:xfrm>
          <a:prstGeom prst="rect">
            <a:avLst/>
          </a:prstGeom>
        </p:spPr>
      </p:pic>
      <p:sp>
        <p:nvSpPr>
          <p:cNvPr id="7"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11</a:t>
            </a:r>
            <a:endParaRPr lang="en-US" sz="1300" dirty="0"/>
          </a:p>
        </p:txBody>
      </p:sp>
      <p:sp>
        <p:nvSpPr>
          <p:cNvPr id="8" name="Text 1"/>
          <p:cNvSpPr txBox="1"/>
          <p:nvPr/>
        </p:nvSpPr>
        <p:spPr>
          <a:xfrm>
            <a:off x="4820250" y="3584225"/>
            <a:ext cx="2763000" cy="1199400"/>
          </a:xfrm>
          <a:prstGeom prst="rect">
            <a:avLst/>
          </a:prstGeom>
          <a:noFill/>
          <a:ln/>
        </p:spPr>
        <p:txBody>
          <a:bodyPr wrap="square" lIns="0" tIns="0" rIns="0" bIns="0" rtlCol="0" anchor="t"/>
          <a:lstStyle/>
          <a:p>
            <a:pPr algn="l" indent="0" marL="0">
              <a:lnSpc>
                <a:spcPct val="100000"/>
              </a:lnSpc>
              <a:buNone/>
            </a:pPr>
            <a:r>
              <a:rPr lang="en-US" sz="1266" dirty="0">
                <a:solidFill>
                  <a:srgbClr val="FFFFFF"/>
                </a:solidFill>
                <a:latin typeface="Arial" pitchFamily="34" charset="0"/>
                <a:ea typeface="Arial" pitchFamily="34" charset="-122"/>
                <a:cs typeface="Arial" pitchFamily="34" charset="-120"/>
              </a:rPr>
              <a:t>В очень солнечный полдень мальчик прячется под навесом и пьёт воду. Короткий отдых в тени помогает коже не обгорать и не уставать. Даже весёлая прогулка становится безопаснее, если солнце не светит прямо и слишком долго.
</a:t>
            </a:r>
            <a:endParaRPr lang="en-US" sz="1266" dirty="0"/>
          </a:p>
        </p:txBody>
      </p:sp>
      <p:sp>
        <p:nvSpPr>
          <p:cNvPr id="9" name="Text 2"/>
          <p:cNvSpPr txBox="1"/>
          <p:nvPr/>
        </p:nvSpPr>
        <p:spPr>
          <a:xfrm>
            <a:off x="4820225" y="2845747"/>
            <a:ext cx="2763000" cy="6108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Когда жара становится слишком сильной
</a:t>
            </a:r>
            <a:endParaRPr lang="en-US" sz="1400" dirty="0"/>
          </a:p>
        </p:txBody>
      </p:sp>
      <p:sp>
        <p:nvSpPr>
          <p:cNvPr id="10" name="Text 3"/>
          <p:cNvSpPr txBox="1"/>
          <p:nvPr/>
        </p:nvSpPr>
        <p:spPr>
          <a:xfrm>
            <a:off x="1594725" y="3584225"/>
            <a:ext cx="2763000" cy="11994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Ребёнок вышел гулять, и солнце сразу осветило дорожку и плечи. На нём светлая одежда и головной убор, а рядом есть тень от дерева. Так кожа получает свет и тепло, но не перегревается и не краснеет.
</a:t>
            </a:r>
            <a:endParaRPr lang="en-US" sz="1300" dirty="0"/>
          </a:p>
        </p:txBody>
      </p:sp>
      <p:sp>
        <p:nvSpPr>
          <p:cNvPr id="11" name="Text 4"/>
          <p:cNvSpPr txBox="1"/>
          <p:nvPr/>
        </p:nvSpPr>
        <p:spPr>
          <a:xfrm>
            <a:off x="1594700" y="2845747"/>
            <a:ext cx="2763000" cy="6108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Прогулка в яркий день
</a:t>
            </a:r>
            <a:endParaRPr lang="en-US" sz="1400" dirty="0"/>
          </a:p>
        </p:txBody>
      </p:sp>
      <p:sp>
        <p:nvSpPr>
          <p:cNvPr id="12" name="Text 5"/>
          <p:cNvSpPr txBox="1"/>
          <p:nvPr/>
        </p:nvSpPr>
        <p:spPr>
          <a:xfrm>
            <a:off x="360000" y="360000"/>
            <a:ext cx="8424000" cy="449100"/>
          </a:xfrm>
          <a:prstGeom prst="rect">
            <a:avLst/>
          </a:prstGeom>
          <a:noFill/>
          <a:ln/>
        </p:spPr>
        <p:txBody>
          <a:bodyPr wrap="square" lIns="0" tIns="0" rIns="0" bIns="0" rtlCol="0" anchor="t"/>
          <a:lstStyle/>
          <a:p>
            <a:pPr algn="l" indent="0" marL="0">
              <a:lnSpc>
                <a:spcPct val="90000"/>
              </a:lnSpc>
              <a:buNone/>
            </a:pPr>
            <a:r>
              <a:rPr lang="en-US" sz="3000" b="1" dirty="0">
                <a:solidFill>
                  <a:srgbClr val="00FFBB"/>
                </a:solidFill>
                <a:latin typeface="Arial" pitchFamily="34" charset="0"/>
                <a:ea typeface="Arial" pitchFamily="34" charset="-122"/>
                <a:cs typeface="Arial" pitchFamily="34" charset="-120"/>
              </a:rPr>
              <a:t>Солнце, тень и защита кожи
</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51350" y="3280905"/>
            <a:ext cx="360000" cy="320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49650" y="3260905"/>
            <a:ext cx="270000" cy="360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57950" y="3260905"/>
            <a:ext cx="360000" cy="360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1878000" y="1535195"/>
            <a:ext cx="360000" cy="2880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4731300" y="1535195"/>
            <a:ext cx="360000" cy="288000"/>
          </a:xfrm>
          <a:prstGeom prst="rect">
            <a:avLst/>
          </a:prstGeom>
        </p:spPr>
      </p:pic>
      <p:sp>
        <p:nvSpPr>
          <p:cNvPr id="13"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12</a:t>
            </a:r>
            <a:endParaRPr lang="en-US" sz="1300" dirty="0"/>
          </a:p>
        </p:txBody>
      </p:sp>
      <p:sp>
        <p:nvSpPr>
          <p:cNvPr id="14" name="Text 1"/>
          <p:cNvSpPr txBox="1"/>
          <p:nvPr/>
        </p:nvSpPr>
        <p:spPr>
          <a:xfrm>
            <a:off x="360000" y="360000"/>
            <a:ext cx="8424000" cy="820500"/>
          </a:xfrm>
          <a:prstGeom prst="rect">
            <a:avLst/>
          </a:prstGeom>
          <a:noFill/>
          <a:ln/>
        </p:spPr>
        <p:txBody>
          <a:bodyPr wrap="square" lIns="0" tIns="0" rIns="0" bIns="0" rtlCol="0" anchor="t"/>
          <a:lstStyle/>
          <a:p>
            <a:pPr algn="l" indent="0" marL="0">
              <a:lnSpc>
                <a:spcPct val="80000"/>
              </a:lnSpc>
              <a:buNone/>
            </a:pPr>
            <a:r>
              <a:rPr lang="en-US" sz="3000" b="1" dirty="0">
                <a:solidFill>
                  <a:srgbClr val="00FFBB"/>
                </a:solidFill>
                <a:latin typeface="Arial" pitchFamily="34" charset="0"/>
                <a:ea typeface="Arial" pitchFamily="34" charset="-122"/>
                <a:cs typeface="Arial" pitchFamily="34" charset="-120"/>
              </a:rPr>
              <a:t>На что стоит обратить внимание
</a:t>
            </a:r>
            <a:endParaRPr lang="en-US" sz="3000" dirty="0"/>
          </a:p>
        </p:txBody>
      </p:sp>
      <p:sp>
        <p:nvSpPr>
          <p:cNvPr id="15" name="Text 2"/>
          <p:cNvSpPr txBox="1"/>
          <p:nvPr/>
        </p:nvSpPr>
        <p:spPr>
          <a:xfrm>
            <a:off x="451350" y="3712900"/>
            <a:ext cx="2534700" cy="98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Если кожа стала ярко-красной, значит, ей могло быть слишком жарко, холодно или не понравилось сильное трение. Такое изменение лучше заметить сразу и не ждать, пока станет хуже.
</a:t>
            </a:r>
            <a:endParaRPr lang="en-US" sz="1200" dirty="0"/>
          </a:p>
        </p:txBody>
      </p:sp>
      <p:sp>
        <p:nvSpPr>
          <p:cNvPr id="16" name="Text 3"/>
          <p:cNvSpPr txBox="1"/>
          <p:nvPr/>
        </p:nvSpPr>
        <p:spPr>
          <a:xfrm>
            <a:off x="936300" y="3269005"/>
            <a:ext cx="2046900" cy="3438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Покраснение
</a:t>
            </a:r>
            <a:endParaRPr lang="en-US" sz="1200" dirty="0"/>
          </a:p>
        </p:txBody>
      </p:sp>
      <p:sp>
        <p:nvSpPr>
          <p:cNvPr id="17" name="Text 4"/>
          <p:cNvSpPr txBox="1"/>
          <p:nvPr/>
        </p:nvSpPr>
        <p:spPr>
          <a:xfrm>
            <a:off x="3304650" y="3712900"/>
            <a:ext cx="2534700" cy="98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Сухая кожа становится стянутой и иногда шершавой на ощупь. Ей может не хватать воды, мягкого ухода или защиты от ветра и мороза. После мытья коже помогает крем.
</a:t>
            </a:r>
            <a:endParaRPr lang="en-US" sz="1200" dirty="0"/>
          </a:p>
        </p:txBody>
      </p:sp>
      <p:sp>
        <p:nvSpPr>
          <p:cNvPr id="18" name="Text 5"/>
          <p:cNvSpPr txBox="1"/>
          <p:nvPr/>
        </p:nvSpPr>
        <p:spPr>
          <a:xfrm>
            <a:off x="3789600" y="3269005"/>
            <a:ext cx="2046900" cy="3438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Сухость
</a:t>
            </a:r>
            <a:endParaRPr lang="en-US" sz="1200" dirty="0"/>
          </a:p>
        </p:txBody>
      </p:sp>
      <p:sp>
        <p:nvSpPr>
          <p:cNvPr id="19" name="Text 6"/>
          <p:cNvSpPr txBox="1"/>
          <p:nvPr/>
        </p:nvSpPr>
        <p:spPr>
          <a:xfrm>
            <a:off x="6157950" y="3712900"/>
            <a:ext cx="2534700" cy="98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Сыпь выглядит как мелкие красные точки или пятнышки. Она может появиться после укусов, аллергии или раздражения. Если сыпь не проходит, коже нужен осмотр взрослого.
</a:t>
            </a:r>
            <a:endParaRPr lang="en-US" sz="1200" dirty="0"/>
          </a:p>
        </p:txBody>
      </p:sp>
      <p:sp>
        <p:nvSpPr>
          <p:cNvPr id="20" name="Text 7"/>
          <p:cNvSpPr txBox="1"/>
          <p:nvPr/>
        </p:nvSpPr>
        <p:spPr>
          <a:xfrm>
            <a:off x="6642900" y="3269005"/>
            <a:ext cx="2046900" cy="3438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Сыпь
</a:t>
            </a:r>
            <a:endParaRPr lang="en-US" sz="1200" dirty="0"/>
          </a:p>
        </p:txBody>
      </p:sp>
      <p:sp>
        <p:nvSpPr>
          <p:cNvPr id="21" name="Text 8"/>
          <p:cNvSpPr txBox="1"/>
          <p:nvPr/>
        </p:nvSpPr>
        <p:spPr>
          <a:xfrm>
            <a:off x="1878000" y="1951190"/>
            <a:ext cx="2534700" cy="98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Когда кожа чешется, человеку трудно не трогать её руками. Зуд часто появляется из-за сухости, укуса насекомого, пыли или слишком частого мытья. Кожу важно не расчёсывать.
</a:t>
            </a:r>
            <a:endParaRPr lang="en-US" sz="1200" dirty="0"/>
          </a:p>
        </p:txBody>
      </p:sp>
      <p:sp>
        <p:nvSpPr>
          <p:cNvPr id="22" name="Text 9"/>
          <p:cNvSpPr txBox="1"/>
          <p:nvPr/>
        </p:nvSpPr>
        <p:spPr>
          <a:xfrm>
            <a:off x="2362950" y="1507295"/>
            <a:ext cx="2046900" cy="3438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Зуд
</a:t>
            </a:r>
            <a:endParaRPr lang="en-US" sz="1200" dirty="0"/>
          </a:p>
        </p:txBody>
      </p:sp>
      <p:sp>
        <p:nvSpPr>
          <p:cNvPr id="23" name="Text 10"/>
          <p:cNvSpPr txBox="1"/>
          <p:nvPr/>
        </p:nvSpPr>
        <p:spPr>
          <a:xfrm>
            <a:off x="4731300" y="1951190"/>
            <a:ext cx="2534700" cy="98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Маленькие трещинки появляются там, где кожа пересохла или долго была на холоде. Через них легко попасть грязи, поэтому такие места нужно беречь и сообщить взрослому.
</a:t>
            </a:r>
            <a:endParaRPr lang="en-US" sz="1200" dirty="0"/>
          </a:p>
        </p:txBody>
      </p:sp>
      <p:sp>
        <p:nvSpPr>
          <p:cNvPr id="24" name="Text 11"/>
          <p:cNvSpPr txBox="1"/>
          <p:nvPr/>
        </p:nvSpPr>
        <p:spPr>
          <a:xfrm>
            <a:off x="5216250" y="1507295"/>
            <a:ext cx="2046900" cy="3438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Трещинки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06525" y="457200"/>
            <a:ext cx="4577400" cy="1365900"/>
          </a:xfrm>
          <a:prstGeom prst="rect">
            <a:avLst/>
          </a:prstGeom>
          <a:noFill/>
          <a:ln/>
        </p:spPr>
        <p:txBody>
          <a:bodyPr wrap="square" lIns="0" tIns="0" rIns="0" bIns="0" rtlCol="0" anchor="t"/>
          <a:lstStyle/>
          <a:p>
            <a:pPr algn="l" indent="0" marL="0">
              <a:lnSpc>
                <a:spcPct val="90000"/>
              </a:lnSpc>
              <a:buNone/>
            </a:pPr>
            <a:r>
              <a:rPr lang="en-US" sz="3200" b="1" dirty="0">
                <a:solidFill>
                  <a:srgbClr val="FFFFFF"/>
                </a:solidFill>
                <a:latin typeface="Arial" pitchFamily="34" charset="0"/>
                <a:ea typeface="Arial" pitchFamily="34" charset="-122"/>
                <a:cs typeface="Arial" pitchFamily="34" charset="-120"/>
              </a:rPr>
              <a:t>Кожа — настоящая «одежда», которая всегда с нами
</a:t>
            </a:r>
            <a:endParaRPr lang="en-US" sz="3200" dirty="0"/>
          </a:p>
        </p:txBody>
      </p:sp>
      <p:sp>
        <p:nvSpPr>
          <p:cNvPr id="9"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13</a:t>
            </a:r>
            <a:endParaRPr lang="en-US" sz="1300" dirty="0"/>
          </a:p>
        </p:txBody>
      </p:sp>
      <p:sp>
        <p:nvSpPr>
          <p:cNvPr id="10" name="Text 2"/>
          <p:cNvSpPr txBox="1"/>
          <p:nvPr/>
        </p:nvSpPr>
        <p:spPr>
          <a:xfrm>
            <a:off x="4662825" y="2211612"/>
            <a:ext cx="4122600" cy="424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Кожу нельзя снять, как куртку, и нельзя забыть дома. Она покрывает всё тело сплошным слоем и помогает человеку оставаться защищённым в школе, на улице и во сне.
</a:t>
            </a:r>
            <a:endParaRPr lang="en-US" sz="900" dirty="0"/>
          </a:p>
        </p:txBody>
      </p:sp>
      <p:sp>
        <p:nvSpPr>
          <p:cNvPr id="11" name="Text 3"/>
          <p:cNvSpPr txBox="1"/>
          <p:nvPr/>
        </p:nvSpPr>
        <p:spPr>
          <a:xfrm>
            <a:off x="4662826" y="1989712"/>
            <a:ext cx="4122600" cy="180000"/>
          </a:xfrm>
          <a:prstGeom prst="rect">
            <a:avLst/>
          </a:prstGeom>
          <a:noFill/>
          <a:ln/>
        </p:spPr>
        <p:txBody>
          <a:bodyPr wrap="square" lIns="0" tIns="0" rIns="0" bIns="0" rtlCol="0" anchor="ctr"/>
          <a:lstStyle/>
          <a:p>
            <a:pPr algn="l" indent="0" marL="0">
              <a:lnSpc>
                <a:spcPct val="100000"/>
              </a:lnSpc>
              <a:buNone/>
            </a:pPr>
            <a:r>
              <a:rPr lang="en-US" sz="1100" b="1" dirty="0">
                <a:solidFill>
                  <a:srgbClr val="00FFBB"/>
                </a:solidFill>
                <a:latin typeface="Arial" pitchFamily="34" charset="0"/>
                <a:ea typeface="Arial" pitchFamily="34" charset="-122"/>
                <a:cs typeface="Arial" pitchFamily="34" charset="-120"/>
              </a:rPr>
              <a:t>Всегда на месте
</a:t>
            </a:r>
            <a:endParaRPr lang="en-US" sz="1100" dirty="0"/>
          </a:p>
        </p:txBody>
      </p:sp>
      <p:sp>
        <p:nvSpPr>
          <p:cNvPr id="12" name="Text 4"/>
          <p:cNvSpPr txBox="1"/>
          <p:nvPr/>
        </p:nvSpPr>
        <p:spPr>
          <a:xfrm>
            <a:off x="4662825" y="2961262"/>
            <a:ext cx="4122600" cy="424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Даже когда человек отдыхает, кожа продолжает трудиться. Она защищает тело, чувствует прикосновения и помогает сохранять тепло. У неё нет выходных, хотя она очень это заслужила.
</a:t>
            </a:r>
            <a:endParaRPr lang="en-US" sz="900" dirty="0"/>
          </a:p>
        </p:txBody>
      </p:sp>
      <p:sp>
        <p:nvSpPr>
          <p:cNvPr id="13" name="Text 5"/>
          <p:cNvSpPr txBox="1"/>
          <p:nvPr/>
        </p:nvSpPr>
        <p:spPr>
          <a:xfrm>
            <a:off x="4662826" y="2739362"/>
            <a:ext cx="4122600" cy="180000"/>
          </a:xfrm>
          <a:prstGeom prst="rect">
            <a:avLst/>
          </a:prstGeom>
          <a:noFill/>
          <a:ln/>
        </p:spPr>
        <p:txBody>
          <a:bodyPr wrap="square" lIns="0" tIns="0" rIns="0" bIns="0" rtlCol="0" anchor="ctr"/>
          <a:lstStyle/>
          <a:p>
            <a:pPr algn="l" indent="0" marL="0">
              <a:lnSpc>
                <a:spcPct val="100000"/>
              </a:lnSpc>
              <a:buNone/>
            </a:pPr>
            <a:r>
              <a:rPr lang="en-US" sz="1100" b="1" dirty="0">
                <a:solidFill>
                  <a:srgbClr val="00FFBB"/>
                </a:solidFill>
                <a:latin typeface="Arial" pitchFamily="34" charset="0"/>
                <a:ea typeface="Arial" pitchFamily="34" charset="-122"/>
                <a:cs typeface="Arial" pitchFamily="34" charset="-120"/>
              </a:rPr>
              <a:t>Работает без перерыва
</a:t>
            </a:r>
            <a:endParaRPr lang="en-US" sz="1100" dirty="0"/>
          </a:p>
        </p:txBody>
      </p:sp>
      <p:sp>
        <p:nvSpPr>
          <p:cNvPr id="14" name="Text 6"/>
          <p:cNvSpPr txBox="1"/>
          <p:nvPr/>
        </p:nvSpPr>
        <p:spPr>
          <a:xfrm>
            <a:off x="4662825" y="3710912"/>
            <a:ext cx="4122600" cy="424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Коже легче быть здоровой, когда её аккуратно моют, вытирают насухо и не раздражают грубой одеждой. Чистота помогает ей выполнять свою работу спокойно и без лишних проблем.
</a:t>
            </a:r>
            <a:endParaRPr lang="en-US" sz="900" dirty="0"/>
          </a:p>
        </p:txBody>
      </p:sp>
      <p:sp>
        <p:nvSpPr>
          <p:cNvPr id="15" name="Text 7"/>
          <p:cNvSpPr txBox="1"/>
          <p:nvPr/>
        </p:nvSpPr>
        <p:spPr>
          <a:xfrm>
            <a:off x="4662826" y="3489012"/>
            <a:ext cx="4122600" cy="180000"/>
          </a:xfrm>
          <a:prstGeom prst="rect">
            <a:avLst/>
          </a:prstGeom>
          <a:noFill/>
          <a:ln/>
        </p:spPr>
        <p:txBody>
          <a:bodyPr wrap="square" lIns="0" tIns="0" rIns="0" bIns="0" rtlCol="0" anchor="ctr"/>
          <a:lstStyle/>
          <a:p>
            <a:pPr algn="l" indent="0" marL="0">
              <a:lnSpc>
                <a:spcPct val="100000"/>
              </a:lnSpc>
              <a:buNone/>
            </a:pPr>
            <a:r>
              <a:rPr lang="en-US" sz="1100" b="1" dirty="0">
                <a:solidFill>
                  <a:srgbClr val="00FFBB"/>
                </a:solidFill>
                <a:latin typeface="Arial" pitchFamily="34" charset="0"/>
                <a:ea typeface="Arial" pitchFamily="34" charset="-122"/>
                <a:cs typeface="Arial" pitchFamily="34" charset="-120"/>
              </a:rPr>
              <a:t>Любит чистоту
</a:t>
            </a:r>
            <a:endParaRPr lang="en-US" sz="1100" dirty="0"/>
          </a:p>
        </p:txBody>
      </p:sp>
      <p:sp>
        <p:nvSpPr>
          <p:cNvPr id="16" name="Text 8"/>
          <p:cNvSpPr txBox="1"/>
          <p:nvPr/>
        </p:nvSpPr>
        <p:spPr>
          <a:xfrm>
            <a:off x="4662825" y="4460562"/>
            <a:ext cx="4122600" cy="424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Кожа плохо переносит сильный холод, долгое солнце и неосторожное обращение. Поэтому ей нужны тёплая одежда, головной убор, тень и бережное отношение каждый день.
</a:t>
            </a:r>
            <a:endParaRPr lang="en-US" sz="900" dirty="0"/>
          </a:p>
        </p:txBody>
      </p:sp>
      <p:sp>
        <p:nvSpPr>
          <p:cNvPr id="17" name="Text 9"/>
          <p:cNvSpPr txBox="1"/>
          <p:nvPr/>
        </p:nvSpPr>
        <p:spPr>
          <a:xfrm>
            <a:off x="4662826" y="4238662"/>
            <a:ext cx="4122600" cy="180000"/>
          </a:xfrm>
          <a:prstGeom prst="rect">
            <a:avLst/>
          </a:prstGeom>
          <a:noFill/>
          <a:ln/>
        </p:spPr>
        <p:txBody>
          <a:bodyPr wrap="square" lIns="0" tIns="0" rIns="0" bIns="0" rtlCol="0" anchor="ctr"/>
          <a:lstStyle/>
          <a:p>
            <a:pPr algn="l" indent="0" marL="0">
              <a:lnSpc>
                <a:spcPct val="100000"/>
              </a:lnSpc>
              <a:buNone/>
            </a:pPr>
            <a:r>
              <a:rPr lang="en-US" sz="1100" b="1" dirty="0">
                <a:solidFill>
                  <a:srgbClr val="00FFBB"/>
                </a:solidFill>
                <a:latin typeface="Arial" pitchFamily="34" charset="0"/>
                <a:ea typeface="Arial" pitchFamily="34" charset="-122"/>
                <a:cs typeface="Arial" pitchFamily="34" charset="-120"/>
              </a:rPr>
              <a:t>Нуждается в защите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725242" y="1172790"/>
            <a:ext cx="2718000" cy="1985414"/>
          </a:xfrm>
          <a:prstGeom prst="rect">
            <a:avLst/>
          </a:prstGeom>
        </p:spPr>
      </p:pic>
      <p:pic>
        <p:nvPicPr>
          <p:cNvPr id="4" name="Image 2" descr="preencoded.png">    </p:cNvPr>
          <p:cNvPicPr>
            <a:picLocks noChangeAspect="1"/>
          </p:cNvPicPr>
          <p:nvPr/>
        </p:nvPicPr>
        <p:blipFill>
          <a:blip r:embed="rId3"/>
          <a:stretch>
            <a:fillRect/>
          </a:stretch>
        </p:blipFill>
        <p:spPr>
          <a:xfrm>
            <a:off x="4700833" y="1172790"/>
            <a:ext cx="2718000" cy="1985414"/>
          </a:xfrm>
          <a:prstGeom prst="rect">
            <a:avLst/>
          </a:prstGeom>
        </p:spPr>
      </p:pic>
      <p:sp>
        <p:nvSpPr>
          <p:cNvPr id="5"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FFFFFF"/>
                </a:solidFill>
                <a:latin typeface="Arial" pitchFamily="34" charset="0"/>
                <a:ea typeface="Arial" pitchFamily="34" charset="-122"/>
                <a:cs typeface="Arial" pitchFamily="34" charset="-120"/>
              </a:rPr>
              <a:t>14</a:t>
            </a:r>
            <a:endParaRPr lang="en-US" sz="1300" dirty="0"/>
          </a:p>
        </p:txBody>
      </p:sp>
      <p:sp>
        <p:nvSpPr>
          <p:cNvPr id="6" name="Text 1"/>
          <p:cNvSpPr txBox="1"/>
          <p:nvPr/>
        </p:nvSpPr>
        <p:spPr>
          <a:xfrm>
            <a:off x="1725167" y="3244547"/>
            <a:ext cx="2718000" cy="4764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Маленькие выходы для пота
</a:t>
            </a:r>
            <a:endParaRPr lang="en-US" sz="1200" dirty="0"/>
          </a:p>
        </p:txBody>
      </p:sp>
      <p:sp>
        <p:nvSpPr>
          <p:cNvPr id="7" name="Text 2"/>
          <p:cNvSpPr txBox="1"/>
          <p:nvPr/>
        </p:nvSpPr>
        <p:spPr>
          <a:xfrm>
            <a:off x="1725200" y="3806250"/>
            <a:ext cx="2718000" cy="977400"/>
          </a:xfrm>
          <a:prstGeom prst="rect">
            <a:avLst/>
          </a:prstGeom>
          <a:noFill/>
          <a:ln/>
        </p:spPr>
        <p:txBody>
          <a:bodyPr wrap="square" lIns="0" tIns="0" rIns="0" bIns="0" rtlCol="0" anchor="t"/>
          <a:lstStyle/>
          <a:p>
            <a:pPr algn="l" indent="0" marL="0">
              <a:lnSpc>
                <a:spcPct val="100000"/>
              </a:lnSpc>
              <a:buNone/>
            </a:pPr>
            <a:r>
              <a:rPr lang="en-US" sz="1099" dirty="0">
                <a:solidFill>
                  <a:srgbClr val="FFFFFF"/>
                </a:solidFill>
                <a:latin typeface="Arial" pitchFamily="34" charset="0"/>
                <a:ea typeface="Arial" pitchFamily="34" charset="-122"/>
                <a:cs typeface="Arial" pitchFamily="34" charset="-120"/>
              </a:rPr>
              <a:t>Если присмотреться очень внимательно, на коже можно заметить крошечные поры. Через них выходит пот, когда телу становится жарко или после активной игры. Эти маленькие отверстия помогают коже работать незаметно, но очень полезно.
</a:t>
            </a:r>
            <a:endParaRPr lang="en-US" sz="1099" dirty="0"/>
          </a:p>
        </p:txBody>
      </p:sp>
      <p:sp>
        <p:nvSpPr>
          <p:cNvPr id="8" name="Text 3"/>
          <p:cNvSpPr txBox="1"/>
          <p:nvPr/>
        </p:nvSpPr>
        <p:spPr>
          <a:xfrm>
            <a:off x="4700758" y="3244547"/>
            <a:ext cx="2718000" cy="476400"/>
          </a:xfrm>
          <a:prstGeom prst="rect">
            <a:avLst/>
          </a:prstGeom>
          <a:noFill/>
          <a:ln/>
        </p:spPr>
        <p:txBody>
          <a:bodyPr wrap="square" lIns="0" tIns="0" rIns="0" bIns="0" rtlCol="0" anchor="ctr"/>
          <a:lstStyle/>
          <a:p>
            <a:pPr algn="l" indent="0" marL="0">
              <a:lnSpc>
                <a:spcPct val="90000"/>
              </a:lnSpc>
              <a:buNone/>
            </a:pPr>
            <a:r>
              <a:rPr lang="en-US" sz="1200" b="1" dirty="0">
                <a:solidFill>
                  <a:srgbClr val="00FFBB"/>
                </a:solidFill>
                <a:latin typeface="Arial" pitchFamily="34" charset="0"/>
                <a:ea typeface="Arial" pitchFamily="34" charset="-122"/>
                <a:cs typeface="Arial" pitchFamily="34" charset="-120"/>
              </a:rPr>
              <a:t>Узор, который не повторяется
</a:t>
            </a:r>
            <a:endParaRPr lang="en-US" sz="1200" dirty="0"/>
          </a:p>
        </p:txBody>
      </p:sp>
      <p:sp>
        <p:nvSpPr>
          <p:cNvPr id="9" name="Text 4"/>
          <p:cNvSpPr txBox="1"/>
          <p:nvPr/>
        </p:nvSpPr>
        <p:spPr>
          <a:xfrm>
            <a:off x="4700782" y="3806250"/>
            <a:ext cx="2718000" cy="977400"/>
          </a:xfrm>
          <a:prstGeom prst="rect">
            <a:avLst/>
          </a:prstGeom>
          <a:noFill/>
          <a:ln/>
        </p:spPr>
        <p:txBody>
          <a:bodyPr wrap="square" lIns="0" tIns="0" rIns="0" bIns="0" rtlCol="0" anchor="t"/>
          <a:lstStyle/>
          <a:p>
            <a:pPr algn="l" indent="0" marL="0">
              <a:lnSpc>
                <a:spcPct val="100000"/>
              </a:lnSpc>
              <a:buNone/>
            </a:pPr>
            <a:r>
              <a:rPr lang="en-US" sz="1114" dirty="0">
                <a:solidFill>
                  <a:srgbClr val="FFFFFF"/>
                </a:solidFill>
                <a:latin typeface="Arial" pitchFamily="34" charset="0"/>
                <a:ea typeface="Arial" pitchFamily="34" charset="-122"/>
                <a:cs typeface="Arial" pitchFamily="34" charset="-120"/>
              </a:rPr>
              <a:t>На кончиках пальцев у каждого человека есть свой особенный рисунок. Отпечатки пальцев не бывают одинаковыми у разных людей, поэтому ладонь можно узнать почти как личную подпись. Кожа словно рисует свой секретный узор.
</a:t>
            </a:r>
            <a:endParaRPr lang="en-US" sz="1114" dirty="0"/>
          </a:p>
        </p:txBody>
      </p:sp>
      <p:sp>
        <p:nvSpPr>
          <p:cNvPr id="10" name="Text 5"/>
          <p:cNvSpPr txBox="1"/>
          <p:nvPr/>
        </p:nvSpPr>
        <p:spPr>
          <a:xfrm>
            <a:off x="360000" y="360000"/>
            <a:ext cx="8424000" cy="4491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Интересные особенности кожи
</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15</a:t>
            </a:r>
            <a:endParaRPr lang="en-US" sz="1300" dirty="0"/>
          </a:p>
        </p:txBody>
      </p:sp>
      <p:sp>
        <p:nvSpPr>
          <p:cNvPr id="10" name="Text 1"/>
          <p:cNvSpPr txBox="1"/>
          <p:nvPr/>
        </p:nvSpPr>
        <p:spPr>
          <a:xfrm>
            <a:off x="360000" y="360000"/>
            <a:ext cx="8424000" cy="449100"/>
          </a:xfrm>
          <a:prstGeom prst="rect">
            <a:avLst/>
          </a:prstGeom>
          <a:noFill/>
          <a:ln/>
        </p:spPr>
        <p:txBody>
          <a:bodyPr wrap="square" lIns="0" tIns="0" rIns="0" bIns="0" rtlCol="0" anchor="t"/>
          <a:lstStyle/>
          <a:p>
            <a:pPr algn="l" indent="0" marL="0">
              <a:lnSpc>
                <a:spcPct val="90000"/>
              </a:lnSpc>
              <a:buNone/>
            </a:pPr>
            <a:r>
              <a:rPr lang="en-US" sz="3000" b="1" dirty="0">
                <a:solidFill>
                  <a:srgbClr val="00FFBB"/>
                </a:solidFill>
                <a:latin typeface="Arial" pitchFamily="34" charset="0"/>
                <a:ea typeface="Arial" pitchFamily="34" charset="-122"/>
                <a:cs typeface="Arial" pitchFamily="34" charset="-120"/>
              </a:rPr>
              <a:t>Что вредит коже
</a:t>
            </a:r>
            <a:endParaRPr lang="en-US" sz="3000" dirty="0"/>
          </a:p>
        </p:txBody>
      </p:sp>
      <p:sp>
        <p:nvSpPr>
          <p:cNvPr id="11" name="Text 2"/>
          <p:cNvSpPr txBox="1"/>
          <p:nvPr/>
        </p:nvSpPr>
        <p:spPr>
          <a:xfrm>
            <a:off x="463800" y="3524326"/>
            <a:ext cx="2533200" cy="102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 грязных руках живут микробы и частицы пыли. Если часто трогать лицо или ранки, коже труднее оставаться чистой и здоровой, а мелкие повреждения заживают медленнее.
</a:t>
            </a:r>
            <a:endParaRPr lang="en-US" sz="1100" dirty="0"/>
          </a:p>
        </p:txBody>
      </p:sp>
      <p:sp>
        <p:nvSpPr>
          <p:cNvPr id="12" name="Text 3"/>
          <p:cNvSpPr txBox="1"/>
          <p:nvPr/>
        </p:nvSpPr>
        <p:spPr>
          <a:xfrm>
            <a:off x="463800" y="2979800"/>
            <a:ext cx="2533200" cy="449100"/>
          </a:xfrm>
          <a:prstGeom prst="rect">
            <a:avLst/>
          </a:prstGeom>
          <a:noFill/>
          <a:ln/>
        </p:spPr>
        <p:txBody>
          <a:bodyPr wrap="square" lIns="0" tIns="0" rIns="0" bIns="0" rtlCol="0" anchor="ctr"/>
          <a:lstStyle/>
          <a:p>
            <a:pPr algn="ctr" indent="0" marL="0">
              <a:lnSpc>
                <a:spcPct val="90000"/>
              </a:lnSpc>
              <a:buNone/>
            </a:pPr>
            <a:r>
              <a:rPr lang="en-US" sz="1400" b="1" dirty="0">
                <a:solidFill>
                  <a:srgbClr val="232323"/>
                </a:solidFill>
                <a:latin typeface="Arial" pitchFamily="34" charset="0"/>
                <a:ea typeface="Arial" pitchFamily="34" charset="-122"/>
                <a:cs typeface="Arial" pitchFamily="34" charset="-120"/>
              </a:rPr>
              <a:t>Грязные руки
</a:t>
            </a:r>
            <a:endParaRPr lang="en-US" sz="1400" dirty="0"/>
          </a:p>
        </p:txBody>
      </p:sp>
      <p:sp>
        <p:nvSpPr>
          <p:cNvPr id="13" name="Text 4"/>
          <p:cNvSpPr txBox="1"/>
          <p:nvPr/>
        </p:nvSpPr>
        <p:spPr>
          <a:xfrm>
            <a:off x="6171225" y="3524326"/>
            <a:ext cx="2533200" cy="102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 сильном морозе кожа без шарфа, варежек и тёплой одежды быстро мёрзнет. Она может стать сухой, болезненной и даже покрыться трещинками, если не беречь её от холода.
</a:t>
            </a:r>
            <a:endParaRPr lang="en-US" sz="1100" dirty="0"/>
          </a:p>
        </p:txBody>
      </p:sp>
      <p:sp>
        <p:nvSpPr>
          <p:cNvPr id="14" name="Text 5"/>
          <p:cNvSpPr txBox="1"/>
          <p:nvPr/>
        </p:nvSpPr>
        <p:spPr>
          <a:xfrm>
            <a:off x="6171225" y="2979800"/>
            <a:ext cx="2533200" cy="449100"/>
          </a:xfrm>
          <a:prstGeom prst="rect">
            <a:avLst/>
          </a:prstGeom>
          <a:noFill/>
          <a:ln/>
        </p:spPr>
        <p:txBody>
          <a:bodyPr wrap="square" lIns="0" tIns="0" rIns="0" bIns="0" rtlCol="0" anchor="ctr"/>
          <a:lstStyle/>
          <a:p>
            <a:pPr algn="ctr" indent="0" marL="0">
              <a:lnSpc>
                <a:spcPct val="90000"/>
              </a:lnSpc>
              <a:buNone/>
            </a:pPr>
            <a:r>
              <a:rPr lang="en-US" sz="1400" b="1" dirty="0">
                <a:solidFill>
                  <a:srgbClr val="232323"/>
                </a:solidFill>
                <a:latin typeface="Arial" pitchFamily="34" charset="0"/>
                <a:ea typeface="Arial" pitchFamily="34" charset="-122"/>
                <a:cs typeface="Arial" pitchFamily="34" charset="-120"/>
              </a:rPr>
              <a:t>Мороз без защиты
</a:t>
            </a:r>
            <a:endParaRPr lang="en-US" sz="1400" dirty="0"/>
          </a:p>
        </p:txBody>
      </p:sp>
      <p:sp>
        <p:nvSpPr>
          <p:cNvPr id="15" name="Text 6"/>
          <p:cNvSpPr txBox="1"/>
          <p:nvPr/>
        </p:nvSpPr>
        <p:spPr>
          <a:xfrm>
            <a:off x="3317512" y="3524326"/>
            <a:ext cx="2533200" cy="102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Если долго сидеть в мокрой одежде, коже становится холодно и неуютно. Она может раздражаться, краснеть и терять влагу, а человеку хочется скорее переодеться в сухое.
</a:t>
            </a:r>
            <a:endParaRPr lang="en-US" sz="1100" dirty="0"/>
          </a:p>
        </p:txBody>
      </p:sp>
      <p:sp>
        <p:nvSpPr>
          <p:cNvPr id="16" name="Text 7"/>
          <p:cNvSpPr txBox="1"/>
          <p:nvPr/>
        </p:nvSpPr>
        <p:spPr>
          <a:xfrm>
            <a:off x="3317512" y="2979800"/>
            <a:ext cx="2533200" cy="449100"/>
          </a:xfrm>
          <a:prstGeom prst="rect">
            <a:avLst/>
          </a:prstGeom>
          <a:noFill/>
          <a:ln/>
        </p:spPr>
        <p:txBody>
          <a:bodyPr wrap="square" lIns="0" tIns="0" rIns="0" bIns="0" rtlCol="0" anchor="ctr"/>
          <a:lstStyle/>
          <a:p>
            <a:pPr algn="ctr" indent="0" marL="0">
              <a:lnSpc>
                <a:spcPct val="90000"/>
              </a:lnSpc>
              <a:buNone/>
            </a:pPr>
            <a:r>
              <a:rPr lang="en-US" sz="1400" b="1" dirty="0">
                <a:solidFill>
                  <a:srgbClr val="232323"/>
                </a:solidFill>
                <a:latin typeface="Arial" pitchFamily="34" charset="0"/>
                <a:ea typeface="Arial" pitchFamily="34" charset="-122"/>
                <a:cs typeface="Arial" pitchFamily="34" charset="-120"/>
              </a:rPr>
              <a:t>Долгая мокрая одежда
</a:t>
            </a:r>
            <a:endParaRPr lang="en-US" sz="1400" dirty="0"/>
          </a:p>
        </p:txBody>
      </p:sp>
      <p:sp>
        <p:nvSpPr>
          <p:cNvPr id="17" name="Text 8"/>
          <p:cNvSpPr txBox="1"/>
          <p:nvPr/>
        </p:nvSpPr>
        <p:spPr>
          <a:xfrm>
            <a:off x="4771425" y="1744651"/>
            <a:ext cx="2533200" cy="102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Грубая, тесная или колючая одежда трётся о кожу и оставляет неприятные следы. Особенно чувствительно это ощущается в жару или во время движения, когда тело много сгибается.
</a:t>
            </a:r>
            <a:endParaRPr lang="en-US" sz="1100" dirty="0"/>
          </a:p>
        </p:txBody>
      </p:sp>
      <p:sp>
        <p:nvSpPr>
          <p:cNvPr id="18" name="Text 9"/>
          <p:cNvSpPr txBox="1"/>
          <p:nvPr/>
        </p:nvSpPr>
        <p:spPr>
          <a:xfrm>
            <a:off x="4771425" y="1200125"/>
            <a:ext cx="2533200" cy="449100"/>
          </a:xfrm>
          <a:prstGeom prst="rect">
            <a:avLst/>
          </a:prstGeom>
          <a:noFill/>
          <a:ln/>
        </p:spPr>
        <p:txBody>
          <a:bodyPr wrap="square" lIns="0" tIns="0" rIns="0" bIns="0" rtlCol="0" anchor="ctr"/>
          <a:lstStyle/>
          <a:p>
            <a:pPr algn="ctr" indent="0" marL="0">
              <a:lnSpc>
                <a:spcPct val="90000"/>
              </a:lnSpc>
              <a:buNone/>
            </a:pPr>
            <a:r>
              <a:rPr lang="en-US" sz="1400" b="1" dirty="0">
                <a:solidFill>
                  <a:srgbClr val="232323"/>
                </a:solidFill>
                <a:latin typeface="Arial" pitchFamily="34" charset="0"/>
                <a:ea typeface="Arial" pitchFamily="34" charset="-122"/>
                <a:cs typeface="Arial" pitchFamily="34" charset="-120"/>
              </a:rPr>
              <a:t>Тесная и колючая ткань
</a:t>
            </a:r>
            <a:endParaRPr lang="en-US" sz="1400" dirty="0"/>
          </a:p>
        </p:txBody>
      </p:sp>
      <p:sp>
        <p:nvSpPr>
          <p:cNvPr id="19" name="Text 10"/>
          <p:cNvSpPr txBox="1"/>
          <p:nvPr/>
        </p:nvSpPr>
        <p:spPr>
          <a:xfrm>
            <a:off x="1917712" y="1744651"/>
            <a:ext cx="2533200" cy="102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Очень горячая вода смывает с кожи защитный слой и делает её сухой. После такого мытья кожа может стянуться, покраснеть и начать шелушиться, как будто устала после длинного дня.
</a:t>
            </a:r>
            <a:endParaRPr lang="en-US" sz="1100" dirty="0"/>
          </a:p>
        </p:txBody>
      </p:sp>
      <p:sp>
        <p:nvSpPr>
          <p:cNvPr id="20" name="Text 11"/>
          <p:cNvSpPr txBox="1"/>
          <p:nvPr/>
        </p:nvSpPr>
        <p:spPr>
          <a:xfrm>
            <a:off x="1917712" y="1200125"/>
            <a:ext cx="2533200" cy="449100"/>
          </a:xfrm>
          <a:prstGeom prst="rect">
            <a:avLst/>
          </a:prstGeom>
          <a:noFill/>
          <a:ln/>
        </p:spPr>
        <p:txBody>
          <a:bodyPr wrap="square" lIns="0" tIns="0" rIns="0" bIns="0" rtlCol="0" anchor="ctr"/>
          <a:lstStyle/>
          <a:p>
            <a:pPr algn="ctr" indent="0" marL="0">
              <a:lnSpc>
                <a:spcPct val="90000"/>
              </a:lnSpc>
              <a:buNone/>
            </a:pPr>
            <a:r>
              <a:rPr lang="en-US" sz="1400" b="1" dirty="0">
                <a:solidFill>
                  <a:srgbClr val="232323"/>
                </a:solidFill>
                <a:latin typeface="Arial" pitchFamily="34" charset="0"/>
                <a:ea typeface="Arial" pitchFamily="34" charset="-122"/>
                <a:cs typeface="Arial" pitchFamily="34" charset="-120"/>
              </a:rPr>
              <a:t>Слишком горячая вода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181" y="1556625"/>
            <a:ext cx="8434038" cy="3217500"/>
          </a:xfrm>
          <a:prstGeom prst="rect">
            <a:avLst/>
          </a:prstGeom>
        </p:spPr>
      </p:pic>
      <p:sp>
        <p:nvSpPr>
          <p:cNvPr id="4" name="Text 0"/>
          <p:cNvSpPr txBox="1"/>
          <p:nvPr/>
        </p:nvSpPr>
        <p:spPr>
          <a:xfrm>
            <a:off x="360000" y="360000"/>
            <a:ext cx="8424000" cy="488100"/>
          </a:xfrm>
          <a:prstGeom prst="rect">
            <a:avLst/>
          </a:prstGeom>
          <a:noFill/>
          <a:ln/>
        </p:spPr>
        <p:txBody>
          <a:bodyPr wrap="square" lIns="0" tIns="0" rIns="0" bIns="0" rtlCol="0" anchor="t"/>
          <a:lstStyle/>
          <a:p>
            <a:pPr algn="l" indent="0" marL="0">
              <a:lnSpc>
                <a:spcPct val="90000"/>
              </a:lnSpc>
              <a:buNone/>
            </a:pPr>
            <a:r>
              <a:rPr lang="en-US" sz="3200" b="1" dirty="0">
                <a:solidFill>
                  <a:srgbClr val="00FFBB"/>
                </a:solidFill>
                <a:latin typeface="Arial" pitchFamily="34" charset="0"/>
                <a:ea typeface="Arial" pitchFamily="34" charset="-122"/>
                <a:cs typeface="Arial" pitchFamily="34" charset="-120"/>
              </a:rPr>
              <a:t>Как помочь коже оставаться здоровой
</a:t>
            </a:r>
            <a:endParaRPr lang="en-US" sz="3200" dirty="0"/>
          </a:p>
        </p:txBody>
      </p:sp>
      <p:sp>
        <p:nvSpPr>
          <p:cNvPr id="5"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16</a:t>
            </a:r>
            <a:endParaRPr lang="en-US" sz="1300" dirty="0"/>
          </a:p>
        </p:txBody>
      </p:sp>
      <p:sp>
        <p:nvSpPr>
          <p:cNvPr id="6" name="Text 2"/>
          <p:cNvSpPr txBox="1"/>
          <p:nvPr/>
        </p:nvSpPr>
        <p:spPr>
          <a:xfrm>
            <a:off x="360050" y="899225"/>
            <a:ext cx="8424000" cy="5472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Памятка по повседневному уходу и защите кожи дома, в школе и на прогулке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FFFFFF"/>
                </a:solidFill>
                <a:latin typeface="Arial" pitchFamily="34" charset="0"/>
                <a:ea typeface="Arial" pitchFamily="34" charset="-122"/>
                <a:cs typeface="Arial" pitchFamily="34" charset="-120"/>
              </a:rPr>
              <a:t>17</a:t>
            </a:r>
            <a:endParaRPr lang="en-US" sz="1300" dirty="0"/>
          </a:p>
        </p:txBody>
      </p:sp>
      <p:sp>
        <p:nvSpPr>
          <p:cNvPr id="5" name="Text 1"/>
          <p:cNvSpPr txBox="1"/>
          <p:nvPr/>
        </p:nvSpPr>
        <p:spPr>
          <a:xfrm>
            <a:off x="4503425" y="1878106"/>
            <a:ext cx="4280700" cy="1540200"/>
          </a:xfrm>
          <a:prstGeom prst="rect">
            <a:avLst/>
          </a:prstGeom>
          <a:noFill/>
          <a:ln/>
        </p:spPr>
        <p:txBody>
          <a:bodyPr wrap="square" lIns="0" tIns="0" rIns="0" bIns="0" rtlCol="0" anchor="ctr"/>
          <a:lstStyle/>
          <a:p>
            <a:pPr algn="l" indent="0" marL="0">
              <a:lnSpc>
                <a:spcPct val="100000"/>
              </a:lnSpc>
              <a:buNone/>
            </a:pPr>
            <a:r>
              <a:rPr lang="en-US" sz="11400" b="1" dirty="0">
                <a:solidFill>
                  <a:srgbClr val="00FFBB"/>
                </a:solidFill>
                <a:latin typeface="Arial" pitchFamily="34" charset="0"/>
                <a:ea typeface="Arial" pitchFamily="34" charset="-122"/>
                <a:cs typeface="Arial" pitchFamily="34" charset="-120"/>
              </a:rPr>
              <a:t>3
</a:t>
            </a:r>
            <a:endParaRPr lang="en-US" sz="11400" dirty="0"/>
          </a:p>
        </p:txBody>
      </p:sp>
      <p:sp>
        <p:nvSpPr>
          <p:cNvPr id="6" name="Text 2"/>
          <p:cNvSpPr txBox="1"/>
          <p:nvPr/>
        </p:nvSpPr>
        <p:spPr>
          <a:xfrm>
            <a:off x="4503425" y="3556288"/>
            <a:ext cx="4280700" cy="8193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слоя кожи работают вместе, чтобы она оставалась эластичной и помогала телу двигаться и расти.
</a:t>
            </a:r>
            <a:endParaRPr lang="en-US" sz="1400" dirty="0"/>
          </a:p>
        </p:txBody>
      </p:sp>
      <p:sp>
        <p:nvSpPr>
          <p:cNvPr id="7" name="Text 3"/>
          <p:cNvSpPr txBox="1"/>
          <p:nvPr/>
        </p:nvSpPr>
        <p:spPr>
          <a:xfrm>
            <a:off x="360000" y="1878100"/>
            <a:ext cx="3504600" cy="25779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Кожа устроена так, чтобы растягиваться вместе с движением тела. Благодаря этому ребёнок может бегать, наклоняться и смеяться без лишнего стеснения.
</a:t>
            </a:r>
            <a:endParaRPr lang="en-US" sz="1800" dirty="0"/>
          </a:p>
        </p:txBody>
      </p:sp>
      <p:sp>
        <p:nvSpPr>
          <p:cNvPr id="8" name="Text 4"/>
          <p:cNvSpPr txBox="1"/>
          <p:nvPr/>
        </p:nvSpPr>
        <p:spPr>
          <a:xfrm>
            <a:off x="360000" y="4534050"/>
            <a:ext cx="3567000" cy="249300"/>
          </a:xfrm>
          <a:prstGeom prst="rect">
            <a:avLst/>
          </a:prstGeom>
          <a:noFill/>
          <a:ln/>
        </p:spPr>
        <p:txBody>
          <a:bodyPr wrap="square" lIns="0" tIns="0" rIns="0" bIns="0" rtlCol="0" anchor="b"/>
          <a:lstStyle/>
          <a:p>
            <a:pPr algn="l" indent="0" marL="0">
              <a:lnSpc>
                <a:spcPct val="90000"/>
              </a:lnSpc>
              <a:buNone/>
            </a:pPr>
            <a:r>
              <a:rPr lang="en-US" sz="1090" dirty="0">
                <a:solidFill>
                  <a:srgbClr val="FFFFFF"/>
                </a:solidFill>
                <a:latin typeface="Arial" pitchFamily="34" charset="0"/>
                <a:ea typeface="Arial" pitchFamily="34" charset="-122"/>
                <a:cs typeface="Arial" pitchFamily="34" charset="-120"/>
              </a:rPr>
              <a:t>Строение кожи человека: эпидермис, дерма и подкожная жировая клетчатка
</a:t>
            </a:r>
            <a:endParaRPr lang="en-US" sz="109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680375" y="1172647"/>
            <a:ext cx="3008700" cy="155429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1454850" y="1172647"/>
            <a:ext cx="3008700" cy="1554299"/>
          </a:xfrm>
          <a:prstGeom prst="rect">
            <a:avLst/>
          </a:prstGeom>
        </p:spPr>
      </p:pic>
      <p:sp>
        <p:nvSpPr>
          <p:cNvPr id="7" name="Text 0"/>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18</a:t>
            </a:r>
            <a:endParaRPr lang="en-US" sz="1300" dirty="0"/>
          </a:p>
        </p:txBody>
      </p:sp>
      <p:sp>
        <p:nvSpPr>
          <p:cNvPr id="8" name="Text 1"/>
          <p:cNvSpPr txBox="1"/>
          <p:nvPr/>
        </p:nvSpPr>
        <p:spPr>
          <a:xfrm>
            <a:off x="4820250" y="3584225"/>
            <a:ext cx="2763000" cy="1199400"/>
          </a:xfrm>
          <a:prstGeom prst="rect">
            <a:avLst/>
          </a:prstGeom>
          <a:noFill/>
          <a:ln/>
        </p:spPr>
        <p:txBody>
          <a:bodyPr wrap="square" lIns="0" tIns="0" rIns="0" bIns="0" rtlCol="0" anchor="t"/>
          <a:lstStyle/>
          <a:p>
            <a:pPr algn="l" indent="0" marL="0">
              <a:lnSpc>
                <a:spcPct val="100000"/>
              </a:lnSpc>
              <a:buNone/>
            </a:pPr>
            <a:r>
              <a:rPr lang="en-US" sz="1231" dirty="0">
                <a:solidFill>
                  <a:srgbClr val="FFFFFF"/>
                </a:solidFill>
                <a:latin typeface="Arial" pitchFamily="34" charset="0"/>
                <a:ea typeface="Arial" pitchFamily="34" charset="-122"/>
                <a:cs typeface="Arial" pitchFamily="34" charset="-120"/>
              </a:rPr>
              <a:t>Когда мама обнимает ребёнка или друзья здороваются рукопожатием, кожа передаёт эти ощущения очень быстро. Человек понимает, что рядом кто-то добрый, тёплый и настоящий. Для кожи это обычная работа, а для нас — приятный момент.
</a:t>
            </a:r>
            <a:endParaRPr lang="en-US" sz="1231" dirty="0"/>
          </a:p>
        </p:txBody>
      </p:sp>
      <p:sp>
        <p:nvSpPr>
          <p:cNvPr id="9" name="Text 2"/>
          <p:cNvSpPr txBox="1"/>
          <p:nvPr/>
        </p:nvSpPr>
        <p:spPr>
          <a:xfrm>
            <a:off x="4820225" y="2845747"/>
            <a:ext cx="2763000" cy="6108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Объятие и рукопожатие
</a:t>
            </a:r>
            <a:endParaRPr lang="en-US" sz="1400" dirty="0"/>
          </a:p>
        </p:txBody>
      </p:sp>
      <p:sp>
        <p:nvSpPr>
          <p:cNvPr id="10" name="Text 3"/>
          <p:cNvSpPr txBox="1"/>
          <p:nvPr/>
        </p:nvSpPr>
        <p:spPr>
          <a:xfrm>
            <a:off x="1594725" y="3584225"/>
            <a:ext cx="2763000" cy="11994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Ребёнок берёт в руки мягкий шарф и сразу замечает, какой он тёплый и нежный. Кожа помогает понять, что предмет приятный, гладкий и совсем не колется. Так человек узнаёт мир не только глазами, но и руками.
</a:t>
            </a:r>
            <a:endParaRPr lang="en-US" sz="1300" dirty="0"/>
          </a:p>
        </p:txBody>
      </p:sp>
      <p:sp>
        <p:nvSpPr>
          <p:cNvPr id="11" name="Text 4"/>
          <p:cNvSpPr txBox="1"/>
          <p:nvPr/>
        </p:nvSpPr>
        <p:spPr>
          <a:xfrm>
            <a:off x="1594700" y="2845747"/>
            <a:ext cx="2763000" cy="610800"/>
          </a:xfrm>
          <a:prstGeom prst="rect">
            <a:avLst/>
          </a:prstGeom>
          <a:noFill/>
          <a:ln/>
        </p:spPr>
        <p:txBody>
          <a:bodyPr wrap="square" lIns="0" tIns="0" rIns="0" bIns="0" rtlCol="0" anchor="ctr"/>
          <a:lstStyle/>
          <a:p>
            <a:pPr algn="l" indent="0" marL="0">
              <a:lnSpc>
                <a:spcPct val="90000"/>
              </a:lnSpc>
              <a:buNone/>
            </a:pPr>
            <a:r>
              <a:rPr lang="en-US" sz="1400" b="1" dirty="0">
                <a:solidFill>
                  <a:srgbClr val="232323"/>
                </a:solidFill>
                <a:latin typeface="Arial" pitchFamily="34" charset="0"/>
                <a:ea typeface="Arial" pitchFamily="34" charset="-122"/>
                <a:cs typeface="Arial" pitchFamily="34" charset="-120"/>
              </a:rPr>
              <a:t>Мягкая ткань в ладони
</a:t>
            </a:r>
            <a:endParaRPr lang="en-US" sz="1400" dirty="0"/>
          </a:p>
        </p:txBody>
      </p:sp>
      <p:sp>
        <p:nvSpPr>
          <p:cNvPr id="12" name="Text 5"/>
          <p:cNvSpPr txBox="1"/>
          <p:nvPr/>
        </p:nvSpPr>
        <p:spPr>
          <a:xfrm>
            <a:off x="360000" y="360000"/>
            <a:ext cx="8424000" cy="449100"/>
          </a:xfrm>
          <a:prstGeom prst="rect">
            <a:avLst/>
          </a:prstGeom>
          <a:noFill/>
          <a:ln/>
        </p:spPr>
        <p:txBody>
          <a:bodyPr wrap="square" lIns="0" tIns="0" rIns="0" bIns="0" rtlCol="0" anchor="t"/>
          <a:lstStyle/>
          <a:p>
            <a:pPr algn="l" indent="0" marL="0">
              <a:lnSpc>
                <a:spcPct val="90000"/>
              </a:lnSpc>
              <a:buNone/>
            </a:pPr>
            <a:r>
              <a:rPr lang="en-US" sz="3000" b="1" dirty="0">
                <a:solidFill>
                  <a:srgbClr val="00FFBB"/>
                </a:solidFill>
                <a:latin typeface="Arial" pitchFamily="34" charset="0"/>
                <a:ea typeface="Arial" pitchFamily="34" charset="-122"/>
                <a:cs typeface="Arial" pitchFamily="34" charset="-120"/>
              </a:rPr>
              <a:t>Кожа чувствует прикосновение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449400"/>
          </a:xfrm>
          <a:prstGeom prst="rect">
            <a:avLst/>
          </a:prstGeom>
          <a:noFill/>
          <a:ln/>
        </p:spPr>
        <p:txBody>
          <a:bodyPr wrap="square" lIns="0" tIns="0" rIns="0" bIns="0" rtlCol="0" anchor="t"/>
          <a:lstStyle/>
          <a:p>
            <a:pPr algn="l" indent="0" marL="0">
              <a:lnSpc>
                <a:spcPct val="90000"/>
              </a:lnSpc>
              <a:buNone/>
            </a:pPr>
            <a:r>
              <a:rPr lang="en-US" sz="3000" b="1" dirty="0">
                <a:solidFill>
                  <a:srgbClr val="00FFBB"/>
                </a:solidFill>
                <a:latin typeface="Arial" pitchFamily="34" charset="0"/>
                <a:ea typeface="Arial" pitchFamily="34" charset="-122"/>
                <a:cs typeface="Arial" pitchFamily="34" charset="-120"/>
              </a:rPr>
              <a:t>Почему кожу можно назвать супергероем
</a:t>
            </a:r>
            <a:endParaRPr lang="en-US" sz="3000" dirty="0"/>
          </a:p>
        </p:txBody>
      </p:sp>
      <p:sp>
        <p:nvSpPr>
          <p:cNvPr id="8" name="Text 1"/>
          <p:cNvSpPr txBox="1"/>
          <p:nvPr/>
        </p:nvSpPr>
        <p:spPr>
          <a:xfrm>
            <a:off x="8784000" y="4783350"/>
            <a:ext cx="360000" cy="360300"/>
          </a:xfrm>
          <a:prstGeom prst="rect">
            <a:avLst/>
          </a:prstGeom>
          <a:noFill/>
          <a:ln/>
        </p:spPr>
        <p:txBody>
          <a:bodyPr wrap="square" lIns="0" tIns="0" rIns="0" bIns="0" rtlCol="0" anchor="t"/>
          <a:lstStyle/>
          <a:p>
            <a:pPr algn="ctr" indent="0" marL="0">
              <a:lnSpc>
                <a:spcPct val="90000"/>
              </a:lnSpc>
              <a:buNone/>
            </a:pPr>
            <a:r>
              <a:rPr lang="en-US" sz="1300" dirty="0">
                <a:solidFill>
                  <a:srgbClr val="00FFBB"/>
                </a:solidFill>
                <a:latin typeface="Arial" pitchFamily="34" charset="0"/>
                <a:ea typeface="Arial" pitchFamily="34" charset="-122"/>
                <a:cs typeface="Arial" pitchFamily="34" charset="-120"/>
              </a:rPr>
              <a:t>19</a:t>
            </a:r>
            <a:endParaRPr lang="en-US" sz="1300" dirty="0"/>
          </a:p>
        </p:txBody>
      </p:sp>
      <p:sp>
        <p:nvSpPr>
          <p:cNvPr id="9" name="Text 2"/>
          <p:cNvSpPr txBox="1"/>
          <p:nvPr/>
        </p:nvSpPr>
        <p:spPr>
          <a:xfrm>
            <a:off x="536865"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Кожа не пропускает внутрь грязь, микробы и многие вредные вещества. Она как внимательный охранник, который стоит у входа в тело и не отвлекается ни на минуту.
</a:t>
            </a:r>
            <a:endParaRPr lang="en-US" sz="1200" dirty="0"/>
          </a:p>
        </p:txBody>
      </p:sp>
      <p:sp>
        <p:nvSpPr>
          <p:cNvPr id="10" name="Text 3"/>
          <p:cNvSpPr txBox="1"/>
          <p:nvPr/>
        </p:nvSpPr>
        <p:spPr>
          <a:xfrm>
            <a:off x="536850"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Надёжный щит
</a:t>
            </a:r>
            <a:endParaRPr lang="en-US" sz="1400" dirty="0"/>
          </a:p>
        </p:txBody>
      </p:sp>
      <p:sp>
        <p:nvSpPr>
          <p:cNvPr id="11" name="Text 4"/>
          <p:cNvSpPr txBox="1"/>
          <p:nvPr/>
        </p:nvSpPr>
        <p:spPr>
          <a:xfrm>
            <a:off x="6957715"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Если на коже появилась царапина, она начинает заживать и восстанавливаться. Новые клетки растут под корочкой, а потом кожа снова становится ровной и сильной.
</a:t>
            </a:r>
            <a:endParaRPr lang="en-US" sz="1200" dirty="0"/>
          </a:p>
        </p:txBody>
      </p:sp>
      <p:sp>
        <p:nvSpPr>
          <p:cNvPr id="12" name="Text 5"/>
          <p:cNvSpPr txBox="1"/>
          <p:nvPr/>
        </p:nvSpPr>
        <p:spPr>
          <a:xfrm>
            <a:off x="6957700"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Ремонтная бригада
</a:t>
            </a:r>
            <a:endParaRPr lang="en-US" sz="1400" dirty="0"/>
          </a:p>
        </p:txBody>
      </p:sp>
      <p:sp>
        <p:nvSpPr>
          <p:cNvPr id="13" name="Text 6"/>
          <p:cNvSpPr txBox="1"/>
          <p:nvPr/>
        </p:nvSpPr>
        <p:spPr>
          <a:xfrm>
            <a:off x="4817440"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Кожа помогает телу не замёрзнуть и не перегреться. Для этого она меняет работу сосудов и выводит пот, словно маленький мастер по климату.
</a:t>
            </a:r>
            <a:endParaRPr lang="en-US" sz="1200" dirty="0"/>
          </a:p>
        </p:txBody>
      </p:sp>
      <p:sp>
        <p:nvSpPr>
          <p:cNvPr id="14" name="Text 7"/>
          <p:cNvSpPr txBox="1"/>
          <p:nvPr/>
        </p:nvSpPr>
        <p:spPr>
          <a:xfrm>
            <a:off x="4817425"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Тепло под контролем
</a:t>
            </a:r>
            <a:endParaRPr lang="en-US" sz="1400" dirty="0"/>
          </a:p>
        </p:txBody>
      </p:sp>
      <p:sp>
        <p:nvSpPr>
          <p:cNvPr id="15" name="Text 8"/>
          <p:cNvSpPr txBox="1"/>
          <p:nvPr/>
        </p:nvSpPr>
        <p:spPr>
          <a:xfrm>
            <a:off x="2677152" y="2582800"/>
            <a:ext cx="1715340" cy="1884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Кожа умеет замечать прикосновение, боль, тепло и холод. Благодаря ей человек быстро понимает, что кружка горячая, снег ледяной, а мягкая игрушка очень приятная.
</a:t>
            </a:r>
            <a:endParaRPr lang="en-US" sz="1200" dirty="0"/>
          </a:p>
        </p:txBody>
      </p:sp>
      <p:sp>
        <p:nvSpPr>
          <p:cNvPr id="16" name="Text 9"/>
          <p:cNvSpPr txBox="1"/>
          <p:nvPr/>
        </p:nvSpPr>
        <p:spPr>
          <a:xfrm>
            <a:off x="2677138" y="1747250"/>
            <a:ext cx="1715340" cy="677400"/>
          </a:xfrm>
          <a:prstGeom prst="rect">
            <a:avLst/>
          </a:prstGeom>
          <a:noFill/>
          <a:ln/>
        </p:spPr>
        <p:txBody>
          <a:bodyPr wrap="square" lIns="0" tIns="0" rIns="0" bIns="0" rtlCol="0" anchor="ctr"/>
          <a:lstStyle/>
          <a:p>
            <a:pPr algn="l" indent="0" marL="0">
              <a:lnSpc>
                <a:spcPct val="90000"/>
              </a:lnSpc>
              <a:buNone/>
            </a:pPr>
            <a:r>
              <a:rPr lang="en-US" sz="1400" b="1" dirty="0">
                <a:solidFill>
                  <a:srgbClr val="00FFBB"/>
                </a:solidFill>
                <a:latin typeface="Arial" pitchFamily="34" charset="0"/>
                <a:ea typeface="Arial" pitchFamily="34" charset="-122"/>
                <a:cs typeface="Arial" pitchFamily="34" charset="-120"/>
              </a:rPr>
              <a:t>Чуткий помощник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747300" y="2954250"/>
            <a:ext cx="7649400" cy="944400"/>
          </a:xfrm>
          <a:prstGeom prst="rect">
            <a:avLst/>
          </a:prstGeom>
          <a:noFill/>
          <a:ln/>
        </p:spPr>
        <p:txBody>
          <a:bodyPr wrap="square" lIns="0" tIns="0" rIns="0" bIns="0" rtlCol="0" anchor="t"/>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Кожа — это живая защита, которая трудится каждый день без отдыха. Если беречь её от солнца, холода и грязи, она остаётся здоровой, сильной и очень надёжной.
</a:t>
            </a:r>
            <a:endParaRPr lang="en-US" sz="1500" dirty="0"/>
          </a:p>
        </p:txBody>
      </p:sp>
      <p:sp>
        <p:nvSpPr>
          <p:cNvPr id="4" name="Text 1"/>
          <p:cNvSpPr txBox="1"/>
          <p:nvPr/>
        </p:nvSpPr>
        <p:spPr>
          <a:xfrm>
            <a:off x="360100" y="1127875"/>
            <a:ext cx="8423700" cy="1707300"/>
          </a:xfrm>
          <a:prstGeom prst="rect">
            <a:avLst/>
          </a:prstGeom>
          <a:noFill/>
          <a:ln/>
        </p:spPr>
        <p:txBody>
          <a:bodyPr wrap="square" lIns="0" tIns="0" rIns="0" bIns="0" rtlCol="0" anchor="b"/>
          <a:lstStyle/>
          <a:p>
            <a:pPr algn="ctr" indent="0" marL="0">
              <a:lnSpc>
                <a:spcPct val="90000"/>
              </a:lnSpc>
              <a:buNone/>
            </a:pPr>
            <a:r>
              <a:rPr lang="en-US" sz="4400" b="1" dirty="0">
                <a:solidFill>
                  <a:srgbClr val="00FFBB"/>
                </a:solidFill>
                <a:latin typeface="Arial" pitchFamily="34" charset="0"/>
                <a:ea typeface="Arial" pitchFamily="34" charset="-122"/>
                <a:cs typeface="Arial" pitchFamily="34" charset="-120"/>
              </a:rPr>
              <a:t>Главная мысль о коже
</a:t>
            </a:r>
            <a:endParaRPr lang="en-US" sz="4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2026-05-26T02:28:36Z</dcterms:created>
  <dcterms:modified xsi:type="dcterms:W3CDTF">2026-05-26T02:28:36Z</dcterms:modified>
</cp:coreProperties>
</file>