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организация живых организмов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строится по уровням, которые работают вместе.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живое
</a:t>
            </a:r>
            <a:endParaRPr lang="en-US" sz="2543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устроено по уровням: более простые части объединяются в более сложные. Этот принцип помогает понять, как организм растёт, работает и сохраняет себя.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5387" y="1197030"/>
            <a:ext cx="481766" cy="3854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97030"/>
            <a:ext cx="481766" cy="38541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основа жизни
</a:t>
            </a:r>
            <a:endParaRPr lang="en-US" sz="2543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Минимальная единица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это наименьшая живая система, способная самостоятельно выполнять основные процессы жизни. Именно в ней происходит обмен веществ, рост и деление.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клетка — весь организм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одноклеточных организмов одна клетка справляется со всеми задачами: добывает пищу, получает энергию, реагирует на условия среды и размножается.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клетки — разные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клеток очень много, и они различаются по строению. Одни клетки передают сигналы, другие защищают, третьи переносят вещества.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все клетки связаны общими признаками живого: они дышат, питаются, растут и используют наследственную информацию.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клетки к организму
</a:t>
            </a:r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усложняется строение живого от одного уровня к другому.
</a:t>
            </a:r>
            <a:endParaRPr lang="en-US" sz="2543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клеток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 окружена клеточной стенкой, которая придаёт ей форму и прочность. Внутри находятся хлоропласты, где на свету образуются органические вещества.
</a:t>
            </a:r>
            <a:endParaRPr lang="en-US" sz="1310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животного
</a:t>
            </a:r>
            <a:pPr algn="l" indent="0" marL="0">
              <a:lnSpc>
                <a:spcPct val="100000"/>
              </a:lnSpc>
              <a:buNone/>
            </a:pPr>
            <a:r>
              <a:rPr lang="en-US" sz="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Животная клетка не имеет клеточной стенки и хлоропластов, поэтому её форма обычно более изменчива. Зато она хорошо приспособлена к движению и разнообразным функциям.
</a:t>
            </a:r>
            <a:endParaRPr lang="en-US" sz="1206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и упругость
</a:t>
            </a:r>
            <a:pPr algn="l" indent="0" marL="0">
              <a:lnSpc>
                <a:spcPct val="100000"/>
              </a:lnSpc>
              <a:buNone/>
            </a:pPr>
            <a:r>
              <a:rPr lang="en-US" sz="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вакуоль растительной клетки помогает накапливать воду и поддерживать внутреннее давление. Благодаря этому растение сохраняет упругость и растёт без скелета.
</a:t>
            </a:r>
            <a:endParaRPr lang="en-US" sz="1293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части у обеих клеток — мембрана, цитоплазма и ядро. Они обеспечивают обмен веществ, управление процессами и передачу наследственной информации.
</a:t>
            </a:r>
            <a:endParaRPr lang="en-US" sz="134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084466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клетки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Мембрана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отделяет клетку от внешней среды и пропускает только нужные вещества. Она помогает сохранять порядок внутри клетки и защищает её содержимое.
</a:t>
            </a:r>
            <a:endParaRPr lang="en-US" sz="1182" dirty="0"/>
          </a:p>
        </p:txBody>
      </p:sp>
      <p:sp>
        <p:nvSpPr>
          <p:cNvPr id="12" name="Text 2"/>
          <p:cNvSpPr txBox="1"/>
          <p:nvPr/>
        </p:nvSpPr>
        <p:spPr>
          <a:xfrm>
            <a:off x="2684440" y="1446195"/>
            <a:ext cx="1664921" cy="1379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Ядро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содержит наследственную информацию и управляет работой клетки. Оно задаёт, какие вещества будут образовываться и как клетка будет делиться.
</a:t>
            </a:r>
            <a:endParaRPr lang="en-US" sz="1182" dirty="0"/>
          </a:p>
        </p:txBody>
      </p:sp>
      <p:sp>
        <p:nvSpPr>
          <p:cNvPr id="13" name="Text 3"/>
          <p:cNvSpPr txBox="1"/>
          <p:nvPr/>
        </p:nvSpPr>
        <p:spPr>
          <a:xfrm>
            <a:off x="47951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Митохондрии
</a:t>
            </a:r>
            <a:pPr algn="l" indent="0" marL="0">
              <a:lnSpc>
                <a:spcPct val="100000"/>
              </a:lnSpc>
              <a:buNone/>
            </a:pPr>
            <a:r>
              <a:rPr lang="en-US" sz="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превращают питательные вещества в энергию, которая нужна для всех клеточных процессов. Без этой энергии клетка не может нормально работать.
</a:t>
            </a:r>
            <a:endParaRPr lang="en-US" sz="1182" dirty="0"/>
          </a:p>
        </p:txBody>
      </p:sp>
      <p:sp>
        <p:nvSpPr>
          <p:cNvPr id="14" name="Text 4"/>
          <p:cNvSpPr txBox="1"/>
          <p:nvPr/>
        </p:nvSpPr>
        <p:spPr>
          <a:xfrm>
            <a:off x="69287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Хлоропласты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есть только у растений. В них происходит фотосинтез: на свету образуются органические вещества, необходимые для роста и развития.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организации
</a:t>
            </a:r>
            <a:endParaRPr lang="en-US" sz="2543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76362"/>
            <a:ext cx="38940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организм — одна клетка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Одноклеточный организм выполняет все жизненные функции одной клеткой. Такая клетка должна одновременно питаться, дышать, реагировать на среду и размножаться.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76362"/>
            <a:ext cx="38940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многоклеточных организмов клетки разделяют обязанности. Одни обеспечивают движение, другие защищают, третьи проводят вещества или передают сигналы.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сложности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 повышает эффективность работы организма. Благодаря этому многоклеточные живые существа могут быть крупнее, сложнее и устойчивее к изменениям среды.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разной организации все живые существа сохраняют клеточное строение и обмен веществ. Это общее основание для всего живого.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тканей
</a:t>
            </a:r>
            <a:endParaRPr lang="en-US" sz="2543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Эпителиальная и покровная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у животных покрывает поверхность тела и выстилает внутренние органы. Она защищает организм и помогает ему обмениваться веществами с окружающей средой.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433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Мышечная и проводящая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сокращается и обеспечивает движение тела или отдельных его частей. У растений похожую роль движения выполняют рост и изменение положения органов.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400975" y="3243000"/>
            <a:ext cx="2853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Связь и 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 соединительная ткани у животных связывают органы между собой, передают сигналы и поддерживают внутреннюю среду организма. Это делает работу тела согласованной.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68300" y="3243000"/>
            <a:ext cx="2814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Ткани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основная ткань участвует в фотосинтезе и запасании веществ, а проводящая переносит воду и растворённые вещества по всему растению.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клетки одного типа появляются рядом и начинают выполнять одинаковую работу. Их строение постепенно становится более подходящим для общей задачи.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клетки согласуют действия и работают как единая группа. Например, мышечные клетки сокращаются вместе, а покровные образуют плотный защитный слой.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ткань
</a:t>
            </a:r>
            <a:pPr algn="l" indent="0" marL="0">
              <a:lnSpc>
                <a:spcPct val="100000"/>
              </a:lnSpc>
              <a:buNone/>
            </a:pPr>
            <a:r>
              <a:rPr lang="en-US" sz="4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формируется ткань, которая выполняет свою функцию гораздо эффективнее, чем отдельные клетки. Специализация повышает надёжность и результативность всей системы.
</a:t>
            </a:r>
            <a:endParaRPr lang="en-US" sz="1466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клеток к ткани
</a:t>
            </a:r>
            <a:endParaRPr lang="en-US" sz="254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и его роль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орган
</a:t>
            </a:r>
            <a:pPr algn="l" indent="0" marL="0">
              <a:lnSpc>
                <a:spcPct val="100000"/>
              </a:lnSpc>
              <a:buNone/>
            </a:pPr>
            <a:r>
              <a:rPr lang="en-US" sz="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объединяет несколько тканей, которые совместно выполняют одну основную задачу. Такая согласованность делает работу части тела точной и устойчивой.
</a:t>
            </a:r>
            <a:endParaRPr lang="en-US" sz="1310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и 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сердца, лёгких и желудка разные функции, но каждый орган приспособлен к своей работе. Строение всегда связано с тем, что орган должен делать.
</a:t>
            </a:r>
            <a:endParaRPr lang="en-US" sz="1310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органы тоже образуют целостную систему: корень, стебель и лист выполняют разные задачи и помогают растению расти, питаться и защищаться.
</a:t>
            </a:r>
            <a:endParaRPr lang="en-US" sz="1378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орган работает неправильно, страдает весь организм. Поэтому органы нельзя рассматривать отдельно от тканей и систем, которые их поддерживают.
</a:t>
            </a:r>
            <a:endParaRPr lang="en-US" sz="13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74" y="1410754"/>
            <a:ext cx="368813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2820" y="1444024"/>
            <a:ext cx="443700" cy="35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623" y="1410754"/>
            <a:ext cx="421500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0130" y="1444024"/>
            <a:ext cx="443700" cy="35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системы органов
</a:t>
            </a:r>
            <a:endParaRPr lang="en-US" sz="2543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49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измельчает и перерабатывает пищу, чтобы организм получил из неё полезные вещества. Её органы работают согласованно, хотя каждый выполняет свою часть общей задачи.
</a:t>
            </a:r>
            <a:endParaRPr lang="en-US" sz="1278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обеспечивает поступление кислорода и удаление углекислого газа. Благодаря этому клетки могут получать энергию и поддерживать нормальную работу всего организма.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переносит по телу кислород, питательные вещества и другие нужные соединения. Она связывает между собой все части организма и поддерживает их питание.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быстро передаёт сигналы и помогает органам действовать согласованно. Она регулирует движения, реакцию на раздражители и общую работу организма.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органов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Кислород для 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приносит кислород, необходимый для клеточного дыхания. Именно с его участием питательные вещества превращаются в энергию, которая расходуется на рост, движение и обновление тканей.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Перенос по телу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доставляет вещества ко всем частям тела и уносит продукты обмена. Это делает возможной работу органов, даже если они находятся далеко друг от друга.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Очищение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удаляет лишнюю воду, соли и другие продукты обмена. Так организм поддерживает внутреннее равновесие и не допускает накопления вредных веществ.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Питательные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расщепляет пищу до веществ, которые могут всасываться и использоваться клетками. Без этого этапа организм не получил бы строительный материал и источник энергии.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вещества к энергии
</a:t>
            </a:r>
            <a:pPr algn="l" indent="0" marL="0">
              <a:lnSpc>
                <a:spcPct val="90000"/>
              </a:lnSpc>
              <a:buNone/>
            </a:pPr>
            <a:r>
              <a:rPr lang="en-US" sz="2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последовательных пути: пища и кислород проходят через разные системы, но обе цепочки завершаются в клетках, где начинается получение энергии.
</a:t>
            </a:r>
            <a:endParaRPr lang="en-US" sz="2245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ткани
</a:t>
            </a:r>
            <a:endParaRPr lang="en-US" sz="2543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76362"/>
            <a:ext cx="38940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Защитный барьер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ткань образует наружный слой органов и защищает растение от высыхания, повреждений и проникновения лишних веществ. Она помогает сохранять форму и отделять внутренние ткани от внешней среды.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76362"/>
            <a:ext cx="38940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Проводящая ткань работает как система трубок: по ней вода и растворённые вещества перемещаются от корня к листьям и обратно. Благодаря этому растение может питать все свои части.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запас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ткань заполняет большую часть органов. В ней происходит фотосинтез, а также запасаются питательные вещества и вода, нужные растению в период роста и неблагоприятных условий.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организации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животных, растения обходятся без нервной и мышечной тканей. Их ткани распределяют задачи между собой так, чтобы обеспечивать защиту, питание и развитие всего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органы растения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 — опора и питание
</a:t>
            </a:r>
            <a:pPr algn="l" indent="0" marL="0">
              <a:lnSpc>
                <a:spcPct val="90000"/>
              </a:lnSpc>
              <a:buNone/>
            </a:pPr>
            <a:r>
              <a:rPr lang="en-US" sz="37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можно назвать скрытым, но очень важным органом растения. Он удерживает его в почве и добывает воду с минеральными веществами. Без корня побег не получил бы нужного питания и быстро ослабел бы.
</a:t>
            </a:r>
            <a:endParaRPr lang="en-US" sz="1115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 — путь и поддержка
</a:t>
            </a:r>
            <a:pPr algn="l" indent="0" marL="0">
              <a:lnSpc>
                <a:spcPct val="90000"/>
              </a:lnSpc>
              <a:buNone/>
            </a:pPr>
            <a:r>
              <a:rPr lang="en-US" sz="37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соединяет разные части растения и служит путём для переноса веществ. Он поддерживает листья и цветки, поднимая их к свету, а внутри помогает движению воды и растворённых веществ.
</a:t>
            </a:r>
            <a:endParaRPr lang="en-US" sz="1115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 — фабрика света
</a:t>
            </a:r>
            <a:pPr algn="l" indent="0" marL="0">
              <a:lnSpc>
                <a:spcPct val="90000"/>
              </a:lnSpc>
              <a:buNone/>
            </a:pPr>
            <a:r>
              <a:rPr lang="en-US" sz="36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работает как маленькая солнечная фабрика. Он улавливает свет, образует органические вещества и испаряет воду, регулируя обмен с окружающей средой. Именно листья делают питание растения особенно эффективным.
</a:t>
            </a:r>
            <a:endParaRPr lang="en-US" sz="1104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органы растения
</a:t>
            </a:r>
            <a:endParaRPr lang="en-US" sz="2543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клетки к организму
</a:t>
            </a:r>
            <a:pPr algn="l" indent="0" marL="0">
              <a:lnSpc>
                <a:spcPct val="90000"/>
              </a:lnSpc>
              <a:buNone/>
            </a:pPr>
            <a:r>
              <a:rPr lang="en-US" sz="2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более простые структуры объединяются в более сложные и образуют единое целое.
</a:t>
            </a:r>
            <a:endParaRPr lang="en-US" sz="2245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700" y="397625"/>
            <a:ext cx="66252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роста и развития
</a:t>
            </a:r>
            <a:endParaRPr lang="en-US" sz="2543" dirty="0"/>
          </a:p>
        </p:txBody>
      </p:sp>
      <p:sp>
        <p:nvSpPr>
          <p:cNvPr id="8" name="Text 1"/>
          <p:cNvSpPr txBox="1"/>
          <p:nvPr/>
        </p:nvSpPr>
        <p:spPr>
          <a:xfrm>
            <a:off x="589050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многоклеточного организма начинается активное деление клеток. Их число растёт, и тело постепенно увеличивается в размерах.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2951425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49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клетки специализируются, из них формируются ткани и органы. Организм становится сложнее и начинает выполнять больше функций.
</a:t>
            </a:r>
            <a:endParaRPr lang="en-US" sz="1497" dirty="0"/>
          </a:p>
        </p:txBody>
      </p:sp>
      <p:sp>
        <p:nvSpPr>
          <p:cNvPr id="10" name="Text 3"/>
          <p:cNvSpPr txBox="1"/>
          <p:nvPr/>
        </p:nvSpPr>
        <p:spPr>
          <a:xfrm>
            <a:off x="5378100" y="2820575"/>
            <a:ext cx="1716000" cy="17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этапов
</a:t>
            </a:r>
            <a:pPr algn="l" indent="0" marL="0">
              <a:lnSpc>
                <a:spcPct val="100000"/>
              </a:lnSpc>
              <a:buNone/>
            </a:pPr>
            <a:r>
              <a:rPr lang="en-US" sz="45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рост может продолжаться всю жизнь, а у животных особенно заметен в детстве и подростковом возрасте. В это время меняются размеры и пропорции тела.
</a:t>
            </a:r>
            <a:endParaRPr lang="en-US" sz="1377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восстанавливается
</a:t>
            </a:r>
            <a:endParaRPr lang="en-US" sz="2543" dirty="0"/>
          </a:p>
        </p:txBody>
      </p:sp>
      <p:sp>
        <p:nvSpPr>
          <p:cNvPr id="8" name="Text 1"/>
          <p:cNvSpPr txBox="1"/>
          <p:nvPr/>
        </p:nvSpPr>
        <p:spPr>
          <a:xfrm>
            <a:off x="5873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Запуск восстановления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ткани повреждены, организм запускает восстановление. Клетки вокруг раны начинают делиться, чтобы закрыть повреждённый участок и вернуть ему прочность.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1705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Заживление тканей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кожа заживает после пореза, а кости постепенно срастаются после перелома. Скорость восстановления зависит от вида ткани и степени повреждения.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308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Регенерация у 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на месте повреждения могут появляться новые клетки, которые заполняют рану и помогают сохранить жизнедеятельность. Это важная часть их выживания.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организм, тем больше уровней организации и тем заметнее разделение функций между частями тела.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«Структурная организация живых организмов»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по-разному организованы живые тела, но при этом сохраняют общий клеточный принцип.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организмов в сравнении
</a:t>
            </a:r>
            <a:endParaRPr lang="en-US" sz="254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как единая система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организация показывает, что жизнь строится по уровням: от клетки к ткани, от ткани к органу, от органа к системе органов и далее к целому организму. Именно так живое становится целостным и устойчивым.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2026-07-25T21:49:37Z</dcterms:created>
  <dcterms:modified xsi:type="dcterms:W3CDTF">2026-07-25T21:49:37Z</dcterms:modified>
</cp:coreProperties>
</file>