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 начале XX века: модернизация, противоречия, кризисы
</a:t>
            </a:r>
            <a:pPr algn="l" indent="0" marL="0">
              <a:lnSpc>
                <a:spcPct val="100000"/>
              </a:lnSpc>
              <a:buNone/>
            </a:pPr>
            <a:r>
              <a:rPr lang="en-US" sz="6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начался рывком в промышленности и политическими кризисами, ускорившими путь к мировому конфликту.
</a:t>
            </a:r>
            <a:endParaRPr lang="en-US" sz="2704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рубежа XIX–XX веков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1900 году Европа лидировала в политике, промышленности и финансах, но её превосходство уже не было безусловным. США наращивали выпуск, Япония после реформ Мэйдзи стала новой индустриальной силой. В городах росли рабочие и политические права; крепли национализм и империализм.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Индустрия опиралась не только на пар, уголь и железо: электричество, нефть, химия и массовое машиностроение стали основой выпуска. Технологии меняли ритм фабрик и городскую среду.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Электрификация ускоряла работу предприятий и расширяла возможности транспорта, а городское освещение делало жизнь более «дневной» и управляемой. Химия дала красители, удобрения и новые виды сырья для промышленности.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промышленный переворот и новые отрасли экономики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поддержала развитие автомобилей и моторного транспорта, а конвейер, стандартизация деталей и крупные корпорации повышали объёмы выпуска. Одновременно усиливалась концентрация капитала и конкуренция за рынок.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лидерство великих держав к началу XX века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рубеже веков промышленный центр всё заметнее смещался к Северной Атлантике: США и Германия опережали старые империи по темпам роста.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«центров тяжести» делала конкуренцию более острой: экономическое ускорение противоречило привычным политическим и колониальным рамкам Европы.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исторических оценок промышленного развития ведущих держав (точные абсолютные показатели по разным методикам различаются); для диаграммы использован порядок мест.
</a:t>
            </a:r>
            <a:endParaRPr lang="en-US" sz="94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2194533"/>
            <a:ext cx="4750071" cy="14237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ведущих держав мира на рубеже веков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оценка по ключевым параметрам: население, промышленный потенциал, военная сила и колониальные владения для шести крупнейших игроков.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ресурсы США и Германии росли быстрее, чем у части «старых» колониальных систем, поэтому борьба смещалась от привычных территорий к рынкам и влиянию.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 международным отношениям и экономической истории рубежа XIX–XX веков (без привязки к одному конкретному статистическому ряду).
</a:t>
            </a:r>
            <a:endParaRPr lang="en-US" sz="96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империи и борьба за территории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XX века Африка и значительная часть Азии оказались почти целиком под контролем крупных держав. Там, где сохранялась независимость, на местные режимы постоянно давили дипломатически и экономически.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политика делала ставку на морские коммуникации и разветвлённую колониальную сеть. Франция расширяла владения в Северной и Западной Африке, опираясь на транспортные и административные механизмы.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и Италия требовали «места под солнцем», демонстрируя, что имперское соперничество становилось не только экономическим, но и престижным. Япония после успехов в войнах закреплялась в Корее и Маньчжурии.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формировалась новая логика: территории были не просто «ресурсом», а доказательством силы. В результате любая уступка воспринималась как шаг к ослаблению, а не как компромисс.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Трамвайные маршруты и фабричный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6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большом городе начиналось по расписанию: рабочий поток расходился по кварталам, а трамваи и подъездные линии становились частью трудовой системы. Люди сверяли время по часам и объявлениям, подстраивая жизнь под темп производства. 
</a:t>
            </a:r>
            <a:endParaRPr lang="en-US" sz="857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Уличный свет, витрины и реклама повсюду
</a:t>
            </a:r>
            <a:pPr algn="l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улицы оживали благодаря электрическому освещению и вывескам. Реклама на стенах и в газетах превращала покупку в привычный городской ритуал. Универмаги и товары массового производства делали стиль и потребление узнаваемыми для многих слоёв населения.
</a:t>
            </a:r>
            <a:endParaRPr lang="en-US" sz="835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Перенаселение и санитарные вызовы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уплотнял жильё: рабочие кварталы быстро заполнялись, а пространство для жизни оставалось тесным. Загрязнение воздуха, проблемы санитарии и неравенство становились заметнее, чем блеск новых магазинов. 
</a:t>
            </a:r>
            <a:endParaRPr lang="en-US" sz="864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город и повседневная жизнь людей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Рабочее движение стало значимой политической силой в Европе и Северной Америке. Забастовки, профсоюзы и социал-демократические партии требовали сокращения рабочего дня и повышения заработной платы.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формировалась правовая «страховочная» повестка: в ряде стран вводили страхование по болезни и старости, ограничивали детский труд. Дополнялись нормы по охране труда женщин и подростков.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 самым «социальный вопрос» выходил за рамки частных конфликтов предприятий и рабочих коллективов. Он превращался в проблему государства и общества, затрагивая устойчивость индустриального строя.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Рабочее движение и первые социальные реформы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причин, приведших Европу к Первой мировой войне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процесса: накопление противоречий и политических решений, а не один случайный триггер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016" y="2012504"/>
            <a:ext cx="587944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1525" y="2038309"/>
            <a:ext cx="603375" cy="536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9762" y="3718345"/>
            <a:ext cx="514451" cy="587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9241" y="3718345"/>
            <a:ext cx="587944" cy="587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союзов и гонка вооружений в Европе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противостоящих лагеря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XX века в Европе сложились два блока: Тройственный союз и Антанта. Политика союзов ограничивала пространство для компромиссов и усиливала ощущение неизбежности столкновения.
</a:t>
            </a:r>
            <a:endParaRPr lang="en-US" sz="1266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гонка Германии и Великобритании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наращивала военно-морской флот, а Великобритания отвечала масштабными программами строительства линкоров типа dreadnought. Это ускоряло развитие флота и обостряло соперничество на море.
</a:t>
            </a:r>
            <a:endParaRPr lang="en-US" sz="1090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Мобилизационные планы и сроки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великих держав опирались на быструю мобилизацию и жёсткие сроки. Когда решения нужно было принимать быстро, дипломатические манёвры становились всё менее реалистичными.
</a:t>
            </a:r>
            <a:endParaRPr lang="en-US" sz="1267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Милитаризация как политический сигнал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армий и флотов выступало не только подготовкой к войне, но и демонстрацией силы. Чем активнее шло наращивание, тем меньше доверия оставалось между государствами.
</a:t>
            </a:r>
            <a:endParaRPr lang="en-US" sz="120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военных расходов и численности армий перед 1914 годом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бюджетов и численности войск сопровождалось перестройкой экономики под мобилизационные нужды: расширялись отрасли, связанные с флотом, артиллерией и снабжением.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подтверждает сдвиг от дипломатического соперничества к практической подготовке войны: логика «быстрой мобилизации» требовала постоянного наращивания ресурсов.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учебные оценки по динамике военных бюджетов и контингентов (ориентировочная шкала индексов), 1900–1913 гг.
</a:t>
            </a:r>
            <a:endParaRPr lang="en-US" sz="94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кризисы начала XX века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32059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1904–1905: Русско-японская война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России стало сигналом: Япония превратилась в серьёзную военную силу в Восточной Азии. В европейских расчётах усилилась неопределённость, а значит — росло взаимное недоверие.
</a:t>
            </a:r>
            <a:endParaRPr lang="en-US" sz="1433" dirty="0"/>
          </a:p>
        </p:txBody>
      </p:sp>
      <p:sp>
        <p:nvSpPr>
          <p:cNvPr id="9" name="Text 3"/>
          <p:cNvSpPr txBox="1"/>
          <p:nvPr/>
        </p:nvSpPr>
        <p:spPr>
          <a:xfrm>
            <a:off x="3168712" y="2545107"/>
            <a:ext cx="2132056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1905: Марокканский кризис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Франции и Германии обнажило уязвимость колониального раздела мира. Вопрос о контроле над Марокко быстро вышел за рамки дипломатической игры в борьбу за влияние.
</a:t>
            </a:r>
            <a:endParaRPr lang="en-US" sz="1433" dirty="0"/>
          </a:p>
        </p:txBody>
      </p:sp>
      <p:sp>
        <p:nvSpPr>
          <p:cNvPr id="10" name="Text 4"/>
          <p:cNvSpPr txBox="1"/>
          <p:nvPr/>
        </p:nvSpPr>
        <p:spPr>
          <a:xfrm>
            <a:off x="5685802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1912–1913: Балканские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повысили напряжённость в Юго-Восточной Европе и сделали Балканы «узлом» столкновения интересов великих держав. Региональная нестабильность приближала общеевропейский взрыв.
</a:t>
            </a:r>
            <a:endParaRPr lang="en-US" sz="144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Национализм и кризис многонациональных империй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Империи под давлением политических требований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Австро-Венгрия, Османская и Российская империи сталкивались с усилением национальных движений, требовавших автономии, реформ или независимости. Эти требования подрывали устойчивость прежних порядков и усложняли управление территориями.
</a:t>
            </a:r>
            <a:endParaRPr lang="en-US" sz="1273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«Балканский узел» и рост конфликтности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Сербский, польский, украинский, чешский и арабский вопросы, а также соперничество на Балканах повышали напряжение между правящими элитами и обществами. В итоге национализм всё чаще становился источником острых политических столкновений.
</a:t>
            </a:r>
            <a:endParaRPr lang="en-US" sz="127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2598" y="517238"/>
            <a:ext cx="329428" cy="3764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87198" y="517238"/>
            <a:ext cx="329428" cy="3764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72598" y="2679413"/>
            <a:ext cx="329428" cy="3764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87198" y="2679413"/>
            <a:ext cx="329428" cy="37649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техника и изменения в повседневной жизни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Радиосвязь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Радиосигналы сокращали время передачи новостей и приказов, делая коммуникации более оперативными. Это влияло на работу служб, торговлю и городскую повседневность, включая массовые объявления.
</a:t>
            </a:r>
            <a:endParaRPr lang="en-US" sz="1365" dirty="0"/>
          </a:p>
        </p:txBody>
      </p:sp>
      <p:sp>
        <p:nvSpPr>
          <p:cNvPr id="14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Кинематограф и массовая 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создавало новые формы развлечений и общие культурные сюжеты для больших аудиторий. Вместе с прессой и рекламой оно усиливало стандартизацию досуга и вкусов.
</a:t>
            </a:r>
            <a:endParaRPr lang="en-US" sz="1345" dirty="0"/>
          </a:p>
        </p:txBody>
      </p:sp>
      <p:sp>
        <p:nvSpPr>
          <p:cNvPr id="15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
</a:t>
            </a:r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 расширяли представления о возможностях транспорта и дальних расстояний, формируя интерес к «воздушной перспективе». Даже демонстрации полётов усиливали технологический оптимизм эпохи.
</a:t>
            </a:r>
            <a:endParaRPr lang="en-US" sz="1311" dirty="0"/>
          </a:p>
        </p:txBody>
      </p:sp>
      <p:sp>
        <p:nvSpPr>
          <p:cNvPr id="16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Санитарные меры и вакцинация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профилактика и вакцинация снижали смертность от ряда заболеваний и улучшали городское санитарное состояние. При этом научные знания быстро находили и военные применения.
</a:t>
            </a:r>
            <a:endParaRPr lang="en-US" sz="132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94044" y="1426907"/>
            <a:ext cx="2894736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технологии начала XX века и их значение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новшества ускоряли повседневные процессы и повышали производительность, одновременно усиливая зависимость экономики и армий от машин, стандартных деталей и массового выпуска.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ускоряли жизнь и расширяли выбор, но делали общество более уязвимым: быстрый выпуск и связь требовали инфраструктуры и создавали условия для военной технологической гонки.
</a:t>
            </a:r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из учебных курсов по истории техники и повседневности конца XIX — начала XX века.
</a:t>
            </a:r>
            <a:endParaRPr lang="en-US" sz="10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как новая индустриальная сверхдержава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ключевую роль играли сталелитейная и нефтяная отрасли, а крупные корпорации связывали внутренний рынок с мировой торговлей и финансами.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рост промышленности и городов усиливал положение США в мировой экономике: страна всё чаще выступала источником капитала и технологий, влияя на темпы развития других держав.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показатели промышленного выпуска США за 1900–1914 гг. по данным учебных и справочных обобщений.
</a:t>
            </a:r>
            <a:endParaRPr lang="en-US" sz="105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Азия: Япония, Китай и борьба за модернизацию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реформ Мэйдзи Япония ускорила индустриализацию и обновление армии, что превратило её в державу, способную конкурировать с европейскими государствами. Это изменило баланс сил в Восточной Азии.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Японии над Россией в 1905 году укрепила международный престиж Токио и показала, что модернизация может дать политический эффект быстрее, чем у прежних соперников. Военные успехи стали аргументом для новых планов.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переживал кризис династии Цин, усиливались антиимпериалистические настроения и революционные события 1911 года. В регионе рос интерес к модернизации по западным образцам, но её темпы оставались неравномерными.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массового общества и массовой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XX века урбанизация и рост грамотности запустили цепочку распространения развлечений, моды и потребления.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всё теснее связывала страны торговлей, капиталом, транспортом и средствами связи, но политические решения оставались разобщёнными. Это усиливало риск того, что экономические связи не предотвратят войну.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соперничество, национализм и колониальные претензии дополнялись гонкой вооружений. Параллельно кризис многонациональных империй подталкивал к конфликтам в спорных регионах и повышал цену компромисса.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противоречия мира к 1914 году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устойчивое равновесие сил оказалось нарушено, а европейская система вошла в полосу острого кризиса. Каждая новая эскалация сокращала пространство для дипломатического разворота.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319"/>
            <a:ext cx="5470500" cy="51499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700" y="892150"/>
            <a:ext cx="3502800" cy="325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эпохи: почему мир оказался на пороге потрясений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 стало переходом к эпохе мировых войн: прогресс и рост сочетались с неравенством, колониальным давлением, национализмом и милитаризацией. Накопленные противоречия сделали общий конфликт почти неизбежным.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2026-05-11T14:34:28Z</dcterms:created>
  <dcterms:modified xsi:type="dcterms:W3CDTF">2026-05-11T14:34:28Z</dcterms:modified>
</cp:coreProperties>
</file>