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image" Target="../media/image-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image" Target="../media/image-4-8.jpeg"/><Relationship Id="rId9" Type="http://schemas.openxmlformats.org/officeDocument/2006/relationships/image" Target="../media/image-4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image" Target="../media/image-12-8.png"/><Relationship Id="rId9" Type="http://schemas.openxmlformats.org/officeDocument/2006/relationships/image" Target="../media/image-12-9.png"/><Relationship Id="rId10" Type="http://schemas.openxmlformats.org/officeDocument/2006/relationships/image" Target="../media/image-12-10.png"/><Relationship Id="rId11" Type="http://schemas.openxmlformats.org/officeDocument/2006/relationships/image" Target="../media/image-12-11.png"/><Relationship Id="rId12" Type="http://schemas.openxmlformats.org/officeDocument/2006/relationships/image" Target="../media/image-12-12.pn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jpe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jpeg"/><Relationship Id="rId7" Type="http://schemas.openxmlformats.org/officeDocument/2006/relationships/image" Target="../media/image-14-7.png"/><Relationship Id="rId8" Type="http://schemas.openxmlformats.org/officeDocument/2006/relationships/image" Target="../media/image-14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image" Target="../media/image-18-8.png"/><Relationship Id="rId9" Type="http://schemas.openxmlformats.org/officeDocument/2006/relationships/image" Target="../media/image-18-9.png"/><Relationship Id="rId10" Type="http://schemas.openxmlformats.org/officeDocument/2006/relationships/image" Target="../media/image-18-10.png"/><Relationship Id="rId11" Type="http://schemas.openxmlformats.org/officeDocument/2006/relationships/image" Target="../media/image-18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2672753"/>
            <a:ext cx="4212000" cy="174814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92800" y="856038"/>
            <a:ext cx="7958400" cy="168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Равенство треугольников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4875325" y="2833413"/>
            <a:ext cx="3665100" cy="143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установить полное совпадение фигур
</a:t>
            </a:r>
            <a:endParaRPr lang="en-US" sz="1300" dirty="0"/>
          </a:p>
        </p:txBody>
      </p:sp>
      <p:sp>
        <p:nvSpPr>
          <p:cNvPr id="8" name="Text 2"/>
          <p:cNvSpPr txBox="1"/>
          <p:nvPr/>
        </p:nvSpPr>
        <p:spPr>
          <a:xfrm>
            <a:off x="592800" y="150325"/>
            <a:ext cx="3206400" cy="51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213" y="364950"/>
            <a:ext cx="4211573" cy="4418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875275" y="522450"/>
            <a:ext cx="3665100" cy="189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важно в геометрии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4875325" y="2739475"/>
            <a:ext cx="3665100" cy="189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Равенство треугольников помогает доказывать свойства фигур без лишних измерений и раскрывает строгий способ рассуждения в геометрии.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92800" y="522450"/>
            <a:ext cx="7958400" cy="10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означает равенство треугольников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3344100" y="2195675"/>
            <a:ext cx="5345100" cy="50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треугольника равны, если их можно совместить наложением так, чтобы все вершины, стороны и углы совпали без смещения и поворота.
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3344090" y="1868215"/>
            <a:ext cx="5266500" cy="28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Полное совпадение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3344100" y="3201120"/>
            <a:ext cx="5345100" cy="50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равных треугольниках соответствующие вершины, стороны и углы записывают в одном порядке, чтобы сразу было видно, какие элементы сравниваются.
</a:t>
            </a:r>
            <a:endParaRPr lang="en-US" sz="900" dirty="0"/>
          </a:p>
        </p:txBody>
      </p:sp>
      <p:sp>
        <p:nvSpPr>
          <p:cNvPr id="12" name="Text 5"/>
          <p:cNvSpPr txBox="1"/>
          <p:nvPr/>
        </p:nvSpPr>
        <p:spPr>
          <a:xfrm>
            <a:off x="3344090" y="2873660"/>
            <a:ext cx="5266500" cy="28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Одинаковый порядок
</a:t>
            </a:r>
            <a:endParaRPr lang="en-US" sz="1200" dirty="0"/>
          </a:p>
        </p:txBody>
      </p:sp>
      <p:sp>
        <p:nvSpPr>
          <p:cNvPr id="13" name="Text 6"/>
          <p:cNvSpPr txBox="1"/>
          <p:nvPr/>
        </p:nvSpPr>
        <p:spPr>
          <a:xfrm>
            <a:off x="3344100" y="4206520"/>
            <a:ext cx="5345100" cy="50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равны только отдельные стороны или углы, этого недостаточно: для равенства требуется совпадение всех трёх сторон и всех трёх углов.
</a:t>
            </a:r>
            <a:endParaRPr lang="en-US" sz="900" dirty="0"/>
          </a:p>
        </p:txBody>
      </p:sp>
      <p:sp>
        <p:nvSpPr>
          <p:cNvPr id="14" name="Text 7"/>
          <p:cNvSpPr txBox="1"/>
          <p:nvPr/>
        </p:nvSpPr>
        <p:spPr>
          <a:xfrm>
            <a:off x="3344090" y="3879060"/>
            <a:ext cx="5266500" cy="28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Совпадают все элементы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572000" y="362802"/>
            <a:ext cx="4212000" cy="2212945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800" dirty="0"/>
          </a:p>
        </p:txBody>
      </p:sp>
      <p:sp>
        <p:nvSpPr>
          <p:cNvPr id="12" name="Text 1"/>
          <p:cNvSpPr txBox="1"/>
          <p:nvPr/>
        </p:nvSpPr>
        <p:spPr>
          <a:xfrm>
            <a:off x="663275" y="522450"/>
            <a:ext cx="3665100" cy="189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Совмещение фигур при наложении
</a:t>
            </a:r>
            <a:endParaRPr lang="en-US" sz="2500" dirty="0"/>
          </a:p>
        </p:txBody>
      </p:sp>
      <p:sp>
        <p:nvSpPr>
          <p:cNvPr id="13" name="Text 2"/>
          <p:cNvSpPr txBox="1"/>
          <p:nvPr/>
        </p:nvSpPr>
        <p:spPr>
          <a:xfrm>
            <a:off x="476325" y="3384275"/>
            <a:ext cx="1914600" cy="128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наложении одинаковые треугольники совмещаются полностью: каждая вершина попадает в соответствующую вершину, а стороны ложатся друг на друга.
</a:t>
            </a:r>
            <a:endParaRPr lang="en-US" sz="900" dirty="0"/>
          </a:p>
        </p:txBody>
      </p:sp>
      <p:sp>
        <p:nvSpPr>
          <p:cNvPr id="14" name="Text 3"/>
          <p:cNvSpPr txBox="1"/>
          <p:nvPr/>
        </p:nvSpPr>
        <p:spPr>
          <a:xfrm>
            <a:off x="476325" y="2703100"/>
            <a:ext cx="1914600" cy="60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наложением
</a:t>
            </a:r>
            <a:endParaRPr lang="en-US" sz="1200" dirty="0"/>
          </a:p>
        </p:txBody>
      </p:sp>
      <p:sp>
        <p:nvSpPr>
          <p:cNvPr id="15" name="Text 4"/>
          <p:cNvSpPr txBox="1"/>
          <p:nvPr/>
        </p:nvSpPr>
        <p:spPr>
          <a:xfrm>
            <a:off x="6794445" y="3384275"/>
            <a:ext cx="1914600" cy="128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Наложение показывает, что равенство — это не просто похожесть, а точное совпадение формы и размера всех элементов фигуры.
</a:t>
            </a:r>
            <a:endParaRPr lang="en-US" sz="900" dirty="0"/>
          </a:p>
        </p:txBody>
      </p:sp>
      <p:sp>
        <p:nvSpPr>
          <p:cNvPr id="16" name="Text 5"/>
          <p:cNvSpPr txBox="1"/>
          <p:nvPr/>
        </p:nvSpPr>
        <p:spPr>
          <a:xfrm>
            <a:off x="6794445" y="2703100"/>
            <a:ext cx="1914600" cy="60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 способа
</a:t>
            </a:r>
            <a:endParaRPr lang="en-US" sz="1200" dirty="0"/>
          </a:p>
        </p:txBody>
      </p:sp>
      <p:sp>
        <p:nvSpPr>
          <p:cNvPr id="17" name="Text 6"/>
          <p:cNvSpPr txBox="1"/>
          <p:nvPr/>
        </p:nvSpPr>
        <p:spPr>
          <a:xfrm>
            <a:off x="4686904" y="3384275"/>
            <a:ext cx="1914600" cy="128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хотя бы одна сторона или один угол не совпадает, треугольники уже нельзя считать равными, даже если они похожи внешне.
</a:t>
            </a:r>
            <a:endParaRPr lang="en-US" sz="900" dirty="0"/>
          </a:p>
        </p:txBody>
      </p:sp>
      <p:sp>
        <p:nvSpPr>
          <p:cNvPr id="18" name="Text 7"/>
          <p:cNvSpPr txBox="1"/>
          <p:nvPr/>
        </p:nvSpPr>
        <p:spPr>
          <a:xfrm>
            <a:off x="4686904" y="2703100"/>
            <a:ext cx="1914600" cy="60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Неполное совпадение
</a:t>
            </a:r>
            <a:endParaRPr lang="en-US" sz="1200" dirty="0"/>
          </a:p>
        </p:txBody>
      </p:sp>
      <p:sp>
        <p:nvSpPr>
          <p:cNvPr id="19" name="Text 8"/>
          <p:cNvSpPr txBox="1"/>
          <p:nvPr/>
        </p:nvSpPr>
        <p:spPr>
          <a:xfrm>
            <a:off x="2582329" y="3384275"/>
            <a:ext cx="1914600" cy="128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Совпадение должно быть полным, поэтому сравнивают не только длины сторон, но и величины углов, а также их расположение в фигуре.
</a:t>
            </a:r>
            <a:endParaRPr lang="en-US" sz="900" dirty="0"/>
          </a:p>
        </p:txBody>
      </p:sp>
      <p:sp>
        <p:nvSpPr>
          <p:cNvPr id="20" name="Text 9"/>
          <p:cNvSpPr txBox="1"/>
          <p:nvPr/>
        </p:nvSpPr>
        <p:spPr>
          <a:xfrm>
            <a:off x="2582329" y="2703100"/>
            <a:ext cx="1914600" cy="60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должно совпасть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17100" y="1931492"/>
            <a:ext cx="4417500" cy="270196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92800" y="522450"/>
            <a:ext cx="7958400" cy="10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признака равенства треугольников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558900" y="1946400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три признака позволяют доказать равенство без измерения всей фигуры.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558900" y="3458263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Условий меньше всего нужно знать в признакe SSS, а углы особенно важны в SAS и ASA/AAS.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4217100" y="4813225"/>
            <a:ext cx="4566900" cy="28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геометрии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9025" y="507900"/>
            <a:ext cx="8058000" cy="58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7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Первый признак: по трём сторонам
</a:t>
            </a:r>
            <a:endParaRPr lang="en-US" sz="2700" dirty="0"/>
          </a:p>
        </p:txBody>
      </p:sp>
      <p:sp>
        <p:nvSpPr>
          <p:cNvPr id="9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800" dirty="0"/>
          </a:p>
        </p:txBody>
      </p:sp>
      <p:sp>
        <p:nvSpPr>
          <p:cNvPr id="10" name="Text 2"/>
          <p:cNvSpPr txBox="1"/>
          <p:nvPr/>
        </p:nvSpPr>
        <p:spPr>
          <a:xfrm>
            <a:off x="511125" y="2359289"/>
            <a:ext cx="2492400" cy="185299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три стороны одного треугольника соответственно равны трём сторонам другого, то можно утверждать, что фигуры полностью совпадают по размеру и форме.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511308" y="1606387"/>
            <a:ext cx="2492400" cy="680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известно
</a:t>
            </a:r>
            <a:endParaRPr lang="en-US" sz="1500" dirty="0"/>
          </a:p>
        </p:txBody>
      </p:sp>
      <p:sp>
        <p:nvSpPr>
          <p:cNvPr id="12" name="Text 4"/>
          <p:cNvSpPr txBox="1"/>
          <p:nvPr/>
        </p:nvSpPr>
        <p:spPr>
          <a:xfrm>
            <a:off x="6127125" y="2359289"/>
            <a:ext cx="2492400" cy="185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 часто используют в построениях и задачах на сравнение фигур, потому что равенство трёх сторон уже достаточно для строгого вывода.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6127308" y="1606387"/>
            <a:ext cx="2492400" cy="68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применяют
</a:t>
            </a:r>
            <a:endParaRPr lang="en-US" sz="1500" dirty="0"/>
          </a:p>
        </p:txBody>
      </p:sp>
      <p:sp>
        <p:nvSpPr>
          <p:cNvPr id="14" name="Text 6"/>
          <p:cNvSpPr txBox="1"/>
          <p:nvPr/>
        </p:nvSpPr>
        <p:spPr>
          <a:xfrm>
            <a:off x="3319125" y="2359289"/>
            <a:ext cx="2492400" cy="185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признак кратко записывают как SSS. Он удобен, когда в задаче даны только длины сторон и не требуется искать углы.
</a:t>
            </a:r>
            <a:endParaRPr lang="en-US" sz="1200" dirty="0"/>
          </a:p>
        </p:txBody>
      </p:sp>
      <p:sp>
        <p:nvSpPr>
          <p:cNvPr id="15" name="Text 7"/>
          <p:cNvSpPr txBox="1"/>
          <p:nvPr/>
        </p:nvSpPr>
        <p:spPr>
          <a:xfrm>
            <a:off x="3319308" y="1606387"/>
            <a:ext cx="2492400" cy="68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обозначают
</a:t>
            </a:r>
            <a:endParaRPr lang="en-US" sz="15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92835" y="533134"/>
            <a:ext cx="7959300" cy="88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Второй признак: по двум сторонам и углу между ними
</a:t>
            </a:r>
            <a:endParaRPr lang="en-US" sz="2500" dirty="0"/>
          </a:p>
        </p:txBody>
      </p:sp>
      <p:sp>
        <p:nvSpPr>
          <p:cNvPr id="9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800" dirty="0"/>
          </a:p>
        </p:txBody>
      </p:sp>
      <p:sp>
        <p:nvSpPr>
          <p:cNvPr id="10" name="Text 2"/>
          <p:cNvSpPr txBox="1"/>
          <p:nvPr/>
        </p:nvSpPr>
        <p:spPr>
          <a:xfrm>
            <a:off x="444500" y="2192726"/>
            <a:ext cx="2541000" cy="77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Нужно знать две стороны и угол между ними в каждом треугольнике. Именно угол между указанными сторонами делает сравнение точным и достаточным.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444500" y="1646037"/>
            <a:ext cx="2541000" cy="49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 условие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3253095" y="2192726"/>
            <a:ext cx="2541000" cy="77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признак записывают как SAS. Он особенно полезен, когда в условии легко найти две стороны и заключённый между ними угол.
</a:t>
            </a:r>
            <a:endParaRPr lang="en-US" sz="900" dirty="0"/>
          </a:p>
        </p:txBody>
      </p:sp>
      <p:sp>
        <p:nvSpPr>
          <p:cNvPr id="13" name="Text 5"/>
          <p:cNvSpPr txBox="1"/>
          <p:nvPr/>
        </p:nvSpPr>
        <p:spPr>
          <a:xfrm>
            <a:off x="3253095" y="1646037"/>
            <a:ext cx="2541000" cy="49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Обозначение признака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3337593" y="3780319"/>
            <a:ext cx="5081492" cy="77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угол не лежит между данными сторонами, признак использовать нельзя. Ошибка в выборе угла приводит к неверному доказательству.
</a:t>
            </a:r>
            <a:endParaRPr lang="en-US" sz="900" dirty="0"/>
          </a:p>
        </p:txBody>
      </p:sp>
      <p:sp>
        <p:nvSpPr>
          <p:cNvPr id="15" name="Text 7"/>
          <p:cNvSpPr txBox="1"/>
          <p:nvPr/>
        </p:nvSpPr>
        <p:spPr>
          <a:xfrm>
            <a:off x="3337600" y="3391426"/>
            <a:ext cx="5081492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что обратить внимание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9025" y="507900"/>
            <a:ext cx="8058000" cy="58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399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Третий признак: по стороне и двум прилежащим углам
</a:t>
            </a:r>
            <a:endParaRPr lang="en-US" sz="2399" dirty="0"/>
          </a:p>
        </p:txBody>
      </p:sp>
      <p:sp>
        <p:nvSpPr>
          <p:cNvPr id="9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800" dirty="0"/>
          </a:p>
        </p:txBody>
      </p:sp>
      <p:sp>
        <p:nvSpPr>
          <p:cNvPr id="10" name="Text 2"/>
          <p:cNvSpPr txBox="1"/>
          <p:nvPr/>
        </p:nvSpPr>
        <p:spPr>
          <a:xfrm>
            <a:off x="511125" y="2359289"/>
            <a:ext cx="2492400" cy="185299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доказательства достаточно одной стороны и двух углов, которые прилежат к этой стороне. Этого хватает, чтобы установить полное совпадение треугольников.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511308" y="1606387"/>
            <a:ext cx="2492400" cy="680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элементы нужны
</a:t>
            </a:r>
            <a:endParaRPr lang="en-US" sz="1500" dirty="0"/>
          </a:p>
        </p:txBody>
      </p:sp>
      <p:sp>
        <p:nvSpPr>
          <p:cNvPr id="12" name="Text 4"/>
          <p:cNvSpPr txBox="1"/>
          <p:nvPr/>
        </p:nvSpPr>
        <p:spPr>
          <a:xfrm>
            <a:off x="6127125" y="2359289"/>
            <a:ext cx="2492400" cy="185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 часто появляется в задачах с параллельными прямыми, потому что там легко найти равные углы, образованные при пересечении линий.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6127308" y="1606387"/>
            <a:ext cx="2492400" cy="68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встречается
</a:t>
            </a:r>
            <a:endParaRPr lang="en-US" sz="1500" dirty="0"/>
          </a:p>
        </p:txBody>
      </p:sp>
      <p:sp>
        <p:nvSpPr>
          <p:cNvPr id="14" name="Text 6"/>
          <p:cNvSpPr txBox="1"/>
          <p:nvPr/>
        </p:nvSpPr>
        <p:spPr>
          <a:xfrm>
            <a:off x="3319125" y="2359289"/>
            <a:ext cx="2492400" cy="185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учебниках этот признак обозначают ASA или AAS. Оба обозначения указывают на одинаковую идею: сторона и два подходящих угла.
</a:t>
            </a:r>
            <a:endParaRPr lang="en-US" sz="1200" dirty="0"/>
          </a:p>
        </p:txBody>
      </p:sp>
      <p:sp>
        <p:nvSpPr>
          <p:cNvPr id="15" name="Text 7"/>
          <p:cNvSpPr txBox="1"/>
          <p:nvPr/>
        </p:nvSpPr>
        <p:spPr>
          <a:xfrm>
            <a:off x="3319308" y="1606387"/>
            <a:ext cx="2492400" cy="68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записывают
</a:t>
            </a:r>
            <a:endParaRPr lang="en-US" sz="15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9400" y="2171604"/>
            <a:ext cx="4417500" cy="222174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92800" y="522450"/>
            <a:ext cx="7958400" cy="10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трёх признаков равенства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5273852" y="1947222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помогает быстро увидеть, какие данные нужны для каждого признака и как они используются в доказательствах.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5273852" y="3459084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каждого признака свой удобный набор данных, но итог один: он доказывает полное равенство треугольников.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509400" y="4813225"/>
            <a:ext cx="4487700" cy="28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геометрии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4093" y="1931425"/>
            <a:ext cx="8115814" cy="2702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92800" y="479928"/>
            <a:ext cx="7958400" cy="66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проверяют равенство треугольников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565125" y="1321050"/>
            <a:ext cx="8123400" cy="39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основан на поиске соответствующих сторон и углов и проверке трёх признаков равенства.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92800" y="856038"/>
            <a:ext cx="7958400" cy="168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1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равных угла показывают лишь, что треугольники похожи. Для полного совпадения нужно знать хотя бы одну сторону или другое измерение длины.
</a:t>
            </a:r>
            <a:endParaRPr lang="en-US" sz="2100" dirty="0"/>
          </a:p>
        </p:txBody>
      </p:sp>
      <p:sp>
        <p:nvSpPr>
          <p:cNvPr id="5" name="Text 1"/>
          <p:cNvSpPr txBox="1"/>
          <p:nvPr/>
        </p:nvSpPr>
        <p:spPr>
          <a:xfrm>
            <a:off x="4875325" y="2816412"/>
            <a:ext cx="3665100" cy="9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равных углов задают только форму, но не размер треугольника.
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592800" y="2833425"/>
            <a:ext cx="3840000" cy="143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endParaRPr lang="en-US" sz="4300" dirty="0"/>
          </a:p>
        </p:txBody>
      </p:sp>
      <p:sp>
        <p:nvSpPr>
          <p:cNvPr id="7" name="Text 3"/>
          <p:cNvSpPr txBox="1"/>
          <p:nvPr/>
        </p:nvSpPr>
        <p:spPr>
          <a:xfrm>
            <a:off x="4875325" y="3889864"/>
            <a:ext cx="3665100" cy="36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геометрии
</a:t>
            </a:r>
            <a:endParaRPr lang="en-US" sz="1300" dirty="0"/>
          </a:p>
        </p:txBody>
      </p:sp>
      <p:sp>
        <p:nvSpPr>
          <p:cNvPr id="8" name="Text 4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1125" y="1760755"/>
            <a:ext cx="493200" cy="493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41950" y="3337555"/>
            <a:ext cx="431550" cy="4932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151775" y="1728589"/>
            <a:ext cx="431550" cy="4932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937200" y="1760755"/>
            <a:ext cx="308250" cy="4932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3875550" y="3337555"/>
            <a:ext cx="431550" cy="493200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511125" y="496075"/>
            <a:ext cx="8203200" cy="99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встречаются равные треугольники в задачах
</a:t>
            </a:r>
            <a:endParaRPr lang="en-US" sz="2500" dirty="0"/>
          </a:p>
        </p:txBody>
      </p:sp>
      <p:sp>
        <p:nvSpPr>
          <p:cNvPr id="15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800" dirty="0"/>
          </a:p>
        </p:txBody>
      </p:sp>
      <p:sp>
        <p:nvSpPr>
          <p:cNvPr id="16" name="Text 2"/>
          <p:cNvSpPr txBox="1"/>
          <p:nvPr/>
        </p:nvSpPr>
        <p:spPr>
          <a:xfrm>
            <a:off x="1055557" y="1759850"/>
            <a:ext cx="2544300" cy="49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Равнобедренный треугольник
</a:t>
            </a:r>
            <a:endParaRPr lang="en-US" sz="1200" dirty="0"/>
          </a:p>
        </p:txBody>
      </p:sp>
      <p:sp>
        <p:nvSpPr>
          <p:cNvPr id="17" name="Text 3"/>
          <p:cNvSpPr txBox="1"/>
          <p:nvPr/>
        </p:nvSpPr>
        <p:spPr>
          <a:xfrm>
            <a:off x="511125" y="2361323"/>
            <a:ext cx="30885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равнобедренной фигуре равные боковые стороны и симметрия часто позволяют сразу выделить два одинаковых треугольника после проведения высоты или биссектрисы.
</a:t>
            </a:r>
            <a:endParaRPr lang="en-US" sz="1000" dirty="0"/>
          </a:p>
        </p:txBody>
      </p:sp>
      <p:sp>
        <p:nvSpPr>
          <p:cNvPr id="18" name="Text 4"/>
          <p:cNvSpPr txBox="1"/>
          <p:nvPr/>
        </p:nvSpPr>
        <p:spPr>
          <a:xfrm>
            <a:off x="1055571" y="3336650"/>
            <a:ext cx="2544300" cy="49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Биссектриса угла
</a:t>
            </a:r>
            <a:endParaRPr lang="en-US" sz="1200" dirty="0"/>
          </a:p>
        </p:txBody>
      </p:sp>
      <p:sp>
        <p:nvSpPr>
          <p:cNvPr id="19" name="Text 5"/>
          <p:cNvSpPr txBox="1"/>
          <p:nvPr/>
        </p:nvSpPr>
        <p:spPr>
          <a:xfrm>
            <a:off x="511125" y="3938123"/>
            <a:ext cx="30888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Биссектриса делит угол пополам и создаёт пары равных углов. Это помогает сравнивать треугольники, которые получаются по обе стороны от линии разбиения.
</a:t>
            </a:r>
            <a:endParaRPr lang="en-US" sz="1000" dirty="0"/>
          </a:p>
        </p:txBody>
      </p:sp>
      <p:sp>
        <p:nvSpPr>
          <p:cNvPr id="20" name="Text 6"/>
          <p:cNvSpPr txBox="1"/>
          <p:nvPr/>
        </p:nvSpPr>
        <p:spPr>
          <a:xfrm>
            <a:off x="7120950" y="3006525"/>
            <a:ext cx="1593300" cy="171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пересечении прямых появляются вертикальные и смежные углы, а также общие стороны. Эти элементы часто становятся основой для доказательства равенства треугольников.
</a:t>
            </a:r>
            <a:endParaRPr lang="en-US" sz="1000" dirty="0"/>
          </a:p>
        </p:txBody>
      </p:sp>
      <p:sp>
        <p:nvSpPr>
          <p:cNvPr id="21" name="Text 7"/>
          <p:cNvSpPr txBox="1"/>
          <p:nvPr/>
        </p:nvSpPr>
        <p:spPr>
          <a:xfrm>
            <a:off x="7120950" y="2315200"/>
            <a:ext cx="1593300" cy="62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Пересечение прямых
</a:t>
            </a:r>
            <a:endParaRPr lang="en-US" sz="1200" dirty="0"/>
          </a:p>
        </p:txBody>
      </p:sp>
      <p:sp>
        <p:nvSpPr>
          <p:cNvPr id="22" name="Text 8"/>
          <p:cNvSpPr txBox="1"/>
          <p:nvPr/>
        </p:nvSpPr>
        <p:spPr>
          <a:xfrm>
            <a:off x="4389157" y="1759850"/>
            <a:ext cx="2544300" cy="49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Высота и медиана
</a:t>
            </a:r>
            <a:endParaRPr lang="en-US" sz="1200" dirty="0"/>
          </a:p>
        </p:txBody>
      </p:sp>
      <p:sp>
        <p:nvSpPr>
          <p:cNvPr id="23" name="Text 9"/>
          <p:cNvSpPr txBox="1"/>
          <p:nvPr/>
        </p:nvSpPr>
        <p:spPr>
          <a:xfrm>
            <a:off x="3844725" y="2361323"/>
            <a:ext cx="30885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Высота и медиана нередко делят исходную фигуру на две части с общими элементами. Тогда равенство треугольников доказывают по подходящему признаку.
</a:t>
            </a:r>
            <a:endParaRPr lang="en-US" sz="1000" dirty="0"/>
          </a:p>
        </p:txBody>
      </p:sp>
      <p:sp>
        <p:nvSpPr>
          <p:cNvPr id="24" name="Text 10"/>
          <p:cNvSpPr txBox="1"/>
          <p:nvPr/>
        </p:nvSpPr>
        <p:spPr>
          <a:xfrm>
            <a:off x="4389171" y="3336650"/>
            <a:ext cx="2544300" cy="49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Симметричные фигуры
</a:t>
            </a:r>
            <a:endParaRPr lang="en-US" sz="1200" dirty="0"/>
          </a:p>
        </p:txBody>
      </p:sp>
      <p:sp>
        <p:nvSpPr>
          <p:cNvPr id="25" name="Text 11"/>
          <p:cNvSpPr txBox="1"/>
          <p:nvPr/>
        </p:nvSpPr>
        <p:spPr>
          <a:xfrm>
            <a:off x="3844725" y="3938123"/>
            <a:ext cx="30888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симметричных чертежах соответствующие точки расположены одинаково относительно оси. Поэтому треугольники по разные стороны от неё часто оказываются равными.
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17100" y="1931492"/>
            <a:ext cx="4417500" cy="270196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92800" y="522450"/>
            <a:ext cx="7958400" cy="10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ситуации, где используют равенство треугольников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558900" y="1946400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реальных заданиях один и тот же признак часто встречается в разных рисунках, поэтому важно узнавать его по набору данных, а не по виду чертежа.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558900" y="3458263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признак узнают в симметричных и равнобедренных конструкциях; остальные задачи распределяются более равномерно.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4217100" y="4813225"/>
            <a:ext cx="4566900" cy="28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Схематическое распределение по типовым задачам школьной геометрии
</a:t>
            </a:r>
            <a:endParaRPr lang="en-US" sz="975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1250142"/>
            <a:ext cx="4212000" cy="166176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575779" y="1250142"/>
            <a:ext cx="4212000" cy="1661766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569025" y="522450"/>
            <a:ext cx="8058000" cy="58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7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Равнобедренный треугольник и равные части
</a:t>
            </a:r>
            <a:endParaRPr lang="en-US" sz="2700" dirty="0"/>
          </a:p>
        </p:txBody>
      </p:sp>
      <p:sp>
        <p:nvSpPr>
          <p:cNvPr id="11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800" dirty="0"/>
          </a:p>
        </p:txBody>
      </p:sp>
      <p:sp>
        <p:nvSpPr>
          <p:cNvPr id="12" name="Text 2"/>
          <p:cNvSpPr txBox="1"/>
          <p:nvPr/>
        </p:nvSpPr>
        <p:spPr>
          <a:xfrm>
            <a:off x="511512" y="3005575"/>
            <a:ext cx="3909000" cy="5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одна линия делит фигуру пополам
</a:t>
            </a:r>
            <a:endParaRPr lang="en-US" sz="1300" dirty="0"/>
          </a:p>
        </p:txBody>
      </p:sp>
      <p:sp>
        <p:nvSpPr>
          <p:cNvPr id="13" name="Text 3"/>
          <p:cNvSpPr txBox="1"/>
          <p:nvPr/>
        </p:nvSpPr>
        <p:spPr>
          <a:xfrm>
            <a:off x="511512" y="3766825"/>
            <a:ext cx="3909000" cy="89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равнобедренном треугольнике линия симметрии часто проходит через вершину и основание. Она делит фигуру на два треугольника, которые совпадают по соответствующим сторонам и углам. Так удобно доказывать равенство углов при основании.
</a:t>
            </a:r>
            <a:endParaRPr lang="en-US" sz="1000" dirty="0"/>
          </a:p>
        </p:txBody>
      </p:sp>
      <p:sp>
        <p:nvSpPr>
          <p:cNvPr id="14" name="Text 4"/>
          <p:cNvSpPr txBox="1"/>
          <p:nvPr/>
        </p:nvSpPr>
        <p:spPr>
          <a:xfrm>
            <a:off x="4741412" y="3005575"/>
            <a:ext cx="3909000" cy="5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высота помогает в доказательстве
</a:t>
            </a:r>
            <a:endParaRPr lang="en-US" sz="1300" dirty="0"/>
          </a:p>
        </p:txBody>
      </p:sp>
      <p:sp>
        <p:nvSpPr>
          <p:cNvPr id="15" name="Text 5"/>
          <p:cNvSpPr txBox="1"/>
          <p:nvPr/>
        </p:nvSpPr>
        <p:spPr>
          <a:xfrm>
            <a:off x="4741412" y="3766825"/>
            <a:ext cx="3909000" cy="89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из вершины опустить высоту, появляются два прямоугольных треугольника с общей высотой и равными боковыми сторонами. Их равенство позволяет сделать выводы о расстояниях, углах и других свойствах исходного треугольника.
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1775814"/>
            <a:ext cx="4212000" cy="301092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92800" y="522450"/>
            <a:ext cx="7958400" cy="10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Частые ошибки в доказательствах
</a:t>
            </a:r>
            <a:endParaRPr lang="en-US" sz="2500" dirty="0"/>
          </a:p>
        </p:txBody>
      </p:sp>
      <p:sp>
        <p:nvSpPr>
          <p:cNvPr id="10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800" dirty="0"/>
          </a:p>
        </p:txBody>
      </p:sp>
      <p:sp>
        <p:nvSpPr>
          <p:cNvPr id="11" name="Text 2"/>
          <p:cNvSpPr txBox="1"/>
          <p:nvPr/>
        </p:nvSpPr>
        <p:spPr>
          <a:xfrm>
            <a:off x="4708075" y="2141300"/>
            <a:ext cx="3994500" cy="56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учащиеся считают треугольники равными, заметив только одну общую сторону или пару равных углов. Но для доказательства нужен полный признак равенства, а не случайное совпадение элементов.
</a:t>
            </a:r>
            <a:endParaRPr lang="en-US" sz="900" dirty="0"/>
          </a:p>
        </p:txBody>
      </p:sp>
      <p:sp>
        <p:nvSpPr>
          <p:cNvPr id="12" name="Text 3"/>
          <p:cNvSpPr txBox="1"/>
          <p:nvPr/>
        </p:nvSpPr>
        <p:spPr>
          <a:xfrm>
            <a:off x="4708075" y="1869909"/>
            <a:ext cx="3946200" cy="23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Недостаточно данных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4708075" y="4153405"/>
            <a:ext cx="3994500" cy="56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нахождения признака нужно чётко сформулировать итог: треугольники равны, а затем перечислить следствия. Пропуск этого шага делает решение неполным.
</a:t>
            </a:r>
            <a:endParaRPr lang="en-US" sz="900" dirty="0"/>
          </a:p>
        </p:txBody>
      </p:sp>
      <p:sp>
        <p:nvSpPr>
          <p:cNvPr id="14" name="Text 5"/>
          <p:cNvSpPr txBox="1"/>
          <p:nvPr/>
        </p:nvSpPr>
        <p:spPr>
          <a:xfrm>
            <a:off x="4708075" y="3882014"/>
            <a:ext cx="3946200" cy="23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Неправильный вывод
</a:t>
            </a:r>
            <a:endParaRPr lang="en-US" sz="1200" dirty="0"/>
          </a:p>
        </p:txBody>
      </p:sp>
      <p:sp>
        <p:nvSpPr>
          <p:cNvPr id="15" name="Text 6"/>
          <p:cNvSpPr txBox="1"/>
          <p:nvPr/>
        </p:nvSpPr>
        <p:spPr>
          <a:xfrm>
            <a:off x="4708075" y="3147339"/>
            <a:ext cx="3994500" cy="56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Важно точно определить, какие вершины, стороны и углы соответствуют друг другу. Если перепутать порядок записи, можно получить верный рисунок, но неверное доказательство.
</a:t>
            </a:r>
            <a:endParaRPr lang="en-US" sz="900" dirty="0"/>
          </a:p>
        </p:txBody>
      </p:sp>
      <p:sp>
        <p:nvSpPr>
          <p:cNvPr id="16" name="Text 7"/>
          <p:cNvSpPr txBox="1"/>
          <p:nvPr/>
        </p:nvSpPr>
        <p:spPr>
          <a:xfrm>
            <a:off x="4708075" y="2875948"/>
            <a:ext cx="3946200" cy="23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Путаница в соответствии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4093" y="1931425"/>
            <a:ext cx="8115814" cy="2702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92800" y="479928"/>
            <a:ext cx="7958400" cy="66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263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решения задач на равенство треугольников
</a:t>
            </a:r>
            <a:endParaRPr lang="en-US" sz="2263" dirty="0"/>
          </a:p>
        </p:txBody>
      </p:sp>
      <p:sp>
        <p:nvSpPr>
          <p:cNvPr id="7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565125" y="1321050"/>
            <a:ext cx="8123400" cy="39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при доказательстве по школьному курсу геометрии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17100" y="2532150"/>
            <a:ext cx="4417500" cy="150065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92800" y="522450"/>
            <a:ext cx="7958400" cy="10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записывают признаки равенства в решении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558900" y="1946400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какие элементы указывают в записи и к какому выводу они приводят.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558900" y="3458263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записи отражают один смысл: для вывода о равенстве нужны точно сопоставленные элементы фигур.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4217100" y="4813225"/>
            <a:ext cx="4566900" cy="28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геометрии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1125" y="1760755"/>
            <a:ext cx="493200" cy="493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899325" y="1788155"/>
            <a:ext cx="493200" cy="4384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159025" y="3337555"/>
            <a:ext cx="493200" cy="4932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608875" y="3337555"/>
            <a:ext cx="369900" cy="4932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511125" y="496075"/>
            <a:ext cx="8272800" cy="99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применяется равенство треугольников в жизни
</a:t>
            </a:r>
            <a:endParaRPr lang="en-US" sz="2500" dirty="0"/>
          </a:p>
        </p:txBody>
      </p:sp>
      <p:sp>
        <p:nvSpPr>
          <p:cNvPr id="14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800" dirty="0"/>
          </a:p>
        </p:txBody>
      </p:sp>
      <p:sp>
        <p:nvSpPr>
          <p:cNvPr id="15" name="Text 2"/>
          <p:cNvSpPr txBox="1"/>
          <p:nvPr/>
        </p:nvSpPr>
        <p:spPr>
          <a:xfrm>
            <a:off x="1193850" y="1759850"/>
            <a:ext cx="2427300" cy="49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Черчение
</a:t>
            </a:r>
            <a:endParaRPr lang="en-US" sz="1200" dirty="0"/>
          </a:p>
        </p:txBody>
      </p:sp>
      <p:sp>
        <p:nvSpPr>
          <p:cNvPr id="16" name="Text 3"/>
          <p:cNvSpPr txBox="1"/>
          <p:nvPr/>
        </p:nvSpPr>
        <p:spPr>
          <a:xfrm>
            <a:off x="511125" y="2361325"/>
            <a:ext cx="31101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черчении равенство треугольников помогает переносить размеры с одного участка чертежа на другой и проверять, совпадают ли детали по форме и длине.
</a:t>
            </a:r>
            <a:endParaRPr lang="en-US" sz="1000" dirty="0"/>
          </a:p>
        </p:txBody>
      </p:sp>
      <p:sp>
        <p:nvSpPr>
          <p:cNvPr id="17" name="Text 4"/>
          <p:cNvSpPr txBox="1"/>
          <p:nvPr/>
        </p:nvSpPr>
        <p:spPr>
          <a:xfrm>
            <a:off x="4582050" y="1759850"/>
            <a:ext cx="2427300" cy="49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Строительные конструкции
</a:t>
            </a:r>
            <a:endParaRPr lang="en-US" sz="1200" dirty="0"/>
          </a:p>
        </p:txBody>
      </p:sp>
      <p:sp>
        <p:nvSpPr>
          <p:cNvPr id="18" name="Text 5"/>
          <p:cNvSpPr txBox="1"/>
          <p:nvPr/>
        </p:nvSpPr>
        <p:spPr>
          <a:xfrm>
            <a:off x="3899325" y="2361325"/>
            <a:ext cx="31101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Треугольные фермы и опоры ценят за устойчивость. Если части конструкции равны, их легче собирать и контролировать, а форма остаётся надёжной под нагрузкой.
</a:t>
            </a:r>
            <a:endParaRPr lang="en-US" sz="1000" dirty="0"/>
          </a:p>
        </p:txBody>
      </p:sp>
      <p:sp>
        <p:nvSpPr>
          <p:cNvPr id="19" name="Text 6"/>
          <p:cNvSpPr txBox="1"/>
          <p:nvPr/>
        </p:nvSpPr>
        <p:spPr>
          <a:xfrm>
            <a:off x="2841750" y="3336650"/>
            <a:ext cx="2427300" cy="49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Архитектура
</a:t>
            </a:r>
            <a:endParaRPr lang="en-US" sz="1200" dirty="0"/>
          </a:p>
        </p:txBody>
      </p:sp>
      <p:sp>
        <p:nvSpPr>
          <p:cNvPr id="20" name="Text 7"/>
          <p:cNvSpPr txBox="1"/>
          <p:nvPr/>
        </p:nvSpPr>
        <p:spPr>
          <a:xfrm>
            <a:off x="2159025" y="3938125"/>
            <a:ext cx="31101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архитектурных схемах треугольные элементы используют для проверки симметрии и точности проекта. Равные треугольники упрощают расчёт и помогают сохранять пропорции.
</a:t>
            </a:r>
            <a:endParaRPr lang="en-US" sz="1000" dirty="0"/>
          </a:p>
        </p:txBody>
      </p:sp>
      <p:sp>
        <p:nvSpPr>
          <p:cNvPr id="21" name="Text 8"/>
          <p:cNvSpPr txBox="1"/>
          <p:nvPr/>
        </p:nvSpPr>
        <p:spPr>
          <a:xfrm>
            <a:off x="6229950" y="3336650"/>
            <a:ext cx="2427300" cy="49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Измерения на местности
</a:t>
            </a:r>
            <a:endParaRPr lang="en-US" sz="1200" dirty="0"/>
          </a:p>
        </p:txBody>
      </p:sp>
      <p:sp>
        <p:nvSpPr>
          <p:cNvPr id="22" name="Text 9"/>
          <p:cNvSpPr txBox="1"/>
          <p:nvPr/>
        </p:nvSpPr>
        <p:spPr>
          <a:xfrm>
            <a:off x="5547225" y="3938125"/>
            <a:ext cx="31101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измерениях на местности равенство треугольников используют для косвенного определения расстояний. Это особенно полезно там, где нельзя измерить отрезок напрямую.
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17100" y="1931492"/>
            <a:ext cx="4417500" cy="270196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92800" y="522450"/>
            <a:ext cx="7958400" cy="10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Какой признак удобнее в разных типах задач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558900" y="1946400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 признака зависит не от сложности, а от того, какие элементы уже даны в условии и какие легко найти на чертеже.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558900" y="3458263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каждого признака своя сильная сторона: построение, измерения или работа с параллельными прямыми. Поэтому важно уметь узнавать все три.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4217100" y="4813225"/>
            <a:ext cx="4566900" cy="28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оценка по типовым задачам школьной геометрии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29500" y="512729"/>
            <a:ext cx="3873000" cy="255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0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Равенство треугольников — инструмент точного доказательства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4741664" y="3319121"/>
            <a:ext cx="3873000" cy="136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признака равенства позволяют уверенно сравнивать треугольники и делать строгие выводы из условий задачи. Это одна из главных опор геометрии 7 класса.
</a:t>
            </a:r>
            <a:endParaRPr lang="en-US" sz="13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2026-05-29T02:51:56Z</dcterms:created>
  <dcterms:modified xsi:type="dcterms:W3CDTF">2026-05-29T02:51:56Z</dcterms:modified>
</cp:coreProperties>
</file>