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jpeg"/><Relationship Id="rId4" Type="http://schemas.openxmlformats.org/officeDocument/2006/relationships/image" Target="../media/image-3-4.png"/><Relationship Id="rId5" Type="http://schemas.openxmlformats.org/officeDocument/2006/relationships/image" Target="../media/image-3-5.jpeg"/><Relationship Id="rId6" Type="http://schemas.openxmlformats.org/officeDocument/2006/relationships/image" Target="../media/image-3-6.png"/><Relationship Id="rId7" Type="http://schemas.openxmlformats.org/officeDocument/2006/relationships/image" Target="../media/image-3-7.jpeg"/><Relationship Id="rId8" Type="http://schemas.openxmlformats.org/officeDocument/2006/relationships/image" Target="../media/image-3-8.png"/><Relationship Id="rId9" Type="http://schemas.openxmlformats.org/officeDocument/2006/relationships/image" Target="../media/image-3-9.jpe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jpe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jpeg"/><Relationship Id="rId3" Type="http://schemas.openxmlformats.org/officeDocument/2006/relationships/image" Target="../media/image-10-3.png"/><Relationship Id="rId4" Type="http://schemas.openxmlformats.org/officeDocument/2006/relationships/image" Target="../media/image-10-4.jpeg"/><Relationship Id="rId5" Type="http://schemas.openxmlformats.org/officeDocument/2006/relationships/image" Target="../media/image-10-5.png"/><Relationship Id="rId6" Type="http://schemas.openxmlformats.org/officeDocument/2006/relationships/image" Target="../media/image-10-6.jpeg"/><Relationship Id="rId7" Type="http://schemas.openxmlformats.org/officeDocument/2006/relationships/image" Target="../media/image-10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image" Target="../media/image-11-7.png"/><Relationship Id="rId8" Type="http://schemas.openxmlformats.org/officeDocument/2006/relationships/image" Target="../media/image-11-8.png"/><Relationship Id="rId9" Type="http://schemas.openxmlformats.org/officeDocument/2006/relationships/image" Target="../media/image-11-9.png"/><Relationship Id="rId10" Type="http://schemas.openxmlformats.org/officeDocument/2006/relationships/image" Target="../media/image-11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jpe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jpeg"/><Relationship Id="rId4" Type="http://schemas.openxmlformats.org/officeDocument/2006/relationships/image" Target="../media/image-16-4.png"/><Relationship Id="rId5" Type="http://schemas.openxmlformats.org/officeDocument/2006/relationships/image" Target="../media/image-16-5.jpeg"/><Relationship Id="rId6" Type="http://schemas.openxmlformats.org/officeDocument/2006/relationships/image" Target="../media/image-16-6.png"/><Relationship Id="rId7" Type="http://schemas.openxmlformats.org/officeDocument/2006/relationships/image" Target="../media/image-16-7.jpeg"/><Relationship Id="rId8" Type="http://schemas.openxmlformats.org/officeDocument/2006/relationships/image" Target="../media/image-16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jpeg"/><Relationship Id="rId3" Type="http://schemas.openxmlformats.org/officeDocument/2006/relationships/image" Target="../media/image-18-3.png"/><Relationship Id="rId4" Type="http://schemas.openxmlformats.org/officeDocument/2006/relationships/image" Target="../media/image-18-4.jpeg"/><Relationship Id="rId5" Type="http://schemas.openxmlformats.org/officeDocument/2006/relationships/image" Target="../media/image-18-5.png"/><Relationship Id="rId6" Type="http://schemas.openxmlformats.org/officeDocument/2006/relationships/image" Target="../media/image-18-6.jpeg"/><Relationship Id="rId7" Type="http://schemas.openxmlformats.org/officeDocument/2006/relationships/image" Target="../media/image-18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jpeg"/><Relationship Id="rId3" Type="http://schemas.openxmlformats.org/officeDocument/2006/relationships/image" Target="../media/image-2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99760" y="0"/>
            <a:ext cx="427453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2104050"/>
            <a:ext cx="4485300" cy="935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клеток до биосферы: как устроена живая природа и её взаимосвязи.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60000" y="3245425"/>
            <a:ext cx="5278800" cy="153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Обзор организации живой природы
</a:t>
            </a:r>
            <a:endParaRPr lang="en-US" sz="2800" dirty="0"/>
          </a:p>
        </p:txBody>
      </p:sp>
      <p:sp>
        <p:nvSpPr>
          <p:cNvPr id="7" name="Text 2"/>
          <p:cNvSpPr txBox="1"/>
          <p:nvPr/>
        </p:nvSpPr>
        <p:spPr>
          <a:xfrm>
            <a:off x="360000" y="360000"/>
            <a:ext cx="3361500" cy="41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22" y="0"/>
            <a:ext cx="4148956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376750" y="360000"/>
            <a:ext cx="4407300" cy="190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Возникновение и развитие биологии как науки
</a:t>
            </a:r>
            <a:endParaRPr lang="en-US" sz="2800" dirty="0"/>
          </a:p>
        </p:txBody>
      </p:sp>
      <p:sp>
        <p:nvSpPr>
          <p:cNvPr id="6" name="Text 1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4376850" y="2331350"/>
            <a:ext cx="4407300" cy="245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Биология начала активно развиваться в XVIII веке, благодаря Линнею и Дарвину. Систематизация и эволюция помогли понять жизнь в целом и научились изучать её уровни для сохранения природы.
</a:t>
            </a:r>
            <a:endParaRPr lang="en-US" sz="17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150" y="1328332"/>
            <a:ext cx="2005200" cy="159593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499600" y="1328332"/>
            <a:ext cx="2005200" cy="1595936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639050" y="1328332"/>
            <a:ext cx="2005200" cy="1595936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6778500" y="1328332"/>
            <a:ext cx="2005200" cy="1595936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360000" y="360000"/>
            <a:ext cx="8424000" cy="92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Пять уровней живой природы: от микроскопического к сложному
</a:t>
            </a:r>
            <a:endParaRPr lang="en-US" sz="2800" dirty="0"/>
          </a:p>
        </p:txBody>
      </p:sp>
      <p:sp>
        <p:nvSpPr>
          <p:cNvPr id="12" name="Text 1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200" dirty="0"/>
          </a:p>
        </p:txBody>
      </p:sp>
      <p:sp>
        <p:nvSpPr>
          <p:cNvPr id="13" name="Text 2"/>
          <p:cNvSpPr txBox="1"/>
          <p:nvPr/>
        </p:nvSpPr>
        <p:spPr>
          <a:xfrm>
            <a:off x="486150" y="3698175"/>
            <a:ext cx="1752900" cy="98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Клетка — минимальная единица жизни, из которой строятся все живые организмы. Каждый клеточный элемент выполняет особые функции.
</a:t>
            </a:r>
            <a:endParaRPr lang="en-US" sz="900" dirty="0"/>
          </a:p>
        </p:txBody>
      </p:sp>
      <p:sp>
        <p:nvSpPr>
          <p:cNvPr id="14" name="Text 3"/>
          <p:cNvSpPr txBox="1"/>
          <p:nvPr/>
        </p:nvSpPr>
        <p:spPr>
          <a:xfrm>
            <a:off x="486150" y="3080925"/>
            <a:ext cx="1752900" cy="55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Клеточный уровень — начало жизни
</a:t>
            </a:r>
            <a:endParaRPr lang="en-US" sz="1200" dirty="0"/>
          </a:p>
        </p:txBody>
      </p:sp>
      <p:sp>
        <p:nvSpPr>
          <p:cNvPr id="15" name="Text 4"/>
          <p:cNvSpPr txBox="1"/>
          <p:nvPr/>
        </p:nvSpPr>
        <p:spPr>
          <a:xfrm>
            <a:off x="2625750" y="3698175"/>
            <a:ext cx="1752900" cy="98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Ткани состоят из клеток, объединённых по функциям. Они образуют основу органов как у растений, так и у животных.
</a:t>
            </a:r>
            <a:endParaRPr lang="en-US" sz="900" dirty="0"/>
          </a:p>
        </p:txBody>
      </p:sp>
      <p:sp>
        <p:nvSpPr>
          <p:cNvPr id="16" name="Text 5"/>
          <p:cNvSpPr txBox="1"/>
          <p:nvPr/>
        </p:nvSpPr>
        <p:spPr>
          <a:xfrm>
            <a:off x="2625750" y="3080925"/>
            <a:ext cx="1752900" cy="55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Тканевый уровень — группы клеток
</a:t>
            </a:r>
            <a:endParaRPr lang="en-US" sz="1200" dirty="0"/>
          </a:p>
        </p:txBody>
      </p:sp>
      <p:sp>
        <p:nvSpPr>
          <p:cNvPr id="17" name="Text 6"/>
          <p:cNvSpPr txBox="1"/>
          <p:nvPr/>
        </p:nvSpPr>
        <p:spPr>
          <a:xfrm>
            <a:off x="4765350" y="3698175"/>
            <a:ext cx="1752900" cy="98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Органы выполняют специальные задачи: сердце качает кровь, лист растения участвует в фотосинтезе, обеспечивая жизнь организму.
</a:t>
            </a:r>
            <a:endParaRPr lang="en-US" sz="900" dirty="0"/>
          </a:p>
        </p:txBody>
      </p:sp>
      <p:sp>
        <p:nvSpPr>
          <p:cNvPr id="18" name="Text 7"/>
          <p:cNvSpPr txBox="1"/>
          <p:nvPr/>
        </p:nvSpPr>
        <p:spPr>
          <a:xfrm>
            <a:off x="4765350" y="3080925"/>
            <a:ext cx="1752900" cy="55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Органный уровень — части тела с функциями
</a:t>
            </a:r>
            <a:endParaRPr lang="en-US" sz="1200" dirty="0"/>
          </a:p>
        </p:txBody>
      </p:sp>
      <p:sp>
        <p:nvSpPr>
          <p:cNvPr id="19" name="Text 8"/>
          <p:cNvSpPr txBox="1"/>
          <p:nvPr/>
        </p:nvSpPr>
        <p:spPr>
          <a:xfrm>
            <a:off x="6904950" y="3698175"/>
            <a:ext cx="1752900" cy="98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Сюда входят популяции и биоценозы — группы организмов, которые взаимодействуют в рамках экосистем.
</a:t>
            </a:r>
            <a:endParaRPr lang="en-US" sz="900" dirty="0"/>
          </a:p>
        </p:txBody>
      </p:sp>
      <p:sp>
        <p:nvSpPr>
          <p:cNvPr id="20" name="Text 9"/>
          <p:cNvSpPr txBox="1"/>
          <p:nvPr/>
        </p:nvSpPr>
        <p:spPr>
          <a:xfrm>
            <a:off x="6904950" y="3080925"/>
            <a:ext cx="1752900" cy="55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Популяционно-биоценотический уровень — сообщества
</a:t>
            </a:r>
            <a:endParaRPr lang="en-US" sz="1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200" dirty="0"/>
          </a:p>
        </p:txBody>
      </p:sp>
      <p:sp>
        <p:nvSpPr>
          <p:cNvPr id="8" name="Text 1"/>
          <p:cNvSpPr txBox="1"/>
          <p:nvPr/>
        </p:nvSpPr>
        <p:spPr>
          <a:xfrm>
            <a:off x="998850" y="1703121"/>
            <a:ext cx="3368400" cy="9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Клетка — структурная единица всех организмов, отвечает за обмен веществ и рост. Внутри неё происходят химические реакции, поддерживающие жизнь.
</a:t>
            </a:r>
            <a:endParaRPr lang="en-US" sz="1300" dirty="0"/>
          </a:p>
        </p:txBody>
      </p:sp>
      <p:sp>
        <p:nvSpPr>
          <p:cNvPr id="9" name="Text 2"/>
          <p:cNvSpPr txBox="1"/>
          <p:nvPr/>
        </p:nvSpPr>
        <p:spPr>
          <a:xfrm>
            <a:off x="5281650" y="1703121"/>
            <a:ext cx="3368400" cy="9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Обмен веществ и деление позволяют клеткам расти и восстанавливаться, а также передавать наследственную информацию.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360000" y="360000"/>
            <a:ext cx="7142100" cy="9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Клетка — основа жизни
</a:t>
            </a:r>
            <a:endParaRPr lang="en-US" sz="2800" dirty="0"/>
          </a:p>
        </p:txBody>
      </p:sp>
      <p:sp>
        <p:nvSpPr>
          <p:cNvPr id="11" name="Text 4"/>
          <p:cNvSpPr txBox="1"/>
          <p:nvPr/>
        </p:nvSpPr>
        <p:spPr>
          <a:xfrm>
            <a:off x="5281650" y="3219897"/>
            <a:ext cx="3368400" cy="9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Организмы делятся на одноклеточные, как бактерии, и многоклеточные, например, растения и животные, объединённые клетками.
</a:t>
            </a:r>
            <a:endParaRPr lang="en-US" sz="13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1478073"/>
            <a:ext cx="4348200" cy="3305204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000" y="360000"/>
            <a:ext cx="7501500" cy="92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Диаграмма: процентное соотношение уровней организации
</a:t>
            </a:r>
            <a:endParaRPr lang="en-US" sz="3200" dirty="0"/>
          </a:p>
        </p:txBody>
      </p:sp>
      <p:sp>
        <p:nvSpPr>
          <p:cNvPr id="5" name="Text 1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4903200" y="1713000"/>
            <a:ext cx="3880800" cy="102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Клеточный уровень присущ всем живым организмам без исключения, другие уровни характерны только для многоклеточных.
</a:t>
            </a:r>
            <a:endParaRPr lang="en-US" sz="1500" dirty="0"/>
          </a:p>
        </p:txBody>
      </p:sp>
      <p:sp>
        <p:nvSpPr>
          <p:cNvPr id="7" name="Text 3"/>
          <p:cNvSpPr txBox="1"/>
          <p:nvPr/>
        </p:nvSpPr>
        <p:spPr>
          <a:xfrm>
            <a:off x="4903200" y="2918150"/>
            <a:ext cx="3880800" cy="116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Распространённость прослеживает усложнение структуры живых организмов в процессе эволюции и отражение этого в организации.
</a:t>
            </a:r>
            <a:endParaRPr lang="en-US" sz="1500" dirty="0"/>
          </a:p>
        </p:txBody>
      </p:sp>
      <p:sp>
        <p:nvSpPr>
          <p:cNvPr id="8" name="Text 4"/>
          <p:cNvSpPr txBox="1"/>
          <p:nvPr/>
        </p:nvSpPr>
        <p:spPr>
          <a:xfrm>
            <a:off x="4903200" y="4358525"/>
            <a:ext cx="3880800" cy="424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CD96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Учебник биологии, 7 класс, 2023
</a:t>
            </a:r>
            <a:endParaRPr lang="en-US" sz="15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200" dirty="0"/>
          </a:p>
        </p:txBody>
      </p:sp>
      <p:sp>
        <p:nvSpPr>
          <p:cNvPr id="9" name="Text 1"/>
          <p:cNvSpPr txBox="1"/>
          <p:nvPr/>
        </p:nvSpPr>
        <p:spPr>
          <a:xfrm>
            <a:off x="998849" y="1685064"/>
            <a:ext cx="3368400" cy="102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Покровная ткань растений защищает тело от повреждений и высыхания, создавая барьер с внешней средой.
</a:t>
            </a:r>
            <a:endParaRPr lang="en-US" sz="1200" dirty="0"/>
          </a:p>
        </p:txBody>
      </p:sp>
      <p:sp>
        <p:nvSpPr>
          <p:cNvPr id="10" name="Text 2"/>
          <p:cNvSpPr txBox="1"/>
          <p:nvPr/>
        </p:nvSpPr>
        <p:spPr>
          <a:xfrm>
            <a:off x="5281649" y="1685064"/>
            <a:ext cx="3368400" cy="102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Проводящая ткань транспортирует воду и питательные вещества по растению, обеспечивая его жизнедеятельность.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360000" y="360000"/>
            <a:ext cx="7142100" cy="9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Ткани и их разнообразие
</a:t>
            </a:r>
            <a:endParaRPr lang="en-US" sz="2800" dirty="0"/>
          </a:p>
        </p:txBody>
      </p:sp>
      <p:sp>
        <p:nvSpPr>
          <p:cNvPr id="12" name="Text 4"/>
          <p:cNvSpPr txBox="1"/>
          <p:nvPr/>
        </p:nvSpPr>
        <p:spPr>
          <a:xfrm>
            <a:off x="5281649" y="3201851"/>
            <a:ext cx="3368400" cy="102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Мышечная ткань животных обеспечивает движение, а нервная регулирует работу органов и адаптацию к среде.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998849" y="3201851"/>
            <a:ext cx="3368400" cy="102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Эпителиальная ткань животных покрывает органы и поверхности, защищая и регулируя обмен веществ.
</a:t>
            </a:r>
            <a:endParaRPr lang="en-US" sz="12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1906145"/>
            <a:ext cx="4348200" cy="244906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360000"/>
            <a:ext cx="7501500" cy="92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тканей растений и животных
</a:t>
            </a:r>
            <a:endParaRPr lang="en-US" sz="2800" dirty="0"/>
          </a:p>
        </p:txBody>
      </p:sp>
      <p:sp>
        <p:nvSpPr>
          <p:cNvPr id="6" name="Text 1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4903200" y="1713000"/>
            <a:ext cx="3880800" cy="102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демонстрирует функции и примеры тканей, подчеркивая их различия в строении и назначении.
</a:t>
            </a:r>
            <a:endParaRPr lang="en-US" sz="1300" dirty="0"/>
          </a:p>
        </p:txBody>
      </p:sp>
      <p:sp>
        <p:nvSpPr>
          <p:cNvPr id="8" name="Text 3"/>
          <p:cNvSpPr txBox="1"/>
          <p:nvPr/>
        </p:nvSpPr>
        <p:spPr>
          <a:xfrm>
            <a:off x="4903200" y="2918150"/>
            <a:ext cx="3880800" cy="116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Ткани растений и животных отличаются по функции и структуре, отражая разные адаптации к среде.
</a:t>
            </a:r>
            <a:endParaRPr lang="en-US" sz="1300" dirty="0"/>
          </a:p>
        </p:txBody>
      </p:sp>
      <p:sp>
        <p:nvSpPr>
          <p:cNvPr id="9" name="Text 4"/>
          <p:cNvSpPr txBox="1"/>
          <p:nvPr/>
        </p:nvSpPr>
        <p:spPr>
          <a:xfrm>
            <a:off x="4903200" y="4358525"/>
            <a:ext cx="3880800" cy="424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CD96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Учебник биологии, 7 класс
</a:t>
            </a:r>
            <a:endParaRPr lang="en-US" sz="13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204972" y="1477975"/>
            <a:ext cx="2734056" cy="33054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60000"/>
            <a:ext cx="7142100" cy="9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Органы и их системы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524925" y="1784550"/>
            <a:ext cx="2406300" cy="279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Определение и примеры органов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 — часть организма со специфической структурой и функцией. Примеры: сердце у животных и лист у растений выполняют жизненно важные задачи.
</a:t>
            </a:r>
            <a:endParaRPr lang="en-US" sz="1600" dirty="0"/>
          </a:p>
        </p:txBody>
      </p:sp>
      <p:sp>
        <p:nvSpPr>
          <p:cNvPr id="9" name="Text 3"/>
          <p:cNvSpPr txBox="1"/>
          <p:nvPr/>
        </p:nvSpPr>
        <p:spPr>
          <a:xfrm>
            <a:off x="6212925" y="1784400"/>
            <a:ext cx="2406300" cy="279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Органные системы и их роль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Органы объединяются в системы (дыхательную, пищеварительную и другие), которые обеспечивают сложные жизненные процессы и поддерживают гомеостаз.
</a:t>
            </a:r>
            <a:endParaRPr lang="en-US" sz="16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595000" y="526543"/>
            <a:ext cx="3821700" cy="158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 организмов варьируется от одноклеточных микроорганизмов до многоклеточных, состоящих из триллионов клеток.
</a:t>
            </a:r>
            <a:endParaRPr lang="en-US" sz="1700" dirty="0"/>
          </a:p>
        </p:txBody>
      </p:sp>
      <p:sp>
        <p:nvSpPr>
          <p:cNvPr id="6" name="Text 2"/>
          <p:cNvSpPr txBox="1"/>
          <p:nvPr/>
        </p:nvSpPr>
        <p:spPr>
          <a:xfrm>
            <a:off x="4966800" y="1983525"/>
            <a:ext cx="3821700" cy="103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452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1 до 100 триллионов
</a:t>
            </a:r>
            <a:endParaRPr lang="en-US" sz="4529" dirty="0"/>
          </a:p>
        </p:txBody>
      </p:sp>
      <p:sp>
        <p:nvSpPr>
          <p:cNvPr id="7" name="Text 3"/>
          <p:cNvSpPr txBox="1"/>
          <p:nvPr/>
        </p:nvSpPr>
        <p:spPr>
          <a:xfrm>
            <a:off x="4966800" y="3101336"/>
            <a:ext cx="3821700" cy="117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клеток могут объединяться в организме для обеспечения его жизнедеятельности и независимости.
</a:t>
            </a:r>
            <a:endParaRPr lang="en-US" sz="1500" dirty="0"/>
          </a:p>
        </p:txBody>
      </p:sp>
      <p:sp>
        <p:nvSpPr>
          <p:cNvPr id="8" name="Text 4"/>
          <p:cNvSpPr txBox="1"/>
          <p:nvPr/>
        </p:nvSpPr>
        <p:spPr>
          <a:xfrm>
            <a:off x="4966800" y="4358525"/>
            <a:ext cx="3817200" cy="42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CD96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исследования в биологии, 2023
</a:t>
            </a:r>
            <a:endParaRPr lang="en-US" sz="15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150" y="1328684"/>
            <a:ext cx="2718000" cy="159523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213000" y="1328684"/>
            <a:ext cx="2718000" cy="1595232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066000" y="1328684"/>
            <a:ext cx="2718000" cy="1595232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60000" y="360000"/>
            <a:ext cx="8424000" cy="92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Популяции: структуры и особенности
</a:t>
            </a:r>
            <a:endParaRPr lang="en-US" sz="2800" dirty="0"/>
          </a:p>
        </p:txBody>
      </p:sp>
      <p:sp>
        <p:nvSpPr>
          <p:cNvPr id="10" name="Text 1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200" dirty="0"/>
          </a:p>
        </p:txBody>
      </p:sp>
      <p:sp>
        <p:nvSpPr>
          <p:cNvPr id="11" name="Text 2"/>
          <p:cNvSpPr txBox="1"/>
          <p:nvPr/>
        </p:nvSpPr>
        <p:spPr>
          <a:xfrm>
            <a:off x="486150" y="3698175"/>
            <a:ext cx="2445300" cy="108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Популяция характеризуется количеством особей и их плотностью на территории. Эти параметры влияют на взаимодействие внутри группы и доступ к ресурсам.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496350" y="2952747"/>
            <a:ext cx="2445300" cy="55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Численность и плотность
</a:t>
            </a:r>
            <a:endParaRPr lang="en-US" sz="1300" dirty="0"/>
          </a:p>
        </p:txBody>
      </p:sp>
      <p:sp>
        <p:nvSpPr>
          <p:cNvPr id="13" name="Text 4"/>
          <p:cNvSpPr txBox="1"/>
          <p:nvPr/>
        </p:nvSpPr>
        <p:spPr>
          <a:xfrm>
            <a:off x="3339000" y="3698175"/>
            <a:ext cx="2445300" cy="108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Возрастной состав популяции важен для её воспроизводства и устойчивости. Молодые и старые особи имеют разные роли в жизни группы.
</a:t>
            </a:r>
            <a:endParaRPr lang="en-US" sz="1100" dirty="0"/>
          </a:p>
        </p:txBody>
      </p:sp>
      <p:sp>
        <p:nvSpPr>
          <p:cNvPr id="14" name="Text 5"/>
          <p:cNvSpPr txBox="1"/>
          <p:nvPr/>
        </p:nvSpPr>
        <p:spPr>
          <a:xfrm>
            <a:off x="3349425" y="2952747"/>
            <a:ext cx="2445300" cy="55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Возрастная структура
</a:t>
            </a:r>
            <a:endParaRPr lang="en-US" sz="1300" dirty="0"/>
          </a:p>
        </p:txBody>
      </p:sp>
      <p:sp>
        <p:nvSpPr>
          <p:cNvPr id="15" name="Text 6"/>
          <p:cNvSpPr txBox="1"/>
          <p:nvPr/>
        </p:nvSpPr>
        <p:spPr>
          <a:xfrm>
            <a:off x="6192000" y="3698175"/>
            <a:ext cx="2445300" cy="108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Стая волков и колония муравьёв — примеры популяций, где особи одного вида совместно живут и взаимодействуют на общем пространстве.
</a:t>
            </a:r>
            <a:endParaRPr lang="en-US" sz="1100" dirty="0"/>
          </a:p>
        </p:txBody>
      </p:sp>
      <p:sp>
        <p:nvSpPr>
          <p:cNvPr id="16" name="Text 7"/>
          <p:cNvSpPr txBox="1"/>
          <p:nvPr/>
        </p:nvSpPr>
        <p:spPr>
          <a:xfrm>
            <a:off x="6202350" y="2952747"/>
            <a:ext cx="2445300" cy="55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популяций в природе
</a:t>
            </a:r>
            <a:endParaRPr lang="en-US" sz="13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157912" y="3188538"/>
            <a:ext cx="428100" cy="4281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990213" y="3231228"/>
            <a:ext cx="428400" cy="34272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5433344" y="1686040"/>
            <a:ext cx="374588" cy="4281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2573987" y="1728730"/>
            <a:ext cx="428400" cy="34272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200" dirty="0"/>
          </a:p>
        </p:txBody>
      </p:sp>
      <p:sp>
        <p:nvSpPr>
          <p:cNvPr id="13" name="Text 1"/>
          <p:cNvSpPr txBox="1"/>
          <p:nvPr/>
        </p:nvSpPr>
        <p:spPr>
          <a:xfrm>
            <a:off x="360000" y="360000"/>
            <a:ext cx="8416500" cy="9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Биоценозы: сообщества организмов
</a:t>
            </a:r>
            <a:endParaRPr lang="en-US" sz="2800" dirty="0"/>
          </a:p>
        </p:txBody>
      </p:sp>
      <p:sp>
        <p:nvSpPr>
          <p:cNvPr id="14" name="Text 2"/>
          <p:cNvSpPr txBox="1"/>
          <p:nvPr/>
        </p:nvSpPr>
        <p:spPr>
          <a:xfrm>
            <a:off x="1157763" y="3650713"/>
            <a:ext cx="2543700" cy="78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Биоценоз включает разнообразные виды: растения, животных, грибы и микроорганизмы, живущие на одной территории и образующие сложные взаимоотношения.
</a:t>
            </a:r>
            <a:endParaRPr lang="en-US" sz="1000" dirty="0"/>
          </a:p>
        </p:txBody>
      </p:sp>
      <p:sp>
        <p:nvSpPr>
          <p:cNvPr id="15" name="Text 3"/>
          <p:cNvSpPr txBox="1"/>
          <p:nvPr/>
        </p:nvSpPr>
        <p:spPr>
          <a:xfrm>
            <a:off x="1670587" y="3188527"/>
            <a:ext cx="2031000" cy="39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Состав биоценозов
</a:t>
            </a:r>
            <a:endParaRPr lang="en-US" sz="1200" dirty="0"/>
          </a:p>
        </p:txBody>
      </p:sp>
      <p:sp>
        <p:nvSpPr>
          <p:cNvPr id="16" name="Text 4"/>
          <p:cNvSpPr txBox="1"/>
          <p:nvPr/>
        </p:nvSpPr>
        <p:spPr>
          <a:xfrm>
            <a:off x="3990213" y="3650713"/>
            <a:ext cx="2543700" cy="78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Организмы связаны пищевыми цепями, где энергия и питательные вещества передаются от растений к животным и далее к разлагающим организмам.
</a:t>
            </a:r>
            <a:endParaRPr lang="en-US" sz="1000" dirty="0"/>
          </a:p>
        </p:txBody>
      </p:sp>
      <p:sp>
        <p:nvSpPr>
          <p:cNvPr id="17" name="Text 5"/>
          <p:cNvSpPr txBox="1"/>
          <p:nvPr/>
        </p:nvSpPr>
        <p:spPr>
          <a:xfrm>
            <a:off x="4503037" y="3188527"/>
            <a:ext cx="2031000" cy="39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Пищевые цепи
</a:t>
            </a:r>
            <a:endParaRPr lang="en-US" sz="1200" dirty="0"/>
          </a:p>
        </p:txBody>
      </p:sp>
      <p:sp>
        <p:nvSpPr>
          <p:cNvPr id="18" name="Text 6"/>
          <p:cNvSpPr txBox="1"/>
          <p:nvPr/>
        </p:nvSpPr>
        <p:spPr>
          <a:xfrm>
            <a:off x="5406438" y="2148215"/>
            <a:ext cx="2543700" cy="78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биоценозы — леса, озера, луга, где разнообразные виды образуют устойчивые природные сообщества.
</a:t>
            </a:r>
            <a:endParaRPr lang="en-US" sz="1000" dirty="0"/>
          </a:p>
        </p:txBody>
      </p:sp>
      <p:sp>
        <p:nvSpPr>
          <p:cNvPr id="19" name="Text 7"/>
          <p:cNvSpPr txBox="1"/>
          <p:nvPr/>
        </p:nvSpPr>
        <p:spPr>
          <a:xfrm>
            <a:off x="5919263" y="1686030"/>
            <a:ext cx="2031000" cy="39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биоценозов
</a:t>
            </a:r>
            <a:endParaRPr lang="en-US" sz="1200" dirty="0"/>
          </a:p>
        </p:txBody>
      </p:sp>
      <p:sp>
        <p:nvSpPr>
          <p:cNvPr id="20" name="Text 8"/>
          <p:cNvSpPr txBox="1"/>
          <p:nvPr/>
        </p:nvSpPr>
        <p:spPr>
          <a:xfrm>
            <a:off x="2573987" y="2148215"/>
            <a:ext cx="2543700" cy="78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биоценозах встречаются конкуренция, симбиоз и паразитизм, которые влияют на выживание и процветание видов в сообществе.
</a:t>
            </a:r>
            <a:endParaRPr lang="en-US" sz="1000" dirty="0"/>
          </a:p>
        </p:txBody>
      </p:sp>
      <p:sp>
        <p:nvSpPr>
          <p:cNvPr id="21" name="Text 9"/>
          <p:cNvSpPr txBox="1"/>
          <p:nvPr/>
        </p:nvSpPr>
        <p:spPr>
          <a:xfrm>
            <a:off x="3086813" y="1686030"/>
            <a:ext cx="2031000" cy="39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Виды взаимодействий
</a:t>
            </a:r>
            <a:endParaRPr lang="en-US" sz="12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22" y="0"/>
            <a:ext cx="4148956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376750" y="360000"/>
            <a:ext cx="4407300" cy="138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Экосистема как основная единица природы
</a:t>
            </a:r>
            <a:endParaRPr lang="en-US" sz="2800" dirty="0"/>
          </a:p>
        </p:txBody>
      </p:sp>
      <p:sp>
        <p:nvSpPr>
          <p:cNvPr id="6" name="Text 1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4376750" y="2001176"/>
            <a:ext cx="4407300" cy="133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CD96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Состав экосистемы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Экосистема объединяет биоценоз, состоящий из живых организмов, и абиотические факторы: почву, воду, воздух, свет. Все элементы взаимосвязаны и влияют друг на друга.
</a:t>
            </a:r>
            <a:endParaRPr lang="en-US" sz="1600" dirty="0"/>
          </a:p>
        </p:txBody>
      </p:sp>
      <p:sp>
        <p:nvSpPr>
          <p:cNvPr id="8" name="Text 3"/>
          <p:cNvSpPr txBox="1"/>
          <p:nvPr/>
        </p:nvSpPr>
        <p:spPr>
          <a:xfrm>
            <a:off x="4376750" y="3452400"/>
            <a:ext cx="4407300" cy="133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CD96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Взаимодействия между компонентами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Обмен веществ и энергии происходит между живыми и неживыми частями экосистемы. Такое взаимодействие поддерживает баланс и устойчивость природного сообщества.
</a:t>
            </a:r>
            <a:endParaRPr lang="en-US" sz="16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1555" y="1582600"/>
            <a:ext cx="8420889" cy="32007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000" y="360000"/>
            <a:ext cx="7501500" cy="52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34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Круговорот веществ и поток энергии в экосистеме
</a:t>
            </a:r>
            <a:endParaRPr lang="en-US" sz="2341" dirty="0"/>
          </a:p>
        </p:txBody>
      </p:sp>
      <p:sp>
        <p:nvSpPr>
          <p:cNvPr id="5" name="Text 1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360000" y="993800"/>
            <a:ext cx="7737600" cy="48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этапы в движении веществ: продукция, потребление, разложение
</a:t>
            </a:r>
            <a:endParaRPr lang="en-US" sz="13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60000"/>
            <a:ext cx="7142100" cy="9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Биосфера — глобальная живая оболочка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360000" y="2062950"/>
            <a:ext cx="2736000" cy="272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Биосфера охватывает все живые организмы на Земле и их среды обитания: от суши и воды до атмосферы. Она объединяет биологические и географические компоненты.
</a:t>
            </a:r>
            <a:endParaRPr lang="en-US" sz="1700" dirty="0"/>
          </a:p>
        </p:txBody>
      </p:sp>
      <p:sp>
        <p:nvSpPr>
          <p:cNvPr id="9" name="Text 3"/>
          <p:cNvSpPr txBox="1"/>
          <p:nvPr/>
        </p:nvSpPr>
        <p:spPr>
          <a:xfrm>
            <a:off x="6048000" y="2062950"/>
            <a:ext cx="2736000" cy="272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Биосфера создает стабильные условия для жизни, обеспечивая круговорот веществ и обмен энергии между живыми организмами и окружающей средой.
</a:t>
            </a:r>
            <a:endParaRPr lang="en-US" sz="1700" dirty="0"/>
          </a:p>
        </p:txBody>
      </p:sp>
      <p:sp>
        <p:nvSpPr>
          <p:cNvPr id="10" name="Text 4"/>
          <p:cNvSpPr txBox="1"/>
          <p:nvPr/>
        </p:nvSpPr>
        <p:spPr>
          <a:xfrm>
            <a:off x="3204000" y="2062950"/>
            <a:ext cx="2736000" cy="272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Высота биосферы — примерно 20–25 км: это от дна океанов до верхних слоёв атмосферы, где возможно существование жизни. В этом объёме протекают ключевые природные процессы.
</a:t>
            </a:r>
            <a:endParaRPr lang="en-US" sz="17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1478073"/>
            <a:ext cx="4348200" cy="3305204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000" y="360000"/>
            <a:ext cx="7501500" cy="92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Глобальное распределение биомов
</a:t>
            </a:r>
            <a:endParaRPr lang="en-US" sz="3200" dirty="0"/>
          </a:p>
        </p:txBody>
      </p:sp>
      <p:sp>
        <p:nvSpPr>
          <p:cNvPr id="5" name="Text 1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4903200" y="1713000"/>
            <a:ext cx="3880800" cy="102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биом имеет уникальный климат и характерные виды животных и растений, формируя разнообразие природных условий на планете.
</a:t>
            </a:r>
            <a:endParaRPr lang="en-US" sz="1500" dirty="0"/>
          </a:p>
        </p:txBody>
      </p:sp>
      <p:sp>
        <p:nvSpPr>
          <p:cNvPr id="7" name="Text 3"/>
          <p:cNvSpPr txBox="1"/>
          <p:nvPr/>
        </p:nvSpPr>
        <p:spPr>
          <a:xfrm>
            <a:off x="4903200" y="2918150"/>
            <a:ext cx="3880800" cy="116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Большая площадь пустынь и саванн показывает значимость адаптаций к засушливым условиям, тогда как густые леса поддерживают высокий уровень биоразнообразия.
</a:t>
            </a:r>
            <a:endParaRPr lang="en-US" sz="1500" dirty="0"/>
          </a:p>
        </p:txBody>
      </p:sp>
      <p:sp>
        <p:nvSpPr>
          <p:cNvPr id="8" name="Text 4"/>
          <p:cNvSpPr txBox="1"/>
          <p:nvPr/>
        </p:nvSpPr>
        <p:spPr>
          <a:xfrm>
            <a:off x="4903200" y="4358525"/>
            <a:ext cx="3880800" cy="424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CD96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Всемирного фонда дикой природы (WWF), 2023
</a:t>
            </a:r>
            <a:endParaRPr lang="en-US" sz="15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150" y="1328684"/>
            <a:ext cx="2718000" cy="1595232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066000" y="1328684"/>
            <a:ext cx="2718000" cy="1595232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213000" y="1328684"/>
            <a:ext cx="2718000" cy="1595232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60000" y="360000"/>
            <a:ext cx="8424000" cy="92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 видов на планете
</a:t>
            </a:r>
            <a:endParaRPr lang="en-US" sz="2800" dirty="0"/>
          </a:p>
        </p:txBody>
      </p:sp>
      <p:sp>
        <p:nvSpPr>
          <p:cNvPr id="11" name="Text 1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200" dirty="0"/>
          </a:p>
        </p:txBody>
      </p:sp>
      <p:sp>
        <p:nvSpPr>
          <p:cNvPr id="12" name="Text 2"/>
          <p:cNvSpPr txBox="1"/>
          <p:nvPr/>
        </p:nvSpPr>
        <p:spPr>
          <a:xfrm>
            <a:off x="486150" y="3698175"/>
            <a:ext cx="2445300" cy="98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Насчитывая более миллиона видов, насекомые справляются с необычайным разнообразием сред обитания. Они играют важную роль в опылении растений и разложении органики.
</a:t>
            </a:r>
            <a:endParaRPr lang="en-US" sz="1000" dirty="0"/>
          </a:p>
        </p:txBody>
      </p:sp>
      <p:sp>
        <p:nvSpPr>
          <p:cNvPr id="13" name="Text 3"/>
          <p:cNvSpPr txBox="1"/>
          <p:nvPr/>
        </p:nvSpPr>
        <p:spPr>
          <a:xfrm>
            <a:off x="486150" y="3080925"/>
            <a:ext cx="2445300" cy="55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Насекомые — самый многочисленный класс
</a:t>
            </a:r>
            <a:endParaRPr lang="en-US" sz="1300" dirty="0"/>
          </a:p>
        </p:txBody>
      </p:sp>
      <p:sp>
        <p:nvSpPr>
          <p:cNvPr id="14" name="Text 4"/>
          <p:cNvSpPr txBox="1"/>
          <p:nvPr/>
        </p:nvSpPr>
        <p:spPr>
          <a:xfrm>
            <a:off x="6192000" y="3698175"/>
            <a:ext cx="2445300" cy="98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Грибы представляют более 100 тысяч видов, часто незаметных на первый взгляд. Они участвуют в разложении и создают симбиотические отношения с растениями.
</a:t>
            </a:r>
            <a:endParaRPr lang="en-US" sz="1000" dirty="0"/>
          </a:p>
        </p:txBody>
      </p:sp>
      <p:sp>
        <p:nvSpPr>
          <p:cNvPr id="15" name="Text 5"/>
          <p:cNvSpPr txBox="1"/>
          <p:nvPr/>
        </p:nvSpPr>
        <p:spPr>
          <a:xfrm>
            <a:off x="6192000" y="3080925"/>
            <a:ext cx="2445300" cy="55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Грибы — скрытые организмы
</a:t>
            </a:r>
            <a:endParaRPr lang="en-US" sz="1300" dirty="0"/>
          </a:p>
        </p:txBody>
      </p:sp>
      <p:sp>
        <p:nvSpPr>
          <p:cNvPr id="16" name="Text 6"/>
          <p:cNvSpPr txBox="1"/>
          <p:nvPr/>
        </p:nvSpPr>
        <p:spPr>
          <a:xfrm>
            <a:off x="3339000" y="3698175"/>
            <a:ext cx="2445300" cy="98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Около 400 тысяч видов растений обеспечивают кислород и пищу для других организмов. От мохов до гигантских деревьев — их разнообразие поддерживает жизнь на Земле.
</a:t>
            </a:r>
            <a:endParaRPr lang="en-US" sz="1000" dirty="0"/>
          </a:p>
        </p:txBody>
      </p:sp>
      <p:sp>
        <p:nvSpPr>
          <p:cNvPr id="17" name="Text 7"/>
          <p:cNvSpPr txBox="1"/>
          <p:nvPr/>
        </p:nvSpPr>
        <p:spPr>
          <a:xfrm>
            <a:off x="3339000" y="3080925"/>
            <a:ext cx="2445300" cy="55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Растения — основа экосистем
</a:t>
            </a:r>
            <a:endParaRPr lang="en-US" sz="13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360000"/>
            <a:ext cx="7142100" cy="9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Адаптация организмов к среде
</a:t>
            </a:r>
            <a:endParaRPr lang="en-US" sz="2800" dirty="0"/>
          </a:p>
        </p:txBody>
      </p:sp>
      <p:sp>
        <p:nvSpPr>
          <p:cNvPr id="8" name="Text 1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360000" y="2062950"/>
            <a:ext cx="1980000" cy="272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Густой мех у медведя помогает сохранять тепло в холодных климатах, обеспечивая выживание зимой и защиту от низких температур.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6804000" y="2062950"/>
            <a:ext cx="1980000" cy="272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Различные адаптации включают также поведенческие и физиологические изменения, которые помогают организмам справляться с изменениями климата и среды.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4656000" y="2062950"/>
            <a:ext cx="1980000" cy="272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Защитная окраска у насекомых маскирует их от хищников, обеспечивая безопасность и успешное размножение в естественной среде.
</a:t>
            </a:r>
            <a:endParaRPr lang="en-US" sz="1300" dirty="0"/>
          </a:p>
        </p:txBody>
      </p:sp>
      <p:sp>
        <p:nvSpPr>
          <p:cNvPr id="12" name="Text 5"/>
          <p:cNvSpPr txBox="1"/>
          <p:nvPr/>
        </p:nvSpPr>
        <p:spPr>
          <a:xfrm>
            <a:off x="2508000" y="2062950"/>
            <a:ext cx="1980000" cy="272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Обтекаемая форма тела рыб снижает сопротивление воды, позволяя эффективно плавать и добывать пищу в водной среде.
</a:t>
            </a:r>
            <a:endParaRPr lang="en-US" sz="13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150" y="1328684"/>
            <a:ext cx="2718000" cy="159523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213000" y="1328684"/>
            <a:ext cx="2718000" cy="1595232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066000" y="1328684"/>
            <a:ext cx="2718000" cy="1595232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60000" y="360000"/>
            <a:ext cx="8424000" cy="92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человека в организации природы
</a:t>
            </a:r>
            <a:endParaRPr lang="en-US" sz="2800" dirty="0"/>
          </a:p>
        </p:txBody>
      </p:sp>
      <p:sp>
        <p:nvSpPr>
          <p:cNvPr id="10" name="Text 1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200" dirty="0"/>
          </a:p>
        </p:txBody>
      </p:sp>
      <p:sp>
        <p:nvSpPr>
          <p:cNvPr id="11" name="Text 2"/>
          <p:cNvSpPr txBox="1"/>
          <p:nvPr/>
        </p:nvSpPr>
        <p:spPr>
          <a:xfrm>
            <a:off x="486150" y="3698175"/>
            <a:ext cx="2445300" cy="108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Человек изменяет природу, создавая сельскохозяйственные угодья, города и промышленность. Эти изменения влияют на распределение видов и качество среды обитания.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496350" y="2952747"/>
            <a:ext cx="2445300" cy="55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Преобразование ландшафтов
</a:t>
            </a:r>
            <a:endParaRPr lang="en-US" sz="1300" dirty="0"/>
          </a:p>
        </p:txBody>
      </p:sp>
      <p:sp>
        <p:nvSpPr>
          <p:cNvPr id="13" name="Text 4"/>
          <p:cNvSpPr txBox="1"/>
          <p:nvPr/>
        </p:nvSpPr>
        <p:spPr>
          <a:xfrm>
            <a:off x="3339000" y="3698175"/>
            <a:ext cx="2445300" cy="108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программы направлены на сохранение редких видов и восстановление природных экосистем, включая национальные парки и заповедники по всему миру.
</a:t>
            </a:r>
            <a:endParaRPr lang="en-US" sz="1100" dirty="0"/>
          </a:p>
        </p:txBody>
      </p:sp>
      <p:sp>
        <p:nvSpPr>
          <p:cNvPr id="14" name="Text 5"/>
          <p:cNvSpPr txBox="1"/>
          <p:nvPr/>
        </p:nvSpPr>
        <p:spPr>
          <a:xfrm>
            <a:off x="3349425" y="2952747"/>
            <a:ext cx="2445300" cy="55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Охрана и восстановление
</a:t>
            </a:r>
            <a:endParaRPr lang="en-US" sz="1300" dirty="0"/>
          </a:p>
        </p:txBody>
      </p:sp>
      <p:sp>
        <p:nvSpPr>
          <p:cNvPr id="15" name="Text 6"/>
          <p:cNvSpPr txBox="1"/>
          <p:nvPr/>
        </p:nvSpPr>
        <p:spPr>
          <a:xfrm>
            <a:off x="6192000" y="3698175"/>
            <a:ext cx="2445300" cy="108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Биотехнологии помогают создавать новые сорта растений с повышенной устойчивостью и улучшенными качествами, а также разрабатывать лекарства на основе природных компонентов.
</a:t>
            </a:r>
            <a:endParaRPr lang="en-US" sz="1100" dirty="0"/>
          </a:p>
        </p:txBody>
      </p:sp>
      <p:sp>
        <p:nvSpPr>
          <p:cNvPr id="16" name="Text 7"/>
          <p:cNvSpPr txBox="1"/>
          <p:nvPr/>
        </p:nvSpPr>
        <p:spPr>
          <a:xfrm>
            <a:off x="6202350" y="2952747"/>
            <a:ext cx="2445300" cy="55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биотехнологий
</a:t>
            </a:r>
            <a:endParaRPr lang="en-US" sz="13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200" dirty="0"/>
          </a:p>
        </p:txBody>
      </p:sp>
      <p:sp>
        <p:nvSpPr>
          <p:cNvPr id="9" name="Text 1"/>
          <p:cNvSpPr txBox="1"/>
          <p:nvPr/>
        </p:nvSpPr>
        <p:spPr>
          <a:xfrm>
            <a:off x="524925" y="2161400"/>
            <a:ext cx="2406300" cy="246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Понимание структур и процессов живых систем помогает защищать экосистемы от разрушений и предотвращать экологические катастрофы.
</a:t>
            </a:r>
            <a:endParaRPr lang="en-US" sz="1500" dirty="0"/>
          </a:p>
        </p:txBody>
      </p:sp>
      <p:sp>
        <p:nvSpPr>
          <p:cNvPr id="10" name="Text 2"/>
          <p:cNvSpPr txBox="1"/>
          <p:nvPr/>
        </p:nvSpPr>
        <p:spPr>
          <a:xfrm>
            <a:off x="360000" y="360000"/>
            <a:ext cx="8259300" cy="9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изучения организации живой природы
</a:t>
            </a:r>
            <a:endParaRPr lang="en-US" sz="2800" dirty="0"/>
          </a:p>
        </p:txBody>
      </p:sp>
      <p:sp>
        <p:nvSpPr>
          <p:cNvPr id="11" name="Text 3"/>
          <p:cNvSpPr txBox="1"/>
          <p:nvPr/>
        </p:nvSpPr>
        <p:spPr>
          <a:xfrm>
            <a:off x="6212925" y="2161400"/>
            <a:ext cx="2406300" cy="246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Знания об особенностях живых организмов важны для формирования устойчивого общества и сохранения природного разнообразия для будущих поколений.
</a:t>
            </a:r>
            <a:endParaRPr lang="en-US" sz="1500" dirty="0"/>
          </a:p>
        </p:txBody>
      </p:sp>
      <p:sp>
        <p:nvSpPr>
          <p:cNvPr id="12" name="Text 4"/>
          <p:cNvSpPr txBox="1"/>
          <p:nvPr/>
        </p:nvSpPr>
        <p:spPr>
          <a:xfrm>
            <a:off x="3368925" y="2161400"/>
            <a:ext cx="2406300" cy="246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Изучение биологической организации способствует развитию экологически чистых технологий, минимизирующих негативное воздействие человека на природу.
</a:t>
            </a:r>
            <a:endParaRPr lang="en-US" sz="15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99847" y="0"/>
            <a:ext cx="4148956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6200" y="1761600"/>
            <a:ext cx="4360500" cy="1277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Иерархия живых систем раскрывает сложность биологических процессов и подчёркивает необходимость бережного отношения к природе для устойчивого развития общества и планеты.
</a:t>
            </a:r>
            <a:endParaRPr lang="en-US" sz="1300" dirty="0"/>
          </a:p>
        </p:txBody>
      </p:sp>
      <p:sp>
        <p:nvSpPr>
          <p:cNvPr id="6" name="Text 1"/>
          <p:cNvSpPr txBox="1"/>
          <p:nvPr/>
        </p:nvSpPr>
        <p:spPr>
          <a:xfrm>
            <a:off x="376200" y="3245425"/>
            <a:ext cx="4360500" cy="153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Заключение: понимание природы — залог гармонии
</a:t>
            </a:r>
            <a:endParaRPr lang="en-US" sz="3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2026-05-08T01:34:02Z</dcterms:created>
  <dcterms:modified xsi:type="dcterms:W3CDTF">2026-05-08T01:34:02Z</dcterms:modified>
</cp:coreProperties>
</file>