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jpeg"/><Relationship Id="rId4" Type="http://schemas.openxmlformats.org/officeDocument/2006/relationships/image" Target="../media/image-19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45"/>
            <a:ext cx="9144000" cy="2259211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2775" y="2763100"/>
            <a:ext cx="8418600" cy="5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Средневековая Азия: Китай, Индия, Япония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362750" y="3990300"/>
            <a:ext cx="2935800" cy="79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цивилизации, три пути развития, одно большое наследие.
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362750" y="2556700"/>
            <a:ext cx="34116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7956" y="1305098"/>
            <a:ext cx="3191788" cy="3210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2229398"/>
            <a:ext cx="3547500" cy="13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V–XV веках Азия влияла на торговлю, науку и культуру всего мира. По её путям двигались товары, идеи и люди, а Китай, Индия и Япония развивались по-своему.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Азия в Средние века: центр перемен
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Китай: империя чиновников и законов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611375" y="1022066"/>
            <a:ext cx="4176000" cy="6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9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Сильная власть
</a:t>
            </a:r>
            <a:pPr algn="l" indent="0" marL="0">
              <a:lnSpc>
                <a:spcPct val="115000"/>
              </a:lnSpc>
              <a:buNone/>
            </a:pPr>
            <a:r>
              <a:rPr lang="en-US" sz="44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Династии Тан, Сун и Мин укрепляли власть императора и поддерживали порядок в огромной стране. Государство опиралось на законы, чиновников и строгую систему управления.
</a:t>
            </a:r>
            <a:endParaRPr lang="en-US" sz="1059" dirty="0"/>
          </a:p>
        </p:txBody>
      </p:sp>
      <p:sp>
        <p:nvSpPr>
          <p:cNvPr id="12" name="Text 3"/>
          <p:cNvSpPr txBox="1"/>
          <p:nvPr/>
        </p:nvSpPr>
        <p:spPr>
          <a:xfrm>
            <a:off x="611375" y="1815372"/>
            <a:ext cx="4176000" cy="6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9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Экзамены для службы
</a:t>
            </a:r>
            <a:pPr algn="l" indent="0" marL="0">
              <a:lnSpc>
                <a:spcPct val="115000"/>
              </a:lnSpc>
              <a:buNone/>
            </a:pPr>
            <a:r>
              <a:rPr lang="en-US" sz="44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Чиновников отбирали через экзамены по конфуцианским текстам. Такая система помогала выбирать образованных людей и делала службу государству важной частью общественной жизни.
</a:t>
            </a:r>
            <a:endParaRPr lang="en-US" sz="1059" dirty="0"/>
          </a:p>
        </p:txBody>
      </p:sp>
      <p:sp>
        <p:nvSpPr>
          <p:cNvPr id="13" name="Text 4"/>
          <p:cNvSpPr txBox="1"/>
          <p:nvPr/>
        </p:nvSpPr>
        <p:spPr>
          <a:xfrm>
            <a:off x="611375" y="2608666"/>
            <a:ext cx="4176000" cy="6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9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Каналы и дороги
</a:t>
            </a:r>
            <a:pPr algn="l" indent="0" marL="0">
              <a:lnSpc>
                <a:spcPct val="115000"/>
              </a:lnSpc>
              <a:buNone/>
            </a:pPr>
            <a:r>
              <a:rPr lang="en-US" sz="44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сбора налогов и перевозки зерна строили каналы, дороги и склады. Это связывало разные области страны и облегчало управление большим населением.
</a:t>
            </a:r>
            <a:endParaRPr lang="en-US" sz="1059" dirty="0"/>
          </a:p>
        </p:txBody>
      </p:sp>
      <p:sp>
        <p:nvSpPr>
          <p:cNvPr id="14" name="Text 5"/>
          <p:cNvSpPr txBox="1"/>
          <p:nvPr/>
        </p:nvSpPr>
        <p:spPr>
          <a:xfrm>
            <a:off x="600975" y="3401968"/>
            <a:ext cx="4176000" cy="6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9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и торговля
</a:t>
            </a:r>
            <a:pPr algn="l" indent="0" marL="0">
              <a:lnSpc>
                <a:spcPct val="115000"/>
              </a:lnSpc>
              <a:buNone/>
            </a:pPr>
            <a:r>
              <a:rPr lang="en-US" sz="44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Чанъань и Ханчжоу стали крупными центрами торговли, ремёсел и культуры. В них жили купцы, мастера, учёные и чиновники, а жизнь была особенно оживлённой.
</a:t>
            </a:r>
            <a:endParaRPr lang="en-US" sz="1059" dirty="0"/>
          </a:p>
        </p:txBody>
      </p:sp>
      <p:sp>
        <p:nvSpPr>
          <p:cNvPr id="15" name="Text 6"/>
          <p:cNvSpPr txBox="1"/>
          <p:nvPr/>
        </p:nvSpPr>
        <p:spPr>
          <a:xfrm>
            <a:off x="611375" y="4195268"/>
            <a:ext cx="4176000" cy="6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9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Культурное влияние
</a:t>
            </a:r>
            <a:pPr algn="l" indent="0" marL="0">
              <a:lnSpc>
                <a:spcPct val="115000"/>
              </a:lnSpc>
              <a:buNone/>
            </a:pPr>
            <a:r>
              <a:rPr lang="en-US" sz="44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Китайские достижения в управлении, письме и городском развитии повлияли на соседние страны. Его опыт стал примером того, как можно удерживать порядок в большой империи.
</a:t>
            </a:r>
            <a:endParaRPr lang="en-US" sz="1059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5" y="1376818"/>
            <a:ext cx="4867800" cy="267681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Китайские изобретения и их влияние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603800" y="1569897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изобретение изменило повседневную жизнь по-своему: одни ускорили обмен знаниями, другие сделали торговлю и путешествия удобнее.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603800" y="2815540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Самыми заметными по широте влияния были бумага и печать: они особенно усилили образование, науку и распространение информации.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4586688"/>
            <a:ext cx="48678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16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школьного курса истории Средних веков; качественная оценка исторического влияния
</a:t>
            </a:r>
            <a:endParaRPr lang="en-US" sz="716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25" y="2901983"/>
            <a:ext cx="8368200" cy="17896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Великая Китайская стена и защита границ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461581" y="1249521"/>
            <a:ext cx="1988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одно сооружение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Великая Китайская стена складывалась из многих участков, построенных разными династиями. Это была не одна линия, а целая система укреплений с башнями, проходами и крепостями.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571992" y="1249521"/>
            <a:ext cx="1988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от степи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Стена помогала защищать северные границы от кочевых народов степи. Она показывала, как важно было для китайских правителей контролировать рубежи огромной империи.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682396" y="1249521"/>
            <a:ext cx="1988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 тысяч людей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Строительство требовало огромных усилий от солдат, ремесленников и крестьян. Работы велись на длинных и труднодоступных участках, часто в тяжёлых природных условиях.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792812" y="1249521"/>
            <a:ext cx="1988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 государства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 временем стена стала не только оборонительным сооружением, но и символом силы и упорства китайской цивилизации. Её масштаб впечатляет и сегодня.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5" y="2053061"/>
            <a:ext cx="4867800" cy="132432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Китайские династии: сравнение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603800" y="1569897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династии по-разному укрепляли Китай: через культуру, технологии, управление и морскую активность.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603800" y="2815540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Тан укрепляла престиж Китая, Сун развивала города и технологии, а Мин усиливала центральную власть и расширяла связи по морю.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4586688"/>
            <a:ext cx="48678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истории Средних веков; обобщение по династиям Тан, Сун и Мин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Индия: разные государства и много религий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13125" y="1130025"/>
            <a:ext cx="42171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2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единое государство
</a:t>
            </a:r>
            <a:pPr algn="l" indent="0" marL="0">
              <a:lnSpc>
                <a:spcPct val="115000"/>
              </a:lnSpc>
              <a:buNone/>
            </a:pPr>
            <a:r>
              <a:rPr lang="en-US" sz="595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Средневековая Индия долго оставалась страной многих правителей и земель. На севере заметную роль играл Делийский султанат, а позже усилилась власть Великих Моголов.
</a:t>
            </a:r>
            <a:endParaRPr lang="en-US" sz="1282" dirty="0"/>
          </a:p>
        </p:txBody>
      </p:sp>
      <p:sp>
        <p:nvSpPr>
          <p:cNvPr id="10" name="Text 3"/>
          <p:cNvSpPr txBox="1"/>
          <p:nvPr/>
        </p:nvSpPr>
        <p:spPr>
          <a:xfrm>
            <a:off x="413125" y="2045946"/>
            <a:ext cx="42171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69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верования
</a:t>
            </a:r>
            <a:pPr algn="l" indent="0" marL="0">
              <a:lnSpc>
                <a:spcPct val="115000"/>
              </a:lnSpc>
              <a:buNone/>
            </a:pPr>
            <a:r>
              <a:rPr lang="en-US" sz="636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6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Индии жили люди разных религий: индуисты, мусульмане, буддисты и джайны. Это делало общество разнообразным и влияло на обычаи, праздники и искусство.
</a:t>
            </a:r>
            <a:endParaRPr lang="en-US" sz="1369" dirty="0"/>
          </a:p>
        </p:txBody>
      </p:sp>
      <p:sp>
        <p:nvSpPr>
          <p:cNvPr id="11" name="Text 4"/>
          <p:cNvSpPr txBox="1"/>
          <p:nvPr/>
        </p:nvSpPr>
        <p:spPr>
          <a:xfrm>
            <a:off x="413125" y="2961860"/>
            <a:ext cx="42171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69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и храмы
</a:t>
            </a:r>
            <a:pPr algn="l" indent="0" marL="0">
              <a:lnSpc>
                <a:spcPct val="115000"/>
              </a:lnSpc>
              <a:buNone/>
            </a:pPr>
            <a:r>
              <a:rPr lang="en-US" sz="636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6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Города, храмы и рынки соединяли сельские районы с торговыми путями. Через них проходили товары, люди и новости, а религиозные центры привлекали паломников.
</a:t>
            </a:r>
            <a:endParaRPr lang="en-US" sz="1369" dirty="0"/>
          </a:p>
        </p:txBody>
      </p:sp>
      <p:sp>
        <p:nvSpPr>
          <p:cNvPr id="12" name="Text 5"/>
          <p:cNvSpPr txBox="1"/>
          <p:nvPr/>
        </p:nvSpPr>
        <p:spPr>
          <a:xfrm>
            <a:off x="413125" y="3877763"/>
            <a:ext cx="42171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69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океаном
</a:t>
            </a:r>
            <a:pPr algn="l" indent="0" marL="0">
              <a:lnSpc>
                <a:spcPct val="115000"/>
              </a:lnSpc>
              <a:buNone/>
            </a:pPr>
            <a:r>
              <a:rPr lang="en-US" sz="636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6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Индийские порты были важны для торговли в Индийском океане. Отсюда товары уходили в другие страны, а вместе с ними распространялись знания и новые идеи.
</a:t>
            </a:r>
            <a:endParaRPr lang="en-US" sz="1369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25" y="1377951"/>
            <a:ext cx="8368200" cy="328444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товаров из Индии в заморскую торговлю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413125" y="895700"/>
            <a:ext cx="83682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 материалам о земледелии, ремёслах и торговле Индийского океана в Средние века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5" y="1482912"/>
            <a:ext cx="160200" cy="142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5275" y="2378058"/>
            <a:ext cx="135900" cy="135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6781" y="3289748"/>
            <a:ext cx="152888" cy="135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3125" y="4205300"/>
            <a:ext cx="160200" cy="12816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Индийская культура: математика, архитектура, литература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695088" y="1210625"/>
            <a:ext cx="3795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Математика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Индийские учёные развивали десятичную систему счисления и использовали ноль. Эти идеи позже стали основой удобных вычислений и сильно повлияли на мировую науку.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695088" y="2122322"/>
            <a:ext cx="3795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Храмовая архитектура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Храмы строились как большие каменные комплексы с башнями, колоннами и богатой резьбой. Они были не только местом молитвы, но и важной частью городского пейзажа.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695088" y="3034013"/>
            <a:ext cx="3795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Эпосы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«Махабхарата» и «Рамаяна» сохраняли представления о доблести, долге и семье. Эти произведения много веков передавались устно и в письменной форме.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95088" y="3945695"/>
            <a:ext cx="3795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Культурная память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Литература, религиозные образы и традиции помогали людям чувствовать связь с прошлым. Благодаря этому индийская культура оставалась живой и узнаваемой в разных регионах страны.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5" y="1376818"/>
            <a:ext cx="4867800" cy="267681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Религии Средневековой Индии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603800" y="1569897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Религиозное разнообразие делало Индию особенно многослойной: верования соседствовали, а иногда и влияли друг на друга.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603800" y="2815540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Индуизм оставался ведущей традицией, но ислам, буддизм и джайнизм заметно формировали культуру, архитектуру и общественную жизнь.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4586688"/>
            <a:ext cx="48678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школьного курса истории; условная диаграмма для сравнения религиозного разнообразия
</a:t>
            </a:r>
            <a:endParaRPr lang="en-US" sz="69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Япония: власть императора и сёгуна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413175" y="2257342"/>
            <a:ext cx="17541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Император и власть
</a:t>
            </a:r>
            <a:pPr algn="l" indent="0" marL="0">
              <a:lnSpc>
                <a:spcPct val="115000"/>
              </a:lnSpc>
              <a:buNone/>
            </a:pPr>
            <a:r>
              <a:rPr lang="en-US" sz="365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Император считался символом страны и законной верховной властью, но в реальной политике часто главенствовали военные правители. Такое разделение делало Японию особым государством средневековой эпохи.
</a:t>
            </a:r>
            <a:endParaRPr lang="en-US" sz="1004" dirty="0"/>
          </a:p>
        </p:txBody>
      </p:sp>
      <p:sp>
        <p:nvSpPr>
          <p:cNvPr id="11" name="Text 3"/>
          <p:cNvSpPr txBox="1"/>
          <p:nvPr/>
        </p:nvSpPr>
        <p:spPr>
          <a:xfrm>
            <a:off x="2617916" y="2257288"/>
            <a:ext cx="17541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2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Сёгунаты
</a:t>
            </a:r>
            <a:pPr algn="l" indent="0" marL="0">
              <a:lnSpc>
                <a:spcPct val="115000"/>
              </a:lnSpc>
              <a:buNone/>
            </a:pPr>
            <a:r>
              <a:rPr lang="en-US" sz="379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Сёгун руководил армией, назначал союзников на должности и контролировал провинции через верных вассалов. Именно при сёгунах усилилась роль военной силы и дисциплины в управлении страной.
</a:t>
            </a:r>
            <a:endParaRPr lang="en-US" sz="1042" dirty="0"/>
          </a:p>
        </p:txBody>
      </p:sp>
      <p:sp>
        <p:nvSpPr>
          <p:cNvPr id="12" name="Text 4"/>
          <p:cNvSpPr txBox="1"/>
          <p:nvPr/>
        </p:nvSpPr>
        <p:spPr>
          <a:xfrm>
            <a:off x="4822651" y="2260163"/>
            <a:ext cx="17541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Самурайская опора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Главной опорой сёгуна были самураи — воины, обязанные служить господину и защищать его земли. Верность, честь и готовность к службе определяли их положение в обществе.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7027409" y="2260163"/>
            <a:ext cx="17541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8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Общество по сословиям
</a:t>
            </a:r>
            <a:pPr algn="l" indent="0" marL="0">
              <a:lnSpc>
                <a:spcPct val="115000"/>
              </a:lnSpc>
              <a:buNone/>
            </a:pPr>
            <a:r>
              <a:rPr lang="en-US" sz="388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4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Ниже знати находились землевладельцы, крестьяне, ремесленники и торговцы. Положение человека зависело от происхождения, службы и связей, а не только от богатства или личных способностей.
</a:t>
            </a:r>
            <a:endParaRPr lang="en-US" sz="1068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7956" y="1311500"/>
            <a:ext cx="3191788" cy="3210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Самураи и культура воинов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611375" y="1134900"/>
            <a:ext cx="4176000" cy="7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6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Военная элита
</a:t>
            </a:r>
            <a:pPr algn="l" indent="0" marL="0">
              <a:lnSpc>
                <a:spcPct val="115000"/>
              </a:lnSpc>
              <a:buNone/>
            </a:pPr>
            <a:r>
              <a:rPr lang="en-US" sz="52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Самураи составляли привилегированный слой воинов, который защищал земли господ и участвовал в междоусобных войнах. Их статус сочетал военную службу, личную преданность и право на особое положение.
</a:t>
            </a:r>
            <a:endParaRPr lang="en-US" sz="1126" dirty="0"/>
          </a:p>
        </p:txBody>
      </p:sp>
      <p:sp>
        <p:nvSpPr>
          <p:cNvPr id="12" name="Text 3"/>
          <p:cNvSpPr txBox="1"/>
          <p:nvPr/>
        </p:nvSpPr>
        <p:spPr>
          <a:xfrm>
            <a:off x="611375" y="2078030"/>
            <a:ext cx="4176000" cy="7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4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Оружие и доспехи
</a:t>
            </a:r>
            <a:pPr algn="l" indent="0" marL="0">
              <a:lnSpc>
                <a:spcPct val="115000"/>
              </a:lnSpc>
              <a:buNone/>
            </a:pPr>
            <a:r>
              <a:rPr lang="en-US" sz="57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4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 легко узнать по доспехам, шлемам и мечу катана. Эти предметы были не только оружием, но и знаком достоинства, дисциплины и принадлежности к воинскому сословию.
</a:t>
            </a:r>
            <a:endParaRPr lang="en-US" sz="1234" dirty="0"/>
          </a:p>
        </p:txBody>
      </p:sp>
      <p:sp>
        <p:nvSpPr>
          <p:cNvPr id="13" name="Text 4"/>
          <p:cNvSpPr txBox="1"/>
          <p:nvPr/>
        </p:nvSpPr>
        <p:spPr>
          <a:xfrm>
            <a:off x="611375" y="3021146"/>
            <a:ext cx="4176000" cy="7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4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Служба и управление
</a:t>
            </a:r>
            <a:pPr algn="l" indent="0" marL="0">
              <a:lnSpc>
                <a:spcPct val="115000"/>
              </a:lnSpc>
              <a:buNone/>
            </a:pPr>
            <a:r>
              <a:rPr lang="en-US" sz="52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9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самураи не ограничивались боем: они охраняли замки, сопровождали правителей и занимали должности в управлении. Военная подготовка помогала им влиять на политику и порядок в стране.
</a:t>
            </a:r>
            <a:endParaRPr lang="en-US" sz="1134" dirty="0"/>
          </a:p>
        </p:txBody>
      </p:sp>
      <p:sp>
        <p:nvSpPr>
          <p:cNvPr id="14" name="Text 5"/>
          <p:cNvSpPr txBox="1"/>
          <p:nvPr/>
        </p:nvSpPr>
        <p:spPr>
          <a:xfrm>
            <a:off x="600975" y="3964273"/>
            <a:ext cx="4176000" cy="7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5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Кодекс поведения
</a:t>
            </a:r>
            <a:pPr algn="l" indent="0" marL="0">
              <a:lnSpc>
                <a:spcPct val="115000"/>
              </a:lnSpc>
              <a:buNone/>
            </a:pPr>
            <a:r>
              <a:rPr lang="en-US" sz="53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8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самурайской среде ценились верность, выдержка и готовность выполнить приказ даже в трудных обстоятельствах. Эти представления стали важной частью японской военной культуры и памяти о прошлом.
</a:t>
            </a:r>
            <a:endParaRPr lang="en-US" sz="1155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Японское искусство и повседневная жизнь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514656" y="1289341"/>
            <a:ext cx="38076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Поэзия и театр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Японцы создавали изящные формы искусства: краткие хокку, театральные представления и живопись с тонкими линиями. В них особенно ценились настроение, символы и умение передать красоту простыми средствами.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527496" y="3047666"/>
            <a:ext cx="38076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в культуре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Буддизм и синтоизм учили уважать горы, деревья, воду и смену сезонов. Поэтому сады, праздники и храмы часто были связаны с наблюдением за природой и её спокойной красотой.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982418" y="1289341"/>
            <a:ext cx="38076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 и быт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Жилища строили из дерева, с татами и раздвижными перегородками, чтобы удобнее использовать пространство и защищаться от влажного климата. Такой дом легко менялся под нужды семьи и времени года.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4982405" y="3047666"/>
            <a:ext cx="38076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Внимание к деталям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Японская культура соединяла простоту и тщательность исполнения: от рисунка на посуде до устройства сада. Даже обычные вещи старались сделать гармоничными, аккуратными и приятными для жизни.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3525" y="2052986"/>
            <a:ext cx="4867800" cy="132432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Китай, Индия и Япония: главные различия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80625" y="1569872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по-разному развивались три крупные страны Средневековой Азии.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80625" y="2815515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 строил сильную бюрократию, Индия сохраняла религиозное многообразие, а Япония опиралась на военную власть. Различия определяли их особые исторические пути.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4586700"/>
            <a:ext cx="48678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презентации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5" y="1376818"/>
            <a:ext cx="4867800" cy="267681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объединяло средневековую Азию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603800" y="1569897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черты особенно заметны в развитии городов и обмене знаниями. Именно через торговлю страны быстрее узнавали о новых товарах, технологиях и религиозных идеях.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603800" y="2815540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Торговые связи и культурный обмен связывали регион сильнее, чем различия в политике. Азия развивалась как единое пространство контактов.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4586688"/>
            <a:ext cx="48678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презентации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25" y="1377951"/>
            <a:ext cx="8368200" cy="328444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идеи путешествовали между странами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413125" y="895700"/>
            <a:ext cx="83682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75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Пути обмена в Средневековой Азии: купцы, путешественники, монахи и послы переносили товары и знания между городами, портами и дворами правителей.
</a:t>
            </a:r>
            <a:endParaRPr lang="en-US" sz="1075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Повседневная жизнь людей в Средневековой Азии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13125" y="1130025"/>
            <a:ext cx="42171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69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Крестьянский труд
</a:t>
            </a:r>
            <a:pPr algn="l" indent="0" marL="0">
              <a:lnSpc>
                <a:spcPct val="115000"/>
              </a:lnSpc>
              <a:buNone/>
            </a:pPr>
            <a:r>
              <a:rPr lang="en-US" sz="636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6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людей жило в деревнях и работало на земле. Они сеяли рис, пшеницу, просо, выращивали чай, хлопок и другие культуры, ориентируясь на климат и сезон дождей.
</a:t>
            </a:r>
            <a:endParaRPr lang="en-US" sz="1369" dirty="0"/>
          </a:p>
        </p:txBody>
      </p:sp>
      <p:sp>
        <p:nvSpPr>
          <p:cNvPr id="10" name="Text 3"/>
          <p:cNvSpPr txBox="1"/>
          <p:nvPr/>
        </p:nvSpPr>
        <p:spPr>
          <a:xfrm>
            <a:off x="413125" y="2045946"/>
            <a:ext cx="42171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67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Городские занятия
</a:t>
            </a:r>
            <a:pPr algn="l" indent="0" marL="0">
              <a:lnSpc>
                <a:spcPct val="115000"/>
              </a:lnSpc>
              <a:buNone/>
            </a:pPr>
            <a:r>
              <a:rPr lang="en-US" sz="634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городах жили ремесленники, торговцы, воины и чиновники. Здесь изготавливали ткани, посуду, оружие и украшения, а также собирали налоги и вели дела правителей.
</a:t>
            </a:r>
            <a:endParaRPr lang="en-US" sz="1367" dirty="0"/>
          </a:p>
        </p:txBody>
      </p:sp>
      <p:sp>
        <p:nvSpPr>
          <p:cNvPr id="11" name="Text 4"/>
          <p:cNvSpPr txBox="1"/>
          <p:nvPr/>
        </p:nvSpPr>
        <p:spPr>
          <a:xfrm>
            <a:off x="413125" y="2961860"/>
            <a:ext cx="42171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4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Одежда и жильё
</a:t>
            </a:r>
            <a:pPr algn="l" indent="0" marL="0">
              <a:lnSpc>
                <a:spcPct val="115000"/>
              </a:lnSpc>
              <a:buNone/>
            </a:pPr>
            <a:r>
              <a:rPr lang="en-US" sz="587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Одежда, дома и пища сильно зависели от региона. В одних местах строили каменные или глинобитные дома, в других — деревянные, а рацион определяли местные продукты и традиции.
</a:t>
            </a:r>
            <a:endParaRPr lang="en-US" sz="1264" dirty="0"/>
          </a:p>
        </p:txBody>
      </p:sp>
      <p:sp>
        <p:nvSpPr>
          <p:cNvPr id="12" name="Text 5"/>
          <p:cNvSpPr txBox="1"/>
          <p:nvPr/>
        </p:nvSpPr>
        <p:spPr>
          <a:xfrm>
            <a:off x="413125" y="3877763"/>
            <a:ext cx="42171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5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по сезону
</a:t>
            </a:r>
            <a:pPr algn="l" indent="0" marL="0">
              <a:lnSpc>
                <a:spcPct val="115000"/>
              </a:lnSpc>
              <a:buNone/>
            </a:pPr>
            <a:r>
              <a:rPr lang="en-US" sz="564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9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Повседневный ритм подчинялся сельскохозяйственному календарю: посеву, уходу за полями и сбору урожая. Праздники и семейные дела часто планировали по времени года и религиозным обычаям.
</a:t>
            </a:r>
            <a:endParaRPr lang="en-US" sz="1215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5" y="1376818"/>
            <a:ext cx="4867800" cy="267681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моря и суши в торговле Азии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603800" y="1569897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торговые системы дополняли друг друга: одна быстрее переносила идеи, другая выгоднее перевозила большие партии товаров и ценностей.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603800" y="2815540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и сухопутные пути вместе создали сеть обмена, которая связывала Азию с соседними регионами и усиливала взаимное влияние.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4586688"/>
            <a:ext cx="48678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презентации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6550" y="1181123"/>
            <a:ext cx="4371900" cy="108443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96550" y="2372433"/>
            <a:ext cx="4371900" cy="108443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96550" y="3563730"/>
            <a:ext cx="4371900" cy="1084436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Средневековой Азии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413125" y="1180175"/>
            <a:ext cx="3162600" cy="108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Китайская мастерская знаний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китайских городах появились бумага, печать и экзамены для чиновников, а вместе с ними — привычка передавать знания через книги и обучение. Эти достижения сделали управление более организованным и повлияли на образование далеко за пределами Китая.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13125" y="2371496"/>
            <a:ext cx="3162600" cy="108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Индийский мир храмов и чисел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Индия подарила миру важные математические идеи, богатые эпические произведения и выразительную храмовую архитектуру. Каменные башни, резьба и священные тексты показывают, как здесь соединялись наука, вера и художественное мастерство.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13125" y="3562798"/>
            <a:ext cx="3162600" cy="108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Японская традиция красоты и чести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Япония сохранила образ самурая, уважение к службе и особую чувствительность к природе. Сады, замки и художественные формы напоминают о стране, где ценили дисциплину, простоту и точность в каждом деле.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2750" y="360000"/>
            <a:ext cx="49935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пути, общая сила Азии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362750" y="3287400"/>
            <a:ext cx="3487200" cy="149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Китай, Индия и Япония по-разному строили власть, веру и культуру, но вместе создавали мощный исторический мир. Средневековая Азия была центром торговли, знаний и великих достижений.
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2026-06-02T04:56:51Z</dcterms:created>
  <dcterms:modified xsi:type="dcterms:W3CDTF">2026-06-02T04:56:51Z</dcterms:modified>
</cp:coreProperties>
</file>