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slideLayout" Target="../slideLayouts/slideLayout1.xml"/><Relationship Id="rId10"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slideLayout" Target="../slideLayouts/slideLayout1.xml"/><Relationship Id="rId10"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slideLayout" Target="../slideLayouts/slideLayout1.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jpeg"/><Relationship Id="rId3" Type="http://schemas.openxmlformats.org/officeDocument/2006/relationships/image" Target="../media/image-14-3.jpe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slideLayout" Target="../slideLayouts/slideLayout1.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jpeg"/><Relationship Id="rId3" Type="http://schemas.openxmlformats.org/officeDocument/2006/relationships/image" Target="../media/image-18-3.jpeg"/><Relationship Id="rId4" Type="http://schemas.openxmlformats.org/officeDocument/2006/relationships/image" Target="../media/image-18-4.jpe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2650" y="3889"/>
            <a:ext cx="9051600" cy="513572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80000" y="452400"/>
            <a:ext cx="3851400" cy="930300"/>
          </a:xfrm>
          <a:prstGeom prst="rect">
            <a:avLst/>
          </a:prstGeom>
          <a:noFill/>
          <a:ln/>
        </p:spPr>
        <p:txBody>
          <a:bodyPr wrap="square" lIns="0" tIns="0" rIns="0" bIns="0" rtlCol="0" anchor="t"/>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Famous people: Elizabeth I and Ivan IV
</a:t>
            </a:r>
            <a:endParaRPr lang="en-US" sz="1800" dirty="0"/>
          </a:p>
        </p:txBody>
      </p:sp>
      <p:sp>
        <p:nvSpPr>
          <p:cNvPr id="5" name="Text 1"/>
          <p:cNvSpPr txBox="1"/>
          <p:nvPr/>
        </p:nvSpPr>
        <p:spPr>
          <a:xfrm>
            <a:off x="180000" y="179988"/>
            <a:ext cx="3246300" cy="192600"/>
          </a:xfrm>
          <a:prstGeom prst="rect">
            <a:avLst/>
          </a:prstGeom>
          <a:noFill/>
          <a:ln/>
        </p:spPr>
        <p:txBody>
          <a:bodyPr wrap="square" lIns="0" tIns="0" rIns="0" bIns="0" rtlCol="0" anchor="t"/>
          <a:lstStyle/>
          <a:p>
            <a:pPr algn="l" indent="0" marL="0">
              <a:lnSpc>
                <a:spcPct val="115000"/>
              </a:lnSpc>
              <a:buNone/>
            </a:pPr>
            <a:r>
              <a:rPr lang="en-US" sz="746" dirty="0">
                <a:solidFill>
                  <a:srgbClr val="FFFFFF"/>
                </a:solidFill>
                <a:latin typeface="Arial" pitchFamily="34" charset="0"/>
                <a:ea typeface="Arial" pitchFamily="34" charset="-122"/>
                <a:cs typeface="Arial" pitchFamily="34" charset="-120"/>
              </a:rPr>
              <a:t>
</a:t>
            </a:r>
            <a:endParaRPr lang="en-US" sz="746" dirty="0"/>
          </a:p>
        </p:txBody>
      </p:sp>
      <p:sp>
        <p:nvSpPr>
          <p:cNvPr id="6" name="Text 2"/>
          <p:cNvSpPr txBox="1"/>
          <p:nvPr/>
        </p:nvSpPr>
        <p:spPr>
          <a:xfrm>
            <a:off x="180000" y="3883175"/>
            <a:ext cx="3361500" cy="904800"/>
          </a:xfrm>
          <a:prstGeom prst="rect">
            <a:avLst/>
          </a:prstGeom>
          <a:noFill/>
          <a:ln/>
        </p:spPr>
        <p:txBody>
          <a:bodyPr wrap="square" lIns="0" tIns="0" rIns="0" bIns="0" rtlCol="0" anchor="b"/>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Два правителя XVI века: England and Russia
</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860882" y="0"/>
            <a:ext cx="6282035"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180000" y="180000"/>
            <a:ext cx="30681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Почему мы сравниваем правителей
</a:t>
            </a:r>
            <a:endParaRPr lang="en-US" sz="1600" dirty="0"/>
          </a:p>
        </p:txBody>
      </p:sp>
      <p:sp>
        <p:nvSpPr>
          <p:cNvPr id="6" name="Text 1"/>
          <p:cNvSpPr txBox="1"/>
          <p:nvPr/>
        </p:nvSpPr>
        <p:spPr>
          <a:xfrm>
            <a:off x="180000" y="4052025"/>
            <a:ext cx="3224700" cy="704400"/>
          </a:xfrm>
          <a:prstGeom prst="rect">
            <a:avLst/>
          </a:prstGeom>
          <a:noFill/>
          <a:ln/>
        </p:spPr>
        <p:txBody>
          <a:bodyPr wrap="square" lIns="0" tIns="0" rIns="0" bIns="0" rtlCol="0" anchor="t"/>
          <a:lstStyle/>
          <a:p>
            <a:pPr algn="l" indent="0" marL="0">
              <a:lnSpc>
                <a:spcPct val="115000"/>
              </a:lnSpc>
              <a:buNone/>
            </a:pPr>
            <a:r>
              <a:rPr lang="en-US" sz="967" dirty="0">
                <a:solidFill>
                  <a:srgbClr val="FFFFFF"/>
                </a:solidFill>
                <a:latin typeface="Arial" pitchFamily="34" charset="0"/>
                <a:ea typeface="Arial" pitchFamily="34" charset="-122"/>
                <a:cs typeface="Arial" pitchFamily="34" charset="-120"/>
              </a:rPr>
              <a:t>Elizabeth I and Ivan IV help learn history vocabulary, past tenses, dates and comparison forms such as more powerful and more severe. Their stories show how different leaders shaped their countries in the same century.
</a:t>
            </a:r>
            <a:endParaRPr lang="en-US" sz="967" dirty="0"/>
          </a:p>
        </p:txBody>
      </p:sp>
      <p:sp>
        <p:nvSpPr>
          <p:cNvPr id="7" name="Text 2"/>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2</a:t>
            </a:r>
            <a:endParaRPr lang="en-US" sz="432"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1604922"/>
            <a:ext cx="9144000" cy="353615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3</a:t>
            </a:r>
            <a:endParaRPr lang="en-US" sz="432" dirty="0"/>
          </a:p>
        </p:txBody>
      </p:sp>
      <p:sp>
        <p:nvSpPr>
          <p:cNvPr id="10" name="Text 1"/>
          <p:cNvSpPr txBox="1"/>
          <p:nvPr/>
        </p:nvSpPr>
        <p:spPr>
          <a:xfrm>
            <a:off x="180000" y="180000"/>
            <a:ext cx="38514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Elizabeth I: основные факты
</a:t>
            </a:r>
            <a:endParaRPr lang="en-US" sz="1600" dirty="0"/>
          </a:p>
        </p:txBody>
      </p:sp>
      <p:sp>
        <p:nvSpPr>
          <p:cNvPr id="11" name="Text 2"/>
          <p:cNvSpPr txBox="1"/>
          <p:nvPr/>
        </p:nvSpPr>
        <p:spPr>
          <a:xfrm>
            <a:off x="180100" y="1395620"/>
            <a:ext cx="2130300" cy="9648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Рождение и семья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Elizabeth I Tudor was born in 1533. She was the daughter of Henry VIII and Anne Boleyn, so her family history was closely linked to Tudor power and the English throne.
</a:t>
            </a:r>
            <a:endParaRPr lang="en-US" sz="900" dirty="0"/>
          </a:p>
        </p:txBody>
      </p:sp>
      <p:sp>
        <p:nvSpPr>
          <p:cNvPr id="12" name="Text 3"/>
          <p:cNvSpPr txBox="1"/>
          <p:nvPr/>
        </p:nvSpPr>
        <p:spPr>
          <a:xfrm>
            <a:off x="2397354" y="1395620"/>
            <a:ext cx="2130300" cy="9648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Начало правления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In 1558 Elizabeth became Queen of England. She inherited a country with political and religious tensions, and her early decisions focused on order, loyalty and careful government.
</a:t>
            </a:r>
            <a:endParaRPr lang="en-US" sz="900" dirty="0"/>
          </a:p>
        </p:txBody>
      </p:sp>
      <p:sp>
        <p:nvSpPr>
          <p:cNvPr id="13" name="Text 4"/>
          <p:cNvSpPr txBox="1"/>
          <p:nvPr/>
        </p:nvSpPr>
        <p:spPr>
          <a:xfrm>
            <a:off x="4615552" y="1395620"/>
            <a:ext cx="2130300" cy="9648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Долгое царствование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She ruled until 1603, which means her reign lasted 45 years. This long period gave England stability and allowed the kingdom to grow stronger in politics, culture and sea power.
</a:t>
            </a:r>
            <a:endParaRPr lang="en-US" sz="900" dirty="0"/>
          </a:p>
        </p:txBody>
      </p:sp>
      <p:sp>
        <p:nvSpPr>
          <p:cNvPr id="14" name="Text 5"/>
          <p:cNvSpPr txBox="1"/>
          <p:nvPr/>
        </p:nvSpPr>
        <p:spPr>
          <a:xfrm>
            <a:off x="6833746" y="1395620"/>
            <a:ext cx="2130300" cy="9648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Прозвище королевы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Elizabeth is known as the Virgin Queen because she never married. Her image became a symbol of independence, and many people connected her with a strong and united England.
</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860882" y="0"/>
            <a:ext cx="6282035"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180000" y="180000"/>
            <a:ext cx="30681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Ivan IV: основные факты
</a:t>
            </a:r>
            <a:endParaRPr lang="en-US" sz="1600" dirty="0"/>
          </a:p>
        </p:txBody>
      </p:sp>
      <p:sp>
        <p:nvSpPr>
          <p:cNvPr id="11" name="Text 1"/>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4</a:t>
            </a:r>
            <a:endParaRPr lang="en-US" sz="432" dirty="0"/>
          </a:p>
        </p:txBody>
      </p:sp>
      <p:sp>
        <p:nvSpPr>
          <p:cNvPr id="12" name="Text 2"/>
          <p:cNvSpPr txBox="1"/>
          <p:nvPr/>
        </p:nvSpPr>
        <p:spPr>
          <a:xfrm>
            <a:off x="180000" y="1794375"/>
            <a:ext cx="3705600" cy="6912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Ранние годы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Ivan IV Vasilyevich was born in 1530. He grew up in a difficult political environment, and this early experience influenced his later style of rule and his distrust of powerful nobles.
</a:t>
            </a:r>
            <a:endParaRPr lang="en-US" sz="1000" dirty="0"/>
          </a:p>
        </p:txBody>
      </p:sp>
      <p:sp>
        <p:nvSpPr>
          <p:cNvPr id="13" name="Text 3"/>
          <p:cNvSpPr txBox="1"/>
          <p:nvPr/>
        </p:nvSpPr>
        <p:spPr>
          <a:xfrm>
            <a:off x="180008" y="2620362"/>
            <a:ext cx="3705600" cy="6912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Первый царь России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In 1547 Ivan became the first Tsar of Russia. This title showed a new level of royal authority and made the Russian state look more centralised and powerful.
</a:t>
            </a:r>
            <a:endParaRPr lang="en-US" sz="1000" dirty="0"/>
          </a:p>
        </p:txBody>
      </p:sp>
      <p:sp>
        <p:nvSpPr>
          <p:cNvPr id="14" name="Text 4"/>
          <p:cNvSpPr txBox="1"/>
          <p:nvPr/>
        </p:nvSpPr>
        <p:spPr>
          <a:xfrm>
            <a:off x="180008" y="3446350"/>
            <a:ext cx="3705600" cy="6912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Период правления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He ruled until 1584, so his reign also lasted many decades. During this time Russia expanded, but the state also faced serious internal tension, war and fear.
</a:t>
            </a:r>
            <a:endParaRPr lang="en-US" sz="1000" dirty="0"/>
          </a:p>
        </p:txBody>
      </p:sp>
      <p:sp>
        <p:nvSpPr>
          <p:cNvPr id="15" name="Text 5"/>
          <p:cNvSpPr txBox="1"/>
          <p:nvPr/>
        </p:nvSpPr>
        <p:spPr>
          <a:xfrm>
            <a:off x="180008" y="4272341"/>
            <a:ext cx="3705600" cy="6912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Значение прозвища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In Russian history he is often called Ivan the Terrible. In English this name can mean severe or formidable, so it describes a strong and frightening ruler, not only a bad one.
</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926475" y="2057334"/>
            <a:ext cx="5037600" cy="1422381"/>
          </a:xfrm>
          <a:prstGeom prst="rect">
            <a:avLst/>
          </a:prstGeom>
        </p:spPr>
      </p:pic>
      <p:sp>
        <p:nvSpPr>
          <p:cNvPr id="5" name="Text 0"/>
          <p:cNvSpPr txBox="1"/>
          <p:nvPr/>
        </p:nvSpPr>
        <p:spPr>
          <a:xfrm>
            <a:off x="180000" y="180000"/>
            <a:ext cx="38514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Краткое сравнение Elizabeth I и Ivan IV
</a:t>
            </a:r>
            <a:endParaRPr lang="en-US" sz="1600" dirty="0"/>
          </a:p>
        </p:txBody>
      </p:sp>
      <p:sp>
        <p:nvSpPr>
          <p:cNvPr id="6" name="Text 1"/>
          <p:cNvSpPr txBox="1"/>
          <p:nvPr/>
        </p:nvSpPr>
        <p:spPr>
          <a:xfrm>
            <a:off x="179925" y="1658550"/>
            <a:ext cx="2849700" cy="1056900"/>
          </a:xfrm>
          <a:prstGeom prst="rect">
            <a:avLst/>
          </a:prstGeom>
          <a:noFill/>
          <a:ln/>
        </p:spPr>
        <p:txBody>
          <a:bodyPr wrap="square" lIns="0" tIns="0" rIns="0" bIns="0" rtlCol="0" anchor="b"/>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Ниже показаны основные сходства и различия двух правителей XVI века.
</a:t>
            </a:r>
            <a:endParaRPr lang="en-US" sz="1000" dirty="0"/>
          </a:p>
        </p:txBody>
      </p:sp>
      <p:sp>
        <p:nvSpPr>
          <p:cNvPr id="7" name="Text 2"/>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5</a:t>
            </a:r>
            <a:endParaRPr lang="en-US" sz="432" dirty="0"/>
          </a:p>
        </p:txBody>
      </p:sp>
      <p:sp>
        <p:nvSpPr>
          <p:cNvPr id="8" name="Text 3"/>
          <p:cNvSpPr txBox="1"/>
          <p:nvPr/>
        </p:nvSpPr>
        <p:spPr>
          <a:xfrm>
            <a:off x="179925" y="2821575"/>
            <a:ext cx="2849700" cy="10569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Оба правителя усилили свои государства, но Elizabeth действовала через баланс и дипломатию, а Ivan — через жёсткий контроль и страх.
</a:t>
            </a:r>
            <a:endParaRPr lang="en-US" sz="1000" dirty="0"/>
          </a:p>
        </p:txBody>
      </p:sp>
      <p:sp>
        <p:nvSpPr>
          <p:cNvPr id="9" name="Text 4"/>
          <p:cNvSpPr txBox="1"/>
          <p:nvPr/>
        </p:nvSpPr>
        <p:spPr>
          <a:xfrm>
            <a:off x="3926475" y="4046800"/>
            <a:ext cx="5037600" cy="1863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Учебные исторические справки; общеизвестные даты и факты
</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182" y="0"/>
            <a:ext cx="6282035"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6</a:t>
            </a:r>
            <a:endParaRPr lang="en-US" sz="432" dirty="0"/>
          </a:p>
        </p:txBody>
      </p:sp>
      <p:sp>
        <p:nvSpPr>
          <p:cNvPr id="10" name="Text 1"/>
          <p:cNvSpPr txBox="1"/>
          <p:nvPr/>
        </p:nvSpPr>
        <p:spPr>
          <a:xfrm>
            <a:off x="5258400" y="180000"/>
            <a:ext cx="37056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Elizabeth I как символ Англии
</a:t>
            </a:r>
            <a:endParaRPr lang="en-US" sz="1600" dirty="0"/>
          </a:p>
        </p:txBody>
      </p:sp>
      <p:sp>
        <p:nvSpPr>
          <p:cNvPr id="11" name="Text 2"/>
          <p:cNvSpPr txBox="1"/>
          <p:nvPr/>
        </p:nvSpPr>
        <p:spPr>
          <a:xfrm>
            <a:off x="1421754" y="1767075"/>
            <a:ext cx="3705600" cy="815700"/>
          </a:xfrm>
          <a:prstGeom prst="rect">
            <a:avLst/>
          </a:prstGeom>
          <a:noFill/>
          <a:ln/>
        </p:spPr>
        <p:txBody>
          <a:bodyPr wrap="square" lIns="0" tIns="0" rIns="0" bIns="0" rtlCol="0" anchor="ctr"/>
          <a:lstStyle/>
          <a:p>
            <a:pPr algn="l" indent="0" marL="0">
              <a:lnSpc>
                <a:spcPct val="115000"/>
              </a:lnSpc>
              <a:buNone/>
            </a:pPr>
            <a:r>
              <a:rPr lang="en-US" sz="1097" dirty="0">
                <a:solidFill>
                  <a:srgbClr val="FFFFFF"/>
                </a:solidFill>
                <a:latin typeface="Arial" pitchFamily="34" charset="0"/>
                <a:ea typeface="Arial" pitchFamily="34" charset="-122"/>
                <a:cs typeface="Arial" pitchFamily="34" charset="-120"/>
              </a:rPr>
              <a:t>Образ власти
</a:t>
            </a:r>
            <a:pPr algn="l" indent="0" marL="0">
              <a:lnSpc>
                <a:spcPct val="115000"/>
              </a:lnSpc>
              <a:buNone/>
            </a:pPr>
            <a:r>
              <a:rPr lang="en-US" sz="49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97" dirty="0">
                <a:solidFill>
                  <a:srgbClr val="FFFFFF"/>
                </a:solidFill>
                <a:latin typeface="Arial" pitchFamily="34" charset="0"/>
                <a:ea typeface="Arial" pitchFamily="34" charset="-122"/>
                <a:cs typeface="Arial" pitchFamily="34" charset="-120"/>
              </a:rPr>
              <a:t>Elizabeth I стала символом стабильности и национального единства. Её часто изображали как мудрую правительницу, которая защищает страну и представляет её интересы перед Европой.
</a:t>
            </a:r>
            <a:endParaRPr lang="en-US" sz="1097" dirty="0"/>
          </a:p>
        </p:txBody>
      </p:sp>
      <p:sp>
        <p:nvSpPr>
          <p:cNvPr id="12" name="Text 3"/>
          <p:cNvSpPr txBox="1"/>
          <p:nvPr/>
        </p:nvSpPr>
        <p:spPr>
          <a:xfrm>
            <a:off x="5258411" y="1767075"/>
            <a:ext cx="3705600" cy="8157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Парадный портрет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На портретах она обычно в богатом платье, с драгоценностями, короной и другими знаками власти. Такой образ подчёркивал её высокий статус и величие монархии.
</a:t>
            </a:r>
            <a:endParaRPr lang="en-US" sz="1100" dirty="0"/>
          </a:p>
        </p:txBody>
      </p:sp>
      <p:sp>
        <p:nvSpPr>
          <p:cNvPr id="13" name="Text 4"/>
          <p:cNvSpPr txBox="1"/>
          <p:nvPr/>
        </p:nvSpPr>
        <p:spPr>
          <a:xfrm>
            <a:off x="5258411" y="2865163"/>
            <a:ext cx="3705600" cy="8157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Тюдоровская эпоха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Для этой темы особенно подходит парадный портрет эпохи Тюдоров. Он помогает увидеть, как искусство поддерживало политический образ королевы и её власть.
</a:t>
            </a:r>
            <a:endParaRPr lang="en-US" sz="1100" dirty="0"/>
          </a:p>
        </p:txBody>
      </p:sp>
      <p:sp>
        <p:nvSpPr>
          <p:cNvPr id="14" name="Text 5"/>
          <p:cNvSpPr txBox="1"/>
          <p:nvPr/>
        </p:nvSpPr>
        <p:spPr>
          <a:xfrm>
            <a:off x="1421761" y="2865163"/>
            <a:ext cx="3705600" cy="8157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Идея независимости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Внешний вид королевы был связан с идеей сильного и самостоятельного государства. Люди видели в ней не только правителя, но и лицо всей страны.
</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80000" y="1517758"/>
            <a:ext cx="5037600" cy="2402034"/>
          </a:xfrm>
          <a:prstGeom prst="rect">
            <a:avLst/>
          </a:prstGeom>
        </p:spPr>
      </p:pic>
      <p:sp>
        <p:nvSpPr>
          <p:cNvPr id="5" name="Text 0"/>
          <p:cNvSpPr txBox="1"/>
          <p:nvPr/>
        </p:nvSpPr>
        <p:spPr>
          <a:xfrm>
            <a:off x="180000" y="180000"/>
            <a:ext cx="38514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Главные направления правления Elizabeth I
</a:t>
            </a:r>
            <a:endParaRPr lang="en-US" sz="1600" dirty="0"/>
          </a:p>
        </p:txBody>
      </p:sp>
      <p:sp>
        <p:nvSpPr>
          <p:cNvPr id="6" name="Text 1"/>
          <p:cNvSpPr txBox="1"/>
          <p:nvPr/>
        </p:nvSpPr>
        <p:spPr>
          <a:xfrm>
            <a:off x="5814750" y="1608825"/>
            <a:ext cx="2849700" cy="1056900"/>
          </a:xfrm>
          <a:prstGeom prst="rect">
            <a:avLst/>
          </a:prstGeom>
          <a:noFill/>
          <a:ln/>
        </p:spPr>
        <p:txBody>
          <a:bodyPr wrap="square" lIns="0" tIns="0" rIns="0" bIns="0" rtlCol="0" anchor="b"/>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Каждое направление было важным, но безопасность страны и сила монархии определяли общий курс правления.
</a:t>
            </a:r>
            <a:endParaRPr lang="en-US" sz="1000" dirty="0"/>
          </a:p>
        </p:txBody>
      </p:sp>
      <p:sp>
        <p:nvSpPr>
          <p:cNvPr id="7" name="Text 2"/>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7</a:t>
            </a:r>
            <a:endParaRPr lang="en-US" sz="432" dirty="0"/>
          </a:p>
        </p:txBody>
      </p:sp>
      <p:sp>
        <p:nvSpPr>
          <p:cNvPr id="8" name="Text 3"/>
          <p:cNvSpPr txBox="1"/>
          <p:nvPr/>
        </p:nvSpPr>
        <p:spPr>
          <a:xfrm>
            <a:off x="5814750" y="2771850"/>
            <a:ext cx="2849700" cy="10569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Самые заметные приоритеты — защита Англии и укрепление государства; именно они поддержали престиж королевы.
</a:t>
            </a:r>
            <a:endParaRPr lang="en-US" sz="1000" dirty="0"/>
          </a:p>
        </p:txBody>
      </p:sp>
      <p:sp>
        <p:nvSpPr>
          <p:cNvPr id="9" name="Text 4"/>
          <p:cNvSpPr txBox="1"/>
          <p:nvPr/>
        </p:nvSpPr>
        <p:spPr>
          <a:xfrm>
            <a:off x="180000" y="3997050"/>
            <a:ext cx="5037600" cy="1863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Исторические сведения об эпохе Elizabeth I; обобщённая учебная интерпретация
</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860882" y="0"/>
            <a:ext cx="6282035"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180000" y="180000"/>
            <a:ext cx="30681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Elizabethan England: culture and exploration
</a:t>
            </a:r>
            <a:endParaRPr lang="en-US" sz="1600" dirty="0"/>
          </a:p>
        </p:txBody>
      </p:sp>
      <p:sp>
        <p:nvSpPr>
          <p:cNvPr id="11" name="Text 1"/>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8</a:t>
            </a:r>
            <a:endParaRPr lang="en-US" sz="432" dirty="0"/>
          </a:p>
        </p:txBody>
      </p:sp>
      <p:sp>
        <p:nvSpPr>
          <p:cNvPr id="12" name="Text 2"/>
          <p:cNvSpPr txBox="1"/>
          <p:nvPr/>
        </p:nvSpPr>
        <p:spPr>
          <a:xfrm>
            <a:off x="180000" y="1794375"/>
            <a:ext cx="3705600" cy="6912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Театр и зрители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During the Elizabethan Age, theatre became very popular. New plays attracted large audiences in London, and people from different social groups could enjoy dramatic stories and public performance.
</a:t>
            </a:r>
            <a:endParaRPr lang="en-US" sz="1000" dirty="0"/>
          </a:p>
        </p:txBody>
      </p:sp>
      <p:sp>
        <p:nvSpPr>
          <p:cNvPr id="13" name="Text 3"/>
          <p:cNvSpPr txBox="1"/>
          <p:nvPr/>
        </p:nvSpPr>
        <p:spPr>
          <a:xfrm>
            <a:off x="180008" y="2620362"/>
            <a:ext cx="3705600" cy="6912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Известные писатели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William Shakespeare and Christopher Marlowe became famous writers of this time. Their works show how language, ideas and imagination developed during Elizabeth’s reign.
</a:t>
            </a:r>
            <a:endParaRPr lang="en-US" sz="1000" dirty="0"/>
          </a:p>
        </p:txBody>
      </p:sp>
      <p:sp>
        <p:nvSpPr>
          <p:cNvPr id="14" name="Text 4"/>
          <p:cNvSpPr txBox="1"/>
          <p:nvPr/>
        </p:nvSpPr>
        <p:spPr>
          <a:xfrm>
            <a:off x="180008" y="3446350"/>
            <a:ext cx="3705600" cy="6912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Морские путешествия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English sailors explored new sea routes and searched for trade opportunities. Sea travel helped England learn more about the world and increased the country’s confidence and influence.
</a:t>
            </a:r>
            <a:endParaRPr lang="en-US" sz="1000" dirty="0"/>
          </a:p>
        </p:txBody>
      </p:sp>
      <p:sp>
        <p:nvSpPr>
          <p:cNvPr id="15" name="Text 5"/>
          <p:cNvSpPr txBox="1"/>
          <p:nvPr/>
        </p:nvSpPr>
        <p:spPr>
          <a:xfrm>
            <a:off x="180008" y="4272341"/>
            <a:ext cx="3705600" cy="6912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Лондон и торговля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London grew into an important centre of trade and public life. The city became busier, richer and more connected with other countries, which supported the growth of English culture.
</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9</a:t>
            </a:r>
            <a:endParaRPr lang="en-US" sz="432" dirty="0"/>
          </a:p>
        </p:txBody>
      </p:sp>
      <p:sp>
        <p:nvSpPr>
          <p:cNvPr id="8" name="Text 1"/>
          <p:cNvSpPr txBox="1"/>
          <p:nvPr/>
        </p:nvSpPr>
        <p:spPr>
          <a:xfrm>
            <a:off x="180000" y="180000"/>
            <a:ext cx="38514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Реформы в начале правления Ивана IV
</a:t>
            </a:r>
            <a:endParaRPr lang="en-US" sz="1600" dirty="0"/>
          </a:p>
        </p:txBody>
      </p:sp>
      <p:sp>
        <p:nvSpPr>
          <p:cNvPr id="9" name="Text 2"/>
          <p:cNvSpPr txBox="1"/>
          <p:nvPr/>
        </p:nvSpPr>
        <p:spPr>
          <a:xfrm>
            <a:off x="799788" y="1907300"/>
            <a:ext cx="2546100" cy="1381800"/>
          </a:xfrm>
          <a:prstGeom prst="rect">
            <a:avLst/>
          </a:prstGeom>
          <a:noFill/>
          <a:ln/>
        </p:spPr>
        <p:txBody>
          <a:bodyPr wrap="square" lIns="0" tIns="0" rIns="0" bIns="0" rtlCol="0" anchor="b"/>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1550 — Sudebnik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The new law code strengthened administration and made rules clearer. It helped the central government control justice and local officials more effectively across the country.
</a:t>
            </a:r>
            <a:endParaRPr lang="en-US" sz="1000" dirty="0"/>
          </a:p>
        </p:txBody>
      </p:sp>
      <p:sp>
        <p:nvSpPr>
          <p:cNvPr id="10" name="Text 3"/>
          <p:cNvSpPr txBox="1"/>
          <p:nvPr/>
        </p:nvSpPr>
        <p:spPr>
          <a:xfrm>
            <a:off x="3606232" y="1907300"/>
            <a:ext cx="2546100" cy="1381800"/>
          </a:xfrm>
          <a:prstGeom prst="rect">
            <a:avLst/>
          </a:prstGeom>
          <a:noFill/>
          <a:ln/>
        </p:spPr>
        <p:txBody>
          <a:bodyPr wrap="square" lIns="0" tIns="0" rIns="0" bIns="0" rtlCol="0" anchor="b"/>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1550-е — Zemsky Sobor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The Zemsky Sobor appeared as a new political institution. It allowed the ruler to discuss important state issues with representatives of society, though power still stayed with the tsar.
</a:t>
            </a:r>
            <a:endParaRPr lang="en-US" sz="1000" dirty="0"/>
          </a:p>
        </p:txBody>
      </p:sp>
      <p:sp>
        <p:nvSpPr>
          <p:cNvPr id="11" name="Text 4"/>
          <p:cNvSpPr txBox="1"/>
          <p:nvPr/>
        </p:nvSpPr>
        <p:spPr>
          <a:xfrm>
            <a:off x="6413921" y="1907684"/>
            <a:ext cx="2546100" cy="1381800"/>
          </a:xfrm>
          <a:prstGeom prst="rect">
            <a:avLst/>
          </a:prstGeom>
          <a:noFill/>
          <a:ln/>
        </p:spPr>
        <p:txBody>
          <a:bodyPr wrap="square" lIns="0" tIns="0" rIns="0" bIns="0" rtlCol="0" anchor="b"/>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1550-е — streltsy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The streltsy army was created as a permanent military force. This gave the state more reliable protection and showed that Ivan wanted a stronger and more organised government.
</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80000" y="1105052"/>
            <a:ext cx="8784000" cy="3582195"/>
          </a:xfrm>
          <a:prstGeom prst="rect">
            <a:avLst/>
          </a:prstGeom>
        </p:spPr>
      </p:pic>
      <p:sp>
        <p:nvSpPr>
          <p:cNvPr id="5" name="Text 0"/>
          <p:cNvSpPr txBox="1"/>
          <p:nvPr/>
        </p:nvSpPr>
        <p:spPr>
          <a:xfrm>
            <a:off x="180000" y="180000"/>
            <a:ext cx="4449300" cy="4710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How the policy of oprichnina began
</a:t>
            </a:r>
            <a:endParaRPr lang="en-US" sz="1600" dirty="0"/>
          </a:p>
        </p:txBody>
      </p:sp>
      <p:sp>
        <p:nvSpPr>
          <p:cNvPr id="6" name="Text 1"/>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10</a:t>
            </a:r>
            <a:endParaRPr lang="en-US" sz="432" dirty="0"/>
          </a:p>
        </p:txBody>
      </p:sp>
      <p:sp>
        <p:nvSpPr>
          <p:cNvPr id="7" name="Text 2"/>
          <p:cNvSpPr txBox="1"/>
          <p:nvPr/>
        </p:nvSpPr>
        <p:spPr>
          <a:xfrm>
            <a:off x="180000" y="690000"/>
            <a:ext cx="4449300" cy="3465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Схема показывает последовательность политических решений и их последствия при Иване IV.
</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860882" y="0"/>
            <a:ext cx="6282035"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180000" y="180000"/>
            <a:ext cx="30681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Oprichnina and its consequences
</a:t>
            </a:r>
            <a:endParaRPr lang="en-US" sz="1600" dirty="0"/>
          </a:p>
        </p:txBody>
      </p:sp>
      <p:sp>
        <p:nvSpPr>
          <p:cNvPr id="10" name="Text 1"/>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11</a:t>
            </a:r>
            <a:endParaRPr lang="en-US" sz="432" dirty="0"/>
          </a:p>
        </p:txBody>
      </p:sp>
      <p:sp>
        <p:nvSpPr>
          <p:cNvPr id="11" name="Text 2"/>
          <p:cNvSpPr txBox="1"/>
          <p:nvPr/>
        </p:nvSpPr>
        <p:spPr>
          <a:xfrm>
            <a:off x="181229" y="1301307"/>
            <a:ext cx="3705600" cy="617400"/>
          </a:xfrm>
          <a:prstGeom prst="rect">
            <a:avLst/>
          </a:prstGeom>
          <a:noFill/>
          <a:ln/>
        </p:spPr>
        <p:txBody>
          <a:bodyPr wrap="square" lIns="0" tIns="0" rIns="0" bIns="0" rtlCol="0" anchor="ctr"/>
          <a:lstStyle/>
          <a:p>
            <a:pPr algn="l" indent="0" marL="0">
              <a:lnSpc>
                <a:spcPct val="115000"/>
              </a:lnSpc>
              <a:buNone/>
            </a:pPr>
            <a:r>
              <a:rPr lang="en-US" sz="972" dirty="0">
                <a:solidFill>
                  <a:srgbClr val="FFFFFF"/>
                </a:solidFill>
                <a:latin typeface="Arial" pitchFamily="34" charset="0"/>
                <a:ea typeface="Arial" pitchFamily="34" charset="-122"/>
                <a:cs typeface="Arial" pitchFamily="34" charset="-120"/>
              </a:rPr>
              <a:t>Разделение страны
</a:t>
            </a:r>
            <a:pPr algn="l" indent="0" marL="0">
              <a:lnSpc>
                <a:spcPct val="115000"/>
              </a:lnSpc>
              <a:buNone/>
            </a:pPr>
            <a:r>
              <a:rPr lang="en-US" sz="442"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84" dirty="0">
                <a:solidFill>
                  <a:srgbClr val="FFFFFF"/>
                </a:solidFill>
                <a:latin typeface="Arial" pitchFamily="34" charset="0"/>
                <a:ea typeface="Arial" pitchFamily="34" charset="-122"/>
                <a:cs typeface="Arial" pitchFamily="34" charset="-120"/>
              </a:rPr>
              <a:t>В 1565 году Иван IV отделил oprichnina от zemshchina, чтобы получить больше личной власти. Эта мера усилила контроль над знатью, но резко изменила привычный порядок управления в государстве.
</a:t>
            </a:r>
            <a:endParaRPr lang="en-US" sz="972" dirty="0"/>
          </a:p>
        </p:txBody>
      </p:sp>
      <p:sp>
        <p:nvSpPr>
          <p:cNvPr id="12" name="Text 3"/>
          <p:cNvSpPr txBox="1"/>
          <p:nvPr/>
        </p:nvSpPr>
        <p:spPr>
          <a:xfrm>
            <a:off x="181236" y="2316286"/>
            <a:ext cx="3705600" cy="617400"/>
          </a:xfrm>
          <a:prstGeom prst="rect">
            <a:avLst/>
          </a:prstGeom>
          <a:noFill/>
          <a:ln/>
        </p:spPr>
        <p:txBody>
          <a:bodyPr wrap="square" lIns="0" tIns="0" rIns="0" bIns="0" rtlCol="0" anchor="ctr"/>
          <a:lstStyle/>
          <a:p>
            <a:pPr algn="l" indent="0" marL="0">
              <a:lnSpc>
                <a:spcPct val="115000"/>
              </a:lnSpc>
              <a:buNone/>
            </a:pPr>
            <a:r>
              <a:rPr lang="en-US" sz="940" dirty="0">
                <a:solidFill>
                  <a:srgbClr val="FFFFFF"/>
                </a:solidFill>
                <a:latin typeface="Arial" pitchFamily="34" charset="0"/>
                <a:ea typeface="Arial" pitchFamily="34" charset="-122"/>
                <a:cs typeface="Arial" pitchFamily="34" charset="-120"/>
              </a:rPr>
              <a:t>Страх и наказания
</a:t>
            </a:r>
            <a:pPr algn="l" indent="0" marL="0">
              <a:lnSpc>
                <a:spcPct val="115000"/>
              </a:lnSpc>
              <a:buNone/>
            </a:pPr>
            <a:r>
              <a:rPr lang="en-US" sz="42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54" dirty="0">
                <a:solidFill>
                  <a:srgbClr val="FFFFFF"/>
                </a:solidFill>
                <a:latin typeface="Arial" pitchFamily="34" charset="0"/>
                <a:ea typeface="Arial" pitchFamily="34" charset="-122"/>
                <a:cs typeface="Arial" pitchFamily="34" charset="-120"/>
              </a:rPr>
              <a:t>Опричники проводили казни, конфискации имущества и насильственные переселения. Для многих людей власть стала ассоциироваться не с порядком, а с постоянной опасностью и непредсказуемостью.
</a:t>
            </a:r>
            <a:endParaRPr lang="en-US" sz="940" dirty="0"/>
          </a:p>
        </p:txBody>
      </p:sp>
      <p:sp>
        <p:nvSpPr>
          <p:cNvPr id="13" name="Text 4"/>
          <p:cNvSpPr txBox="1"/>
          <p:nvPr/>
        </p:nvSpPr>
        <p:spPr>
          <a:xfrm>
            <a:off x="181292" y="3331265"/>
            <a:ext cx="3705600" cy="617400"/>
          </a:xfrm>
          <a:prstGeom prst="rect">
            <a:avLst/>
          </a:prstGeom>
          <a:noFill/>
          <a:ln/>
        </p:spPr>
        <p:txBody>
          <a:bodyPr wrap="square" lIns="0" tIns="0" rIns="0" bIns="0" rtlCol="0" anchor="ctr"/>
          <a:lstStyle/>
          <a:p>
            <a:pPr algn="l" indent="0" marL="0">
              <a:lnSpc>
                <a:spcPct val="115000"/>
              </a:lnSpc>
              <a:buNone/>
            </a:pPr>
            <a:r>
              <a:rPr lang="en-US" sz="1011" dirty="0">
                <a:solidFill>
                  <a:srgbClr val="FFFFFF"/>
                </a:solidFill>
                <a:latin typeface="Arial" pitchFamily="34" charset="0"/>
                <a:ea typeface="Arial" pitchFamily="34" charset="-122"/>
                <a:cs typeface="Arial" pitchFamily="34" charset="-120"/>
              </a:rPr>
              <a:t>Трагедия Новгорода
</a:t>
            </a:r>
            <a:pPr algn="l" indent="0" marL="0">
              <a:lnSpc>
                <a:spcPct val="115000"/>
              </a:lnSpc>
              <a:buNone/>
            </a:pPr>
            <a:r>
              <a:rPr lang="en-US" sz="45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19" dirty="0">
                <a:solidFill>
                  <a:srgbClr val="FFFFFF"/>
                </a:solidFill>
                <a:latin typeface="Arial" pitchFamily="34" charset="0"/>
                <a:ea typeface="Arial" pitchFamily="34" charset="-122"/>
                <a:cs typeface="Arial" pitchFamily="34" charset="-120"/>
              </a:rPr>
              <a:t>Поход на Новгород в 1570 году стал одним из самых известных эпизодов этого времени. Он показал, насколько жестокой могла быть политика, основанная на подозрении и принуждении.
</a:t>
            </a:r>
            <a:endParaRPr lang="en-US" sz="1011" dirty="0"/>
          </a:p>
        </p:txBody>
      </p:sp>
      <p:sp>
        <p:nvSpPr>
          <p:cNvPr id="14" name="Text 5"/>
          <p:cNvSpPr txBox="1"/>
          <p:nvPr/>
        </p:nvSpPr>
        <p:spPr>
          <a:xfrm>
            <a:off x="181292" y="4346238"/>
            <a:ext cx="3705600" cy="617400"/>
          </a:xfrm>
          <a:prstGeom prst="rect">
            <a:avLst/>
          </a:prstGeom>
          <a:noFill/>
          <a:ln/>
        </p:spPr>
        <p:txBody>
          <a:bodyPr wrap="square" lIns="0" tIns="0" rIns="0" bIns="0" rtlCol="0" anchor="ctr"/>
          <a:lstStyle/>
          <a:p>
            <a:pPr algn="l" indent="0" marL="0">
              <a:lnSpc>
                <a:spcPct val="115000"/>
              </a:lnSpc>
              <a:buNone/>
            </a:pPr>
            <a:r>
              <a:rPr lang="en-US" sz="949" dirty="0">
                <a:solidFill>
                  <a:srgbClr val="FFFFFF"/>
                </a:solidFill>
                <a:latin typeface="Arial" pitchFamily="34" charset="0"/>
                <a:ea typeface="Arial" pitchFamily="34" charset="-122"/>
                <a:cs typeface="Arial" pitchFamily="34" charset="-120"/>
              </a:rPr>
              <a:t>Тяжёлые последствия
</a:t>
            </a:r>
            <a:pPr algn="l" indent="0" marL="0">
              <a:lnSpc>
                <a:spcPct val="115000"/>
              </a:lnSpc>
              <a:buNone/>
            </a:pPr>
            <a:r>
              <a:rPr lang="en-US" sz="43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62" dirty="0">
                <a:solidFill>
                  <a:srgbClr val="FFFFFF"/>
                </a:solidFill>
                <a:latin typeface="Arial" pitchFamily="34" charset="0"/>
                <a:ea typeface="Arial" pitchFamily="34" charset="-122"/>
                <a:cs typeface="Arial" pitchFamily="34" charset="-120"/>
              </a:rPr>
              <a:t>Опричнина укрепила личную власть царя, но ослабила экономику и подорвала доверие между правителем и обществом. Государство стало более управляемым сверху, однако заплатило за это высокой ценой.
</a:t>
            </a:r>
            <a:endParaRPr lang="en-US" sz="949"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80000" y="1517758"/>
            <a:ext cx="5037600" cy="2402034"/>
          </a:xfrm>
          <a:prstGeom prst="rect">
            <a:avLst/>
          </a:prstGeom>
        </p:spPr>
      </p:pic>
      <p:sp>
        <p:nvSpPr>
          <p:cNvPr id="5" name="Text 0"/>
          <p:cNvSpPr txBox="1"/>
          <p:nvPr/>
        </p:nvSpPr>
        <p:spPr>
          <a:xfrm>
            <a:off x="180000" y="180000"/>
            <a:ext cx="38514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Военные события эпохи Ivan IV
</a:t>
            </a:r>
            <a:endParaRPr lang="en-US" sz="1600" dirty="0"/>
          </a:p>
        </p:txBody>
      </p:sp>
      <p:sp>
        <p:nvSpPr>
          <p:cNvPr id="6" name="Text 1"/>
          <p:cNvSpPr txBox="1"/>
          <p:nvPr/>
        </p:nvSpPr>
        <p:spPr>
          <a:xfrm>
            <a:off x="5814750" y="1608825"/>
            <a:ext cx="2849700" cy="1056900"/>
          </a:xfrm>
          <a:prstGeom prst="rect">
            <a:avLst/>
          </a:prstGeom>
          <a:noFill/>
          <a:ln/>
        </p:spPr>
        <p:txBody>
          <a:bodyPr wrap="square" lIns="0" tIns="0" rIns="0" bIns="0" rtlCol="0" anchor="b"/>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Шкала условная: она показывает, какие события усиливали государство, а какие приносили потери и напряжение. Наибольший успех связан с Волгой и расширением территории.
</a:t>
            </a:r>
            <a:endParaRPr lang="en-US" sz="1000" dirty="0"/>
          </a:p>
        </p:txBody>
      </p:sp>
      <p:sp>
        <p:nvSpPr>
          <p:cNvPr id="7" name="Text 2"/>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12</a:t>
            </a:r>
            <a:endParaRPr lang="en-US" sz="432" dirty="0"/>
          </a:p>
        </p:txBody>
      </p:sp>
      <p:sp>
        <p:nvSpPr>
          <p:cNvPr id="8" name="Text 3"/>
          <p:cNvSpPr txBox="1"/>
          <p:nvPr/>
        </p:nvSpPr>
        <p:spPr>
          <a:xfrm>
            <a:off x="5814750" y="2771850"/>
            <a:ext cx="2849700" cy="10569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Победы при Казани и Астрахани дали России стратегический выигрыш, тогда как Ливонская война и набег 1571 года показали высокую цену военных конфликтов.
</a:t>
            </a:r>
            <a:endParaRPr lang="en-US" sz="1000" dirty="0"/>
          </a:p>
        </p:txBody>
      </p:sp>
      <p:sp>
        <p:nvSpPr>
          <p:cNvPr id="9" name="Text 4"/>
          <p:cNvSpPr txBox="1"/>
          <p:nvPr/>
        </p:nvSpPr>
        <p:spPr>
          <a:xfrm>
            <a:off x="180000" y="3997050"/>
            <a:ext cx="5037600" cy="1863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Исторические сведения XVI века; условная шкала для учебной диаграммы.
</a:t>
            </a:r>
            <a:endParaRPr lang="en-US" sz="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301"/>
            <a:ext cx="6284400" cy="5142898"/>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13</a:t>
            </a:r>
            <a:endParaRPr lang="en-US" sz="432" dirty="0"/>
          </a:p>
        </p:txBody>
      </p:sp>
      <p:sp>
        <p:nvSpPr>
          <p:cNvPr id="10" name="Text 1"/>
          <p:cNvSpPr txBox="1"/>
          <p:nvPr/>
        </p:nvSpPr>
        <p:spPr>
          <a:xfrm>
            <a:off x="5258400" y="180000"/>
            <a:ext cx="37056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Territory and expansion under Ivan IV
</a:t>
            </a:r>
            <a:endParaRPr lang="en-US" sz="1600" dirty="0"/>
          </a:p>
        </p:txBody>
      </p:sp>
      <p:sp>
        <p:nvSpPr>
          <p:cNvPr id="11" name="Text 2"/>
          <p:cNvSpPr txBox="1"/>
          <p:nvPr/>
        </p:nvSpPr>
        <p:spPr>
          <a:xfrm>
            <a:off x="1421754" y="1767075"/>
            <a:ext cx="3705600" cy="8157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Волжский путь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Взятие Казани и Астрахани открыло России важный Волжский путь. Это усилило торговлю, связало разные районы страны и расширило влияние государства на восток и юг.
</a:t>
            </a:r>
            <a:endParaRPr lang="en-US" sz="1100" dirty="0"/>
          </a:p>
        </p:txBody>
      </p:sp>
      <p:sp>
        <p:nvSpPr>
          <p:cNvPr id="12" name="Text 3"/>
          <p:cNvSpPr txBox="1"/>
          <p:nvPr/>
        </p:nvSpPr>
        <p:spPr>
          <a:xfrm>
            <a:off x="5258411" y="1767075"/>
            <a:ext cx="3705600" cy="8157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Путь в Сибирь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После похода Ермака началось продвижение в Сибирь. Для школьного курса это важный пример того, как военные походы меняли карту страны и её будущее развитие.
</a:t>
            </a:r>
            <a:endParaRPr lang="en-US" sz="1100" dirty="0"/>
          </a:p>
        </p:txBody>
      </p:sp>
      <p:sp>
        <p:nvSpPr>
          <p:cNvPr id="13" name="Text 4"/>
          <p:cNvSpPr txBox="1"/>
          <p:nvPr/>
        </p:nvSpPr>
        <p:spPr>
          <a:xfrm>
            <a:off x="5258411" y="2865163"/>
            <a:ext cx="3705600" cy="815700"/>
          </a:xfrm>
          <a:prstGeom prst="rect">
            <a:avLst/>
          </a:prstGeom>
          <a:noFill/>
          <a:ln/>
        </p:spPr>
        <p:txBody>
          <a:bodyPr wrap="square" lIns="0" tIns="0" rIns="0" bIns="0" rtlCol="0" anchor="ctr"/>
          <a:lstStyle/>
          <a:p>
            <a:pPr algn="l" indent="0" marL="0">
              <a:lnSpc>
                <a:spcPct val="115000"/>
              </a:lnSpc>
              <a:buNone/>
            </a:pPr>
            <a:r>
              <a:rPr lang="en-US" sz="1097" dirty="0">
                <a:solidFill>
                  <a:srgbClr val="FFFFFF"/>
                </a:solidFill>
                <a:latin typeface="Arial" pitchFamily="34" charset="0"/>
                <a:ea typeface="Arial" pitchFamily="34" charset="-122"/>
                <a:cs typeface="Arial" pitchFamily="34" charset="-120"/>
              </a:rPr>
              <a:t>Сила и нагрузка
</a:t>
            </a:r>
            <a:pPr algn="l" indent="0" marL="0">
              <a:lnSpc>
                <a:spcPct val="115000"/>
              </a:lnSpc>
              <a:buNone/>
            </a:pPr>
            <a:r>
              <a:rPr lang="en-US" sz="49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97" dirty="0">
                <a:solidFill>
                  <a:srgbClr val="FFFFFF"/>
                </a:solidFill>
                <a:latin typeface="Arial" pitchFamily="34" charset="0"/>
                <a:ea typeface="Arial" pitchFamily="34" charset="-122"/>
                <a:cs typeface="Arial" pitchFamily="34" charset="-120"/>
              </a:rPr>
              <a:t>Расширение принесло стране престиж и новые возможности, но одновременно увеличило ответственность власти. Победы дали рост, однако новые земли потребовали постоянных усилий и контроля.
</a:t>
            </a:r>
            <a:endParaRPr lang="en-US" sz="1097" dirty="0"/>
          </a:p>
        </p:txBody>
      </p:sp>
      <p:sp>
        <p:nvSpPr>
          <p:cNvPr id="14" name="Text 5"/>
          <p:cNvSpPr txBox="1"/>
          <p:nvPr/>
        </p:nvSpPr>
        <p:spPr>
          <a:xfrm>
            <a:off x="1421761" y="2865163"/>
            <a:ext cx="3705600" cy="815700"/>
          </a:xfrm>
          <a:prstGeom prst="rect">
            <a:avLst/>
          </a:prstGeom>
          <a:noFill/>
          <a:ln/>
        </p:spPr>
        <p:txBody>
          <a:bodyPr wrap="square" lIns="0" tIns="0" rIns="0" bIns="0" rtlCol="0" anchor="ctr"/>
          <a:lstStyle/>
          <a:p>
            <a:pPr algn="l" indent="0" marL="0">
              <a:lnSpc>
                <a:spcPct val="115000"/>
              </a:lnSpc>
              <a:buNone/>
            </a:pPr>
            <a:r>
              <a:rPr lang="en-US" sz="1097" dirty="0">
                <a:solidFill>
                  <a:srgbClr val="FFFFFF"/>
                </a:solidFill>
                <a:latin typeface="Arial" pitchFamily="34" charset="0"/>
                <a:ea typeface="Arial" pitchFamily="34" charset="-122"/>
                <a:cs typeface="Arial" pitchFamily="34" charset="-120"/>
              </a:rPr>
              <a:t>Новые обязанности
</a:t>
            </a:r>
            <a:pPr algn="l" indent="0" marL="0">
              <a:lnSpc>
                <a:spcPct val="115000"/>
              </a:lnSpc>
              <a:buNone/>
            </a:pPr>
            <a:r>
              <a:rPr lang="en-US" sz="49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97" dirty="0">
                <a:solidFill>
                  <a:srgbClr val="FFFFFF"/>
                </a:solidFill>
                <a:latin typeface="Arial" pitchFamily="34" charset="0"/>
                <a:ea typeface="Arial" pitchFamily="34" charset="-122"/>
                <a:cs typeface="Arial" pitchFamily="34" charset="-120"/>
              </a:rPr>
              <a:t>Каждая присоединённая территория требовала гарнизонов, денег и управления. Чем больше становилось государство, тем сложнее было удерживать порядок и собирать ресурсы для его защиты.
</a:t>
            </a:r>
            <a:endParaRPr lang="en-US" sz="1097"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195250" y="1206323"/>
            <a:ext cx="4768800" cy="1657903"/>
          </a:xfrm>
          <a:prstGeom prst="rect">
            <a:avLst/>
          </a:prstGeom>
        </p:spPr>
      </p:pic>
      <p:pic>
        <p:nvPicPr>
          <p:cNvPr id="4" name="Image 2" descr="preencoded.png">    </p:cNvPr>
          <p:cNvPicPr>
            <a:picLocks noChangeAspect="1"/>
          </p:cNvPicPr>
          <p:nvPr/>
        </p:nvPicPr>
        <p:blipFill>
          <a:blip r:embed="rId3"/>
          <a:stretch>
            <a:fillRect/>
          </a:stretch>
        </p:blipFill>
        <p:spPr>
          <a:xfrm>
            <a:off x="4195250" y="2997325"/>
            <a:ext cx="4768800" cy="1657903"/>
          </a:xfrm>
          <a:prstGeom prst="rect">
            <a:avLst/>
          </a:prstGeom>
        </p:spPr>
      </p:pic>
      <p:sp>
        <p:nvSpPr>
          <p:cNvPr id="5" name="Text 0"/>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14</a:t>
            </a:r>
            <a:endParaRPr lang="en-US" sz="432" dirty="0"/>
          </a:p>
        </p:txBody>
      </p:sp>
      <p:sp>
        <p:nvSpPr>
          <p:cNvPr id="6" name="Text 1"/>
          <p:cNvSpPr txBox="1"/>
          <p:nvPr/>
        </p:nvSpPr>
        <p:spPr>
          <a:xfrm>
            <a:off x="180000" y="180000"/>
            <a:ext cx="38514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История морской победы Англии
</a:t>
            </a:r>
            <a:endParaRPr lang="en-US" sz="1600" dirty="0"/>
          </a:p>
        </p:txBody>
      </p:sp>
      <p:sp>
        <p:nvSpPr>
          <p:cNvPr id="7" name="Text 2"/>
          <p:cNvSpPr txBox="1"/>
          <p:nvPr/>
        </p:nvSpPr>
        <p:spPr>
          <a:xfrm>
            <a:off x="180000" y="1204425"/>
            <a:ext cx="3040500" cy="16617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Летом 1588 года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Испанская Armada подошла к берегам Англии как огромный флот, и вся страна следила за новостями. Английские корабли были легче и маневреннее, а смена ветра помогла им удержать преимущество в бою.
</a:t>
            </a:r>
            <a:endParaRPr lang="en-US" sz="1100" dirty="0"/>
          </a:p>
        </p:txBody>
      </p:sp>
      <p:sp>
        <p:nvSpPr>
          <p:cNvPr id="8" name="Text 3"/>
          <p:cNvSpPr txBox="1"/>
          <p:nvPr/>
        </p:nvSpPr>
        <p:spPr>
          <a:xfrm>
            <a:off x="180000" y="2995427"/>
            <a:ext cx="3040500" cy="16617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Победа, которую запомнили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Когда поход завершился поражением Испании, это стало не только военным успехом, но и важным символом. Победа укрепила авторитет Elizabeth I и показала, что Англия может защищать себя на море.
</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80000" y="1609351"/>
            <a:ext cx="8784000" cy="1498447"/>
          </a:xfrm>
          <a:prstGeom prst="rect">
            <a:avLst/>
          </a:prstGeom>
        </p:spPr>
      </p:pic>
      <p:sp>
        <p:nvSpPr>
          <p:cNvPr id="5" name="Text 0"/>
          <p:cNvSpPr txBox="1"/>
          <p:nvPr/>
        </p:nvSpPr>
        <p:spPr>
          <a:xfrm>
            <a:off x="180000" y="180000"/>
            <a:ext cx="4841100" cy="694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Religious policy in England and Russia
</a:t>
            </a:r>
            <a:endParaRPr lang="en-US" sz="1600" dirty="0"/>
          </a:p>
        </p:txBody>
      </p:sp>
      <p:sp>
        <p:nvSpPr>
          <p:cNvPr id="6" name="Text 1"/>
          <p:cNvSpPr txBox="1"/>
          <p:nvPr/>
        </p:nvSpPr>
        <p:spPr>
          <a:xfrm>
            <a:off x="180000" y="4075200"/>
            <a:ext cx="2849700" cy="8883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Сравнение показывает, как религия помогала правителям укреплять власть в двух странах XVI века.
</a:t>
            </a:r>
            <a:endParaRPr lang="en-US" sz="1000" dirty="0"/>
          </a:p>
        </p:txBody>
      </p:sp>
      <p:sp>
        <p:nvSpPr>
          <p:cNvPr id="7" name="Text 2"/>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15</a:t>
            </a:r>
            <a:endParaRPr lang="en-US" sz="432" dirty="0"/>
          </a:p>
        </p:txBody>
      </p:sp>
      <p:sp>
        <p:nvSpPr>
          <p:cNvPr id="8" name="Text 3"/>
          <p:cNvSpPr txBox="1"/>
          <p:nvPr/>
        </p:nvSpPr>
        <p:spPr>
          <a:xfrm>
            <a:off x="3258550" y="4075200"/>
            <a:ext cx="2849700" cy="8883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В обеих странах религия поддерживала государственную власть, но в Англии она была связана с реформой церкви, а в России — с традицией православия.
</a:t>
            </a:r>
            <a:endParaRPr lang="en-US" sz="1000" dirty="0"/>
          </a:p>
        </p:txBody>
      </p:sp>
      <p:sp>
        <p:nvSpPr>
          <p:cNvPr id="9" name="Text 4"/>
          <p:cNvSpPr txBox="1"/>
          <p:nvPr/>
        </p:nvSpPr>
        <p:spPr>
          <a:xfrm>
            <a:off x="180000" y="3652813"/>
            <a:ext cx="5037600" cy="1863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Исторические факты о религиозной политике Англии и России XVI века.
</a:t>
            </a:r>
            <a:endParaRPr lang="en-US" sz="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1604922"/>
            <a:ext cx="9144000" cy="353615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16</a:t>
            </a:r>
            <a:endParaRPr lang="en-US" sz="432" dirty="0"/>
          </a:p>
        </p:txBody>
      </p:sp>
      <p:sp>
        <p:nvSpPr>
          <p:cNvPr id="10" name="Text 1"/>
          <p:cNvSpPr txBox="1"/>
          <p:nvPr/>
        </p:nvSpPr>
        <p:spPr>
          <a:xfrm>
            <a:off x="180000" y="180000"/>
            <a:ext cx="38514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Personality and style of rule
</a:t>
            </a:r>
            <a:endParaRPr lang="en-US" sz="1600" dirty="0"/>
          </a:p>
        </p:txBody>
      </p:sp>
      <p:sp>
        <p:nvSpPr>
          <p:cNvPr id="11" name="Text 2"/>
          <p:cNvSpPr txBox="1"/>
          <p:nvPr/>
        </p:nvSpPr>
        <p:spPr>
          <a:xfrm>
            <a:off x="180100" y="1395620"/>
            <a:ext cx="2130300" cy="9648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Elizabeth: caution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Elizabeth I умела действовать осторожно и не спешила с открытым конфликтом. Она внимательно выбирала союзников и старалась сохранить равновесие между разными политическими силами.
</a:t>
            </a:r>
            <a:endParaRPr lang="en-US" sz="900" dirty="0"/>
          </a:p>
        </p:txBody>
      </p:sp>
      <p:sp>
        <p:nvSpPr>
          <p:cNvPr id="12" name="Text 3"/>
          <p:cNvSpPr txBox="1"/>
          <p:nvPr/>
        </p:nvSpPr>
        <p:spPr>
          <a:xfrm>
            <a:off x="2397354" y="1395620"/>
            <a:ext cx="2130300" cy="9648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Elizabeth: balance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Для неё было важно удерживать порядок без лишней жестокости. Такой стиль помогал укреплять доверие к короне и делать власть более устойчивой в глазах подданных.
</a:t>
            </a:r>
            <a:endParaRPr lang="en-US" sz="900" dirty="0"/>
          </a:p>
        </p:txBody>
      </p:sp>
      <p:sp>
        <p:nvSpPr>
          <p:cNvPr id="13" name="Text 4"/>
          <p:cNvSpPr txBox="1"/>
          <p:nvPr/>
        </p:nvSpPr>
        <p:spPr>
          <a:xfrm>
            <a:off x="4615552" y="1395620"/>
            <a:ext cx="2130300" cy="9648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Ivan: suspicion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Ivan IV часто видел угрозу там, где другие видели спор или несогласие. Его решения становились резкими, а недоверие к боярам усиливало напряжение при дворе.
</a:t>
            </a:r>
            <a:endParaRPr lang="en-US" sz="900" dirty="0"/>
          </a:p>
        </p:txBody>
      </p:sp>
      <p:sp>
        <p:nvSpPr>
          <p:cNvPr id="14" name="Text 5"/>
          <p:cNvSpPr txBox="1"/>
          <p:nvPr/>
        </p:nvSpPr>
        <p:spPr>
          <a:xfrm>
            <a:off x="6833746" y="1395620"/>
            <a:ext cx="2130300" cy="9648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Ivan: harshness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Царь опирался на страх и наказания, чтобы подчинить страну своей воле. Оба правителя стремились к сильной власти, но их способы управления были противоположными.
</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80000" y="1105052"/>
            <a:ext cx="8784000" cy="3582195"/>
          </a:xfrm>
          <a:prstGeom prst="rect">
            <a:avLst/>
          </a:prstGeom>
        </p:spPr>
      </p:pic>
      <p:sp>
        <p:nvSpPr>
          <p:cNvPr id="5" name="Text 0"/>
          <p:cNvSpPr txBox="1"/>
          <p:nvPr/>
        </p:nvSpPr>
        <p:spPr>
          <a:xfrm>
            <a:off x="180000" y="180000"/>
            <a:ext cx="4449300" cy="4710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Два пути к сильной монархии
</a:t>
            </a:r>
            <a:endParaRPr lang="en-US" sz="1600" dirty="0"/>
          </a:p>
        </p:txBody>
      </p:sp>
      <p:sp>
        <p:nvSpPr>
          <p:cNvPr id="6" name="Text 1"/>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17</a:t>
            </a:r>
            <a:endParaRPr lang="en-US" sz="432" dirty="0"/>
          </a:p>
        </p:txBody>
      </p:sp>
      <p:sp>
        <p:nvSpPr>
          <p:cNvPr id="7" name="Text 2"/>
          <p:cNvSpPr txBox="1"/>
          <p:nvPr/>
        </p:nvSpPr>
        <p:spPr>
          <a:xfrm>
            <a:off x="180000" y="690000"/>
            <a:ext cx="4449300" cy="3465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Схема показывает, как Elizabeth I и Ivan IV по-разному усиливали центральную власть в своих государствах.
</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80000" y="3005399"/>
            <a:ext cx="2825700" cy="1661203"/>
          </a:xfrm>
          <a:prstGeom prst="rect">
            <a:avLst/>
          </a:prstGeom>
        </p:spPr>
      </p:pic>
      <p:pic>
        <p:nvPicPr>
          <p:cNvPr id="4" name="Image 2" descr="preencoded.png">    </p:cNvPr>
          <p:cNvPicPr>
            <a:picLocks noChangeAspect="1"/>
          </p:cNvPicPr>
          <p:nvPr/>
        </p:nvPicPr>
        <p:blipFill>
          <a:blip r:embed="rId3"/>
          <a:stretch>
            <a:fillRect/>
          </a:stretch>
        </p:blipFill>
        <p:spPr>
          <a:xfrm>
            <a:off x="3159079" y="3005399"/>
            <a:ext cx="2825700" cy="1661203"/>
          </a:xfrm>
          <a:prstGeom prst="rect">
            <a:avLst/>
          </a:prstGeom>
        </p:spPr>
      </p:pic>
      <p:pic>
        <p:nvPicPr>
          <p:cNvPr id="5" name="Image 3" descr="preencoded.png">    </p:cNvPr>
          <p:cNvPicPr>
            <a:picLocks noChangeAspect="1"/>
          </p:cNvPicPr>
          <p:nvPr/>
        </p:nvPicPr>
        <p:blipFill>
          <a:blip r:embed="rId4"/>
          <a:stretch>
            <a:fillRect/>
          </a:stretch>
        </p:blipFill>
        <p:spPr>
          <a:xfrm>
            <a:off x="6138157" y="3005399"/>
            <a:ext cx="2825700" cy="1661203"/>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180000" y="1204425"/>
            <a:ext cx="2825700" cy="16617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Королева золотого века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Elizabeth I часто изображают в богатом платье, с короной и символами власти. В учебниках она выглядит как правительница, при которой Англия стала увереннее и культурно богаче. Такой образ легко узнать по портретам и историческим текстам.
</a:t>
            </a:r>
            <a:endParaRPr lang="en-US" sz="1100" dirty="0"/>
          </a:p>
        </p:txBody>
      </p:sp>
      <p:sp>
        <p:nvSpPr>
          <p:cNvPr id="8" name="Text 1"/>
          <p:cNvSpPr txBox="1"/>
          <p:nvPr/>
        </p:nvSpPr>
        <p:spPr>
          <a:xfrm>
            <a:off x="3159075" y="1204425"/>
            <a:ext cx="2825700" cy="16617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Царь реформ и суровости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Ivan IV в памяти людей выглядит сложнее: он связан и с реформами, и с жестокими решениями. На картинах и в книгах его образ часто подчёркивает силу, напряжение и тяжёлый характер власти.
</a:t>
            </a:r>
            <a:endParaRPr lang="en-US" sz="1100" dirty="0"/>
          </a:p>
        </p:txBody>
      </p:sp>
      <p:sp>
        <p:nvSpPr>
          <p:cNvPr id="9" name="Text 2"/>
          <p:cNvSpPr txBox="1"/>
          <p:nvPr/>
        </p:nvSpPr>
        <p:spPr>
          <a:xfrm>
            <a:off x="6138149" y="1204425"/>
            <a:ext cx="2825700" cy="16617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Как их видят сегодня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Оба имени часто встречаются в уроках английского языка и истории. Они помогают говорить о kings, queens and leaders, а также сравнивать, как разные правители влияют на страну и на память потомков.
</a:t>
            </a:r>
            <a:endParaRPr lang="en-US" sz="1100" dirty="0"/>
          </a:p>
        </p:txBody>
      </p:sp>
      <p:sp>
        <p:nvSpPr>
          <p:cNvPr id="10" name="Text 3"/>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18</a:t>
            </a:r>
            <a:endParaRPr lang="en-US" sz="432" dirty="0"/>
          </a:p>
        </p:txBody>
      </p:sp>
      <p:sp>
        <p:nvSpPr>
          <p:cNvPr id="11" name="Text 4"/>
          <p:cNvSpPr txBox="1"/>
          <p:nvPr/>
        </p:nvSpPr>
        <p:spPr>
          <a:xfrm>
            <a:off x="180000" y="180000"/>
            <a:ext cx="38514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Память о двух правителях
</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80000" y="1517758"/>
            <a:ext cx="5037600" cy="2402034"/>
          </a:xfrm>
          <a:prstGeom prst="rect">
            <a:avLst/>
          </a:prstGeom>
        </p:spPr>
      </p:pic>
      <p:sp>
        <p:nvSpPr>
          <p:cNvPr id="5" name="Text 0"/>
          <p:cNvSpPr txBox="1"/>
          <p:nvPr/>
        </p:nvSpPr>
        <p:spPr>
          <a:xfrm>
            <a:off x="180000" y="180000"/>
            <a:ext cx="38514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Сходства и различия Elizabeth I и Ivan IV
</a:t>
            </a:r>
            <a:endParaRPr lang="en-US" sz="1600" dirty="0"/>
          </a:p>
        </p:txBody>
      </p:sp>
      <p:sp>
        <p:nvSpPr>
          <p:cNvPr id="6" name="Text 1"/>
          <p:cNvSpPr txBox="1"/>
          <p:nvPr/>
        </p:nvSpPr>
        <p:spPr>
          <a:xfrm>
            <a:off x="5814750" y="1608825"/>
            <a:ext cx="2849700" cy="1056900"/>
          </a:xfrm>
          <a:prstGeom prst="rect">
            <a:avLst/>
          </a:prstGeom>
          <a:noFill/>
          <a:ln/>
        </p:spPr>
        <p:txBody>
          <a:bodyPr wrap="square" lIns="0" tIns="0" rIns="0" bIns="0" rtlCol="0" anchor="b"/>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Диаграмма показывает, что у этих правителей было много общего в стремлении к сильной власти, но результаты и методы правления заметно отличались.
</a:t>
            </a:r>
            <a:endParaRPr lang="en-US" sz="1000" dirty="0"/>
          </a:p>
        </p:txBody>
      </p:sp>
      <p:sp>
        <p:nvSpPr>
          <p:cNvPr id="7" name="Text 2"/>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19</a:t>
            </a:r>
            <a:endParaRPr lang="en-US" sz="432" dirty="0"/>
          </a:p>
        </p:txBody>
      </p:sp>
      <p:sp>
        <p:nvSpPr>
          <p:cNvPr id="8" name="Text 3"/>
          <p:cNvSpPr txBox="1"/>
          <p:nvPr/>
        </p:nvSpPr>
        <p:spPr>
          <a:xfrm>
            <a:off x="5814750" y="2771850"/>
            <a:ext cx="2849700" cy="10569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Оба правителя оставили глубокий след в истории, однако Elizabeth I ассоциируется со стабильностью, а Ivan IV — с жёстким контролем и противоречивыми последствиями.
</a:t>
            </a:r>
            <a:endParaRPr lang="en-US" sz="1000" dirty="0"/>
          </a:p>
        </p:txBody>
      </p:sp>
      <p:sp>
        <p:nvSpPr>
          <p:cNvPr id="9" name="Text 4"/>
          <p:cNvSpPr txBox="1"/>
          <p:nvPr/>
        </p:nvSpPr>
        <p:spPr>
          <a:xfrm>
            <a:off x="180000" y="3997050"/>
            <a:ext cx="5037600" cy="1863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Обобщение исторических фактов XVI века; доли на диаграмме условные, для учебного сравнения.
</a:t>
            </a:r>
            <a:endParaRPr lang="en-US" sz="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80000" y="2571300"/>
            <a:ext cx="3851400" cy="930300"/>
          </a:xfrm>
          <a:prstGeom prst="rect">
            <a:avLst/>
          </a:prstGeom>
          <a:noFill/>
          <a:ln/>
        </p:spPr>
        <p:txBody>
          <a:bodyPr wrap="square" lIns="0" tIns="0" rIns="0" bIns="0" rtlCol="0" anchor="b"/>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Два правителя — две модели власти
</a:t>
            </a:r>
            <a:endParaRPr lang="en-US" sz="1800" dirty="0"/>
          </a:p>
        </p:txBody>
      </p:sp>
      <p:sp>
        <p:nvSpPr>
          <p:cNvPr id="5" name="Text 1"/>
          <p:cNvSpPr txBox="1"/>
          <p:nvPr/>
        </p:nvSpPr>
        <p:spPr>
          <a:xfrm>
            <a:off x="180000" y="3883175"/>
            <a:ext cx="3361500" cy="9048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Elizabeth I и Ivan IV правили в одну эпоху, но выбрали разные пути. Их истории помогают понять, как власть, реформы и характер правителя меняют судьбу страны.
</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2026-05-30T23:25:59Z</dcterms:created>
  <dcterms:modified xsi:type="dcterms:W3CDTF">2026-05-30T23:25:59Z</dcterms:modified>
</cp:coreProperties>
</file>