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Неисчерпаемые ресурсы Земли: природные потоки, которыми пользуется человечество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потоки энергии, от климата до океана, формируют будущее хозяйства.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неисчерпаемые ресурсы важны для географии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показывает, как природные условия влияют на энергетику, размещение производства и выбор технологий. Она помогает понять, почему одни страны развивают солнечные станции, а другие — ветровые или геотермальные.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неисчерпаемыми ресурсами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564100" y="1483125"/>
            <a:ext cx="3606600" cy="5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потоки
</a:t>
            </a:r>
            <a:pPr algn="l" indent="0" marL="0">
              <a:lnSpc>
                <a:spcPct val="115000"/>
              </a:lnSpc>
              <a:buNone/>
            </a:pPr>
            <a:r>
              <a:rPr lang="en-US" sz="2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источники энергии, которые обновляются постоянно и не исчезают при использовании человеком в пределах обозримого времени, потому что связаны с устойчивыми природными процессами.
</a:t>
            </a:r>
            <a:endParaRPr lang="en-US" sz="854" dirty="0"/>
          </a:p>
        </p:txBody>
      </p:sp>
      <p:sp>
        <p:nvSpPr>
          <p:cNvPr id="13" name="Text 3"/>
          <p:cNvSpPr txBox="1"/>
          <p:nvPr/>
        </p:nvSpPr>
        <p:spPr>
          <a:xfrm>
            <a:off x="564100" y="2138284"/>
            <a:ext cx="3606600" cy="5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энергия
</a:t>
            </a:r>
            <a:pPr algn="l" indent="0" marL="0">
              <a:lnSpc>
                <a:spcPct val="115000"/>
              </a:lnSpc>
              <a:buNone/>
            </a:pPr>
            <a:r>
              <a:rPr lang="en-US" sz="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 создаёт излучение Солнца; оно определяет климат, круговорот воды, фотосинтез и многие процессы на поверхности Земли, поэтому служит базой для других потоков.
</a:t>
            </a:r>
            <a:endParaRPr lang="en-US" sz="875" dirty="0"/>
          </a:p>
        </p:txBody>
      </p:sp>
      <p:sp>
        <p:nvSpPr>
          <p:cNvPr id="14" name="Text 4"/>
          <p:cNvSpPr txBox="1"/>
          <p:nvPr/>
        </p:nvSpPr>
        <p:spPr>
          <a:xfrm>
            <a:off x="564100" y="2793440"/>
            <a:ext cx="3606600" cy="5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 океан
</a:t>
            </a:r>
            <a:pPr algn="l" indent="0" marL="0">
              <a:lnSpc>
                <a:spcPct val="115000"/>
              </a:lnSpc>
              <a:buNone/>
            </a:pPr>
            <a:r>
              <a:rPr lang="en-US" sz="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воздушных масс, приливы и морские волны также относятся к неисчерпаемым ресурсам: они возникают из закономерных взаимодействий атмосферы и Мирового океана.
</a:t>
            </a:r>
            <a:endParaRPr lang="en-US" sz="875" dirty="0"/>
          </a:p>
        </p:txBody>
      </p:sp>
      <p:sp>
        <p:nvSpPr>
          <p:cNvPr id="15" name="Text 5"/>
          <p:cNvSpPr txBox="1"/>
          <p:nvPr/>
        </p:nvSpPr>
        <p:spPr>
          <a:xfrm>
            <a:off x="564100" y="3448613"/>
            <a:ext cx="3606600" cy="5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недр
</a:t>
            </a:r>
            <a:pPr algn="l" indent="0" marL="0">
              <a:lnSpc>
                <a:spcPct val="115000"/>
              </a:lnSpc>
              <a:buNone/>
            </a:pPr>
            <a:r>
              <a:rPr lang="en-US" sz="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Геотермальная энергия связана с внутренним теплом Земли и горячими подземными водами, которые можно использовать для получения электричества и тепла.
</a:t>
            </a:r>
            <a:endParaRPr lang="en-US" sz="875" dirty="0"/>
          </a:p>
        </p:txBody>
      </p:sp>
      <p:sp>
        <p:nvSpPr>
          <p:cNvPr id="16" name="Text 6"/>
          <p:cNvSpPr txBox="1"/>
          <p:nvPr/>
        </p:nvSpPr>
        <p:spPr>
          <a:xfrm>
            <a:off x="564100" y="4103797"/>
            <a:ext cx="3606600" cy="5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отличие
</a:t>
            </a:r>
            <a:pPr algn="l" indent="0" marL="0">
              <a:lnSpc>
                <a:spcPct val="115000"/>
              </a:lnSpc>
              <a:buNone/>
            </a:pPr>
            <a:r>
              <a:rPr lang="en-US" sz="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отличие от исчерпаемых ресурсов, использование этих источников не приводит к физическому исчезновению самого природного потока, хотя требует техники и инфраструктуры.
</a:t>
            </a:r>
            <a:endParaRPr lang="en-US" sz="87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2580743"/>
            <a:ext cx="8094600" cy="2126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7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 — главный источник энергии на поверхности Земли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49" y="1409951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природных процессов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радиация запускает испарение воды, образование облаков, ветров и фотосинтез, поэтому именно она лежит в основе большинства процессов на Земле.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585529" y="1409925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энергетический потенциал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короткое время поверхность планеты получает огромный поток энергии, который значительно превышает годовые потребности человечества, что делает ресурс особенно перспективным.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606900" y="1409938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использования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применяют в фотоэлектрических панелях для выработки электричества и в коллекторах для нагрева воды, отопления помещений и других бытовых нужд.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6628270" y="1409938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условия лучше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эффективно солнечная энергетика работает в южных широтах, в районах с высокой инсоляцией, малой облачностью и большим числом ясных дней.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рост солнечной и ветровой энергетики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особенно заметен после 2015 года, когда оборудование стало доступнее, а сети — гибче и технологичнее.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отрасли быстро расширяются, но солнечная энергетика растёт быстрее; это отражает удешевление технологий и высокий спрос на чистую энергию.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IRENA, Renewable Capacity Statistics 2024; World Energy Council обзоры рынка, 2010–2024 (схематизированные данные)
</a:t>
            </a:r>
            <a:endParaRPr lang="en-US" sz="6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солнечная энергетика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763850" y="1609700"/>
            <a:ext cx="34182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Поймать свет
</a:t>
            </a:r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Фотоэлектрические панели улавливают солнечное излучение и превращают его в электрический ток, который затем можно использовать сразу или направить в сеть.
</a:t>
            </a:r>
            <a:endParaRPr lang="en-US" sz="780" dirty="0"/>
          </a:p>
        </p:txBody>
      </p:sp>
      <p:sp>
        <p:nvSpPr>
          <p:cNvPr id="13" name="Text 3"/>
          <p:cNvSpPr txBox="1"/>
          <p:nvPr/>
        </p:nvSpPr>
        <p:spPr>
          <a:xfrm>
            <a:off x="763850" y="2240472"/>
            <a:ext cx="34182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тепло
</a:t>
            </a:r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коллекторы работают иначе: они поглощают тепловую энергию и передают её воде, помогая обеспечивать горячее водоснабжение и отопление.
</a:t>
            </a:r>
            <a:endParaRPr lang="en-US" sz="780" dirty="0"/>
          </a:p>
        </p:txBody>
      </p:sp>
      <p:sp>
        <p:nvSpPr>
          <p:cNvPr id="14" name="Text 4"/>
          <p:cNvSpPr txBox="1"/>
          <p:nvPr/>
        </p:nvSpPr>
        <p:spPr>
          <a:xfrm>
            <a:off x="763850" y="2871244"/>
            <a:ext cx="34182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Оценить эффективность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бытовые модули обычно имеют КПД около 18–23%, а срок их службы часто превышает 25 лет при правильной эксплуатации и обслуживании.
</a:t>
            </a:r>
            <a:endParaRPr lang="en-US" sz="780" dirty="0"/>
          </a:p>
        </p:txBody>
      </p:sp>
      <p:sp>
        <p:nvSpPr>
          <p:cNvPr id="15" name="Text 5"/>
          <p:cNvSpPr txBox="1"/>
          <p:nvPr/>
        </p:nvSpPr>
        <p:spPr>
          <a:xfrm>
            <a:off x="763850" y="3502006"/>
            <a:ext cx="34182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выгодны территории с высокой инсоляцией, слабой затенённостью и устойчивой ясной погодой, где панели работают дольше и стабильнее.
</a:t>
            </a:r>
            <a:endParaRPr lang="en-US" sz="780" dirty="0"/>
          </a:p>
        </p:txBody>
      </p:sp>
      <p:sp>
        <p:nvSpPr>
          <p:cNvPr id="16" name="Text 6"/>
          <p:cNvSpPr txBox="1"/>
          <p:nvPr/>
        </p:nvSpPr>
        <p:spPr>
          <a:xfrm>
            <a:off x="763850" y="4132755"/>
            <a:ext cx="34182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применение
</a:t>
            </a:r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системы используют и в крупных электростанциях, и в автономных установках для домов, школ, ферм и удалённых населённых пунктов.
</a:t>
            </a:r>
            <a:endParaRPr lang="en-US" sz="78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5063" y="1467950"/>
            <a:ext cx="6593875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неисчерпаемых источников энергии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каждый источник выгоден в своих природных условиях и решает разные энергетические задачи.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источника определяется не только его преимуществами, но и конкретной географией территории: климатом, рельефом и положением относительно океана или тектонических зон.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география; обобщение по природным условиям использования
</a:t>
            </a:r>
            <a:endParaRPr lang="en-US" sz="7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Ветроэнергетика и география атмосферной циркуляции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ставят высокие турбины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ветровые турбины часто поднимаются выше 100 метров и устанавливаются на открытых пространствах, побережьях и в морских акваториях. Здесь поток воздуха менее прерывистый, а выработка становится более предсказуемой.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начинается с неравного нагрева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возникает там, где поверхность Земли прогревается неравномерно и появляются различия давления. Именно эти контрасты создают устойчивое движение воздушных масс, которое можно преобразовать в энергию на суше и в море.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рельеф важен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подходящими считаются равнины, перевалы и прибрежные шельфовые зоны, где ветры усиливаются и почти не встречают препятствий. Турбулентность, леса и плотная застройка, напротив, снижают эффективность ветропарков.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ветровая энергетика наиболее эффективна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потенциал дают пространства, где воздушные потоки свободны от препятствий и долго сохраняют скорость.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и прибрежные зоны лидируют, потому что здесь ветер устойчивее; рельеф и близость к океану напрямую определяют размещение ветропарков.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географических условий размещения ветроэнергетики по учебным и справочным материалам
</a:t>
            </a:r>
            <a:endParaRPr lang="en-US" sz="6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436254"/>
            <a:ext cx="4753800" cy="42709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52200" y="483625"/>
            <a:ext cx="31278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Приливная и волновая энергия Мирового океана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51975" y="1609700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прилив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Приливная энергия связана с регулярным подъёмом и спадом уровня воды под действием притяжения Луны и Солнца, поэтому её режим можно заранее рассчитывать.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651975" y="2392101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строят станции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выгодны узкие заливы, эстуарии и проливы, где разница уровней воды особенно велика и позволяет эффективно использовать движение масс воды.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651975" y="3174501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 предсказуемости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отличие от многих других возобновляемых источников, приливы почти не зависят от погоды и времени суток, что облегчает планирование выработки энергии.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651975" y="3956920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Волны как резерв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Волновая энергетика использует движение поверхности моря, но пока остаётся технологией испытаний и ограниченного применения из-за высокой сложности и дороговизны оборудования.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природного потока энергии к потребителю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преобразования солнечного излучения, ветра, приливов и тепла Земли в полезную энергию для дома, школы, предприятия или транспорта.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52" y="1360724"/>
            <a:ext cx="261000" cy="26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665" y="2186407"/>
            <a:ext cx="240975" cy="275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652" y="3040967"/>
            <a:ext cx="261000" cy="23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9652" y="3859342"/>
            <a:ext cx="261000" cy="261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Геотермальная энергия: использование тепла недр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10909" y="1285179"/>
            <a:ext cx="31011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в недрах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Геотермальная энергия связана с внутренним теплом Земли и горячими подземными водами. Её особенно активно используют в районах вулканизма, тектонической активности и молодых складчатых областей.
</a:t>
            </a:r>
            <a:endParaRPr lang="en-US" sz="738" dirty="0"/>
          </a:p>
        </p:txBody>
      </p:sp>
      <p:sp>
        <p:nvSpPr>
          <p:cNvPr id="15" name="Text 3"/>
          <p:cNvSpPr txBox="1"/>
          <p:nvPr/>
        </p:nvSpPr>
        <p:spPr>
          <a:xfrm>
            <a:off x="1110909" y="2118051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Стабильная выработка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Геотермальные электростанции дают базовую мощность почти независимо от времени суток и погоды. Поэтому они удобны для надёжного энергоснабжения территорий с устойчивым спросом.
</a:t>
            </a:r>
            <a:endParaRPr lang="en-US" sz="738" dirty="0"/>
          </a:p>
        </p:txBody>
      </p:sp>
      <p:sp>
        <p:nvSpPr>
          <p:cNvPr id="16" name="Text 4"/>
          <p:cNvSpPr txBox="1"/>
          <p:nvPr/>
        </p:nvSpPr>
        <p:spPr>
          <a:xfrm>
            <a:off x="1110909" y="2950922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для 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производства электричества, геотермальное тепло применяют для отопления домов, теплиц, бассейнов и промышленных объектов. Это расширяет возможности его использования в хозяйстве.
</a:t>
            </a:r>
            <a:endParaRPr lang="en-US" sz="738" dirty="0"/>
          </a:p>
        </p:txBody>
      </p:sp>
      <p:sp>
        <p:nvSpPr>
          <p:cNvPr id="17" name="Text 5"/>
          <p:cNvSpPr txBox="1"/>
          <p:nvPr/>
        </p:nvSpPr>
        <p:spPr>
          <a:xfrm>
            <a:off x="1110909" y="3783797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размещения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выгодны территории с высоким тепловым потоком и доступом к горячим водам. Именно природные условия определяют, где геотермальная энергетика становится особенно эффективной.
</a:t>
            </a:r>
            <a:endParaRPr lang="en-US" sz="7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неисчерпаемых ресурсов для хозяйства и экологии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576400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загрязнения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использовании солнечной, ветровой и геотермальной энергии снижаются выбросы углекислого газа и других загрязняющих веществ по сравнению с углём, нефтью и газом.
</a:t>
            </a:r>
            <a:endParaRPr lang="en-US" sz="881" dirty="0"/>
          </a:p>
        </p:txBody>
      </p:sp>
      <p:sp>
        <p:nvSpPr>
          <p:cNvPr id="12" name="Text 3"/>
          <p:cNvSpPr txBox="1"/>
          <p:nvPr/>
        </p:nvSpPr>
        <p:spPr>
          <a:xfrm>
            <a:off x="564100" y="2370037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источники уменьшают зависимость стран от импорта топлива и делают энергосистему более устойчивой к внешним рискам, ценовым колебаниям и перебоям поставок.
</a:t>
            </a:r>
            <a:endParaRPr lang="en-US" sz="881" dirty="0"/>
          </a:p>
        </p:txBody>
      </p:sp>
      <p:sp>
        <p:nvSpPr>
          <p:cNvPr id="13" name="Text 4"/>
          <p:cNvSpPr txBox="1"/>
          <p:nvPr/>
        </p:nvSpPr>
        <p:spPr>
          <a:xfrm>
            <a:off x="564100" y="3163674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срок службы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установки работают десятки лет, а после запуска требуют сравнительно небольших эксплуатационных затрат. Это повышает их экономическую привлекательность в долгосрочной перспективе.
</a:t>
            </a:r>
            <a:endParaRPr lang="en-US" sz="881" dirty="0"/>
          </a:p>
        </p:txBody>
      </p:sp>
      <p:sp>
        <p:nvSpPr>
          <p:cNvPr id="14" name="Text 5"/>
          <p:cNvSpPr txBox="1"/>
          <p:nvPr/>
        </p:nvSpPr>
        <p:spPr>
          <a:xfrm>
            <a:off x="564100" y="3957306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рабочие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отрасли создаёт спрос на строителей, инженеров, энергетиков и специалистов по обслуживанию оборудования, а также поддерживает связанные производства и сервисные компании.
</a:t>
            </a:r>
            <a:endParaRPr lang="en-US" sz="88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 проблемы использования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796869" y="1343400"/>
            <a:ext cx="3983100" cy="5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Непостоянство выработки
</a:t>
            </a:r>
            <a:pPr algn="l" indent="0" marL="0">
              <a:lnSpc>
                <a:spcPct val="115000"/>
              </a:lnSpc>
              <a:buNone/>
            </a:pPr>
            <a:r>
              <a:rPr lang="en-US" sz="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и ветровая энергетика зависят от погоды, времени суток и сезона. Поэтому объёмы производства меняются, а потребителю нужна более гибкая система управления энергией.
</a:t>
            </a:r>
            <a:endParaRPr lang="en-US" sz="862" dirty="0"/>
          </a:p>
        </p:txBody>
      </p:sp>
      <p:sp>
        <p:nvSpPr>
          <p:cNvPr id="13" name="Text 3"/>
          <p:cNvSpPr txBox="1"/>
          <p:nvPr/>
        </p:nvSpPr>
        <p:spPr>
          <a:xfrm>
            <a:off x="796869" y="1979822"/>
            <a:ext cx="3983100" cy="5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Необходимость накопителей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надёжной работы требуются аккумуляторы, резервные мощности и модернизированные сети. Без них сложно компенсировать периоды, когда энергия вырабатывается неравномерно.
</a:t>
            </a:r>
            <a:endParaRPr lang="en-US" sz="862" dirty="0"/>
          </a:p>
        </p:txBody>
      </p:sp>
      <p:sp>
        <p:nvSpPr>
          <p:cNvPr id="14" name="Text 4"/>
          <p:cNvSpPr txBox="1"/>
          <p:nvPr/>
        </p:nvSpPr>
        <p:spPr>
          <a:xfrm>
            <a:off x="796869" y="2616236"/>
            <a:ext cx="3983100" cy="5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стартовые вложения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многих объектов требует значительных первоначальных затрат, сложной логистики и инженерной подготовки территории. Окупаемость часто наступает не сразу, а через годы эксплуатации.
</a:t>
            </a:r>
            <a:endParaRPr lang="en-US" sz="862" dirty="0"/>
          </a:p>
        </p:txBody>
      </p:sp>
      <p:sp>
        <p:nvSpPr>
          <p:cNvPr id="15" name="Text 5"/>
          <p:cNvSpPr txBox="1"/>
          <p:nvPr/>
        </p:nvSpPr>
        <p:spPr>
          <a:xfrm>
            <a:off x="796869" y="3252642"/>
            <a:ext cx="3983100" cy="5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природные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Приливные, волновые и геотермальные станции сталкиваются с коррозией оборудования, труднодоступностью площадок и узкой географией распространения, что ограничивает их массовое применение.
</a:t>
            </a:r>
            <a:endParaRPr lang="en-US" sz="862" dirty="0"/>
          </a:p>
        </p:txBody>
      </p:sp>
      <p:sp>
        <p:nvSpPr>
          <p:cNvPr id="16" name="Text 6"/>
          <p:cNvSpPr txBox="1"/>
          <p:nvPr/>
        </p:nvSpPr>
        <p:spPr>
          <a:xfrm>
            <a:off x="796869" y="3865965"/>
            <a:ext cx="3983100" cy="5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 технические риски
</a:t>
            </a:r>
            <a:pPr algn="l" indent="0" marL="0">
              <a:lnSpc>
                <a:spcPct val="115000"/>
              </a:lnSpc>
              <a:buNone/>
            </a:pPr>
            <a:r>
              <a:rPr lang="en-US" sz="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«чистые» технологии требуют оценки воздействия на ландшафт, экосистемы и безопасность. Поэтому выбор проекта всегда связан с тщательной экспертизой и мониторингом.
</a:t>
            </a:r>
            <a:endParaRPr lang="en-US" sz="86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преимуществ и ограничений разных источников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отражают общую логику выбора технологии: чем стабильнее ресурс, тем легче встроить его в энергосистему; чем сложнее условия, тем выше цена проекта.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источника есть сильная сторона: экологичность, стабильность или предсказуемость. Оптимальная стратегия — сочетать несколько технологий под конкретные природные условия.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на основе характеристик солнечной, ветровой, геотермальной и приливной энергетики
</a:t>
            </a:r>
            <a:endParaRPr lang="en-US" sz="6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867" y="1372439"/>
            <a:ext cx="244200" cy="195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0974" y="1348019"/>
            <a:ext cx="244200" cy="24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4095" y="3098354"/>
            <a:ext cx="225750" cy="2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70974" y="3129671"/>
            <a:ext cx="244200" cy="19536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Неисчерпаемые ресурсы в повседневной жизни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564103" y="179507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крыши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Панели на крышах домов, школ и административных зданий помогают получать электричество рядом с местом потребления. Они также питают уличное освещение и зарядные станции.
</a:t>
            </a:r>
            <a:endParaRPr lang="en-US" sz="800" dirty="0"/>
          </a:p>
        </p:txBody>
      </p:sp>
      <p:sp>
        <p:nvSpPr>
          <p:cNvPr id="15" name="Text 3"/>
          <p:cNvSpPr txBox="1"/>
          <p:nvPr/>
        </p:nvSpPr>
        <p:spPr>
          <a:xfrm>
            <a:off x="2900196" y="1795113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ветра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Ветроустановки обеспечивают электроэнергией целые регионы и помогают снабжать удалённые территории, где подключение к крупным станциям затруднено или слишком дорого.
</a:t>
            </a:r>
            <a:endParaRPr lang="en-US" sz="800" dirty="0"/>
          </a:p>
        </p:txBody>
      </p:sp>
      <p:sp>
        <p:nvSpPr>
          <p:cNvPr id="16" name="Text 4"/>
          <p:cNvSpPr txBox="1"/>
          <p:nvPr/>
        </p:nvSpPr>
        <p:spPr>
          <a:xfrm>
            <a:off x="564100" y="3552348"/>
            <a:ext cx="1879500" cy="11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Тепловые насосы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Тепловые насосы используют энергию окружающей среды для отопления и кондиционирования помещений. Это делает их удобным решением для жилья, школ и общественных зданий.
</a:t>
            </a:r>
            <a:endParaRPr lang="en-US" sz="800" dirty="0"/>
          </a:p>
        </p:txBody>
      </p:sp>
      <p:sp>
        <p:nvSpPr>
          <p:cNvPr id="17" name="Text 5"/>
          <p:cNvSpPr txBox="1"/>
          <p:nvPr/>
        </p:nvSpPr>
        <p:spPr>
          <a:xfrm>
            <a:off x="2900196" y="355233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инфраструктуры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технологии уже входят в повседневную жизнь и становятся частью городской и сельской инфраструктуры, постепенно меняя привычный облик энергетического хозяйства.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2138119"/>
            <a:ext cx="3918900" cy="11065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использования по странам и регионам мира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выбор неисчерпаемого ресурса зависит от климата, рельефа, положения территории и доступных природных условий.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эффективные решения возникают там, где природные условия прямо поддерживают выбранную технологию. Именно поэтому энергетическая карта мира сильно неоднородна.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географические примеры
</a:t>
            </a:r>
            <a:endParaRPr lang="en-US" sz="7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выбирают подходящий неисчерпаемый ресурс для территории
</a:t>
            </a:r>
            <a:endParaRPr lang="en-US" sz="1863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географического выбора технологии с учётом природных, экономических и экологических факторов.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1698"/>
            <a:ext cx="4002600" cy="11452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395129"/>
            <a:ext cx="4002600" cy="11452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500" y="3548571"/>
            <a:ext cx="4002600" cy="11452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энергетики и роль нового поколения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41657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рядом с домом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Растёт интерес к распределённой энергетике, когда часть электричества производится недалеко от места потребления. Это снижает потери в сетях и делает города и посёлки более гибкими в обеспечении энергией.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2590009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Умные сети и накопители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отрасли связано с аккумуляторами, цифровым управлением и умными электросетями. Такие решения помогают сглаживать неравномерную выработку и точнее распределять энергию между потребителями.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374345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завтрашнего дня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уже сегодня связана с будущими профессиями в энергетике, экологии, географии, инженерии и IT. Школьникам важно видеть, как знание природных процессов превращается в практические решения.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энергия будущего начинается с понимания географии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Неисчерпаемые ресурсы работают по законам природы, поэтому их успех зависит от места, климата, рельефа и технологий. Именно грамотное сочетание разных источников делает энергетику устойчивой и современной.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2026-06-03T00:43:55Z</dcterms:created>
  <dcterms:modified xsi:type="dcterms:W3CDTF">2026-06-03T00:43:55Z</dcterms:modified>
</cp:coreProperties>
</file>