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7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Экосистема: живой механизм взаимосвязей
</a:t>
            </a:r>
            <a:pPr algn="l" indent="0" marL="0">
              <a:lnSpc>
                <a:spcPct val="90000"/>
              </a:lnSpc>
              <a:buNone/>
            </a:pPr>
            <a:r>
              <a:rPr lang="en-US" sz="237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организмы, среда и энергия образуют единое целое
</a:t>
            </a:r>
            <a:endParaRPr lang="en-US" sz="2374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дают кислород, пищу, чистую воду и плодородные почвы. Если нарушается одна экосистема, последствия распространяются по всей биосфере и затрагивают другие сообщества.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экосистемы определяют жизнь на планете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125" y="1291100"/>
            <a:ext cx="300900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4575" y="1291100"/>
            <a:ext cx="300900" cy="30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425" y="1291100"/>
            <a:ext cx="300900" cy="300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4125" y="3055087"/>
            <a:ext cx="300900" cy="300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0600" y="3059858"/>
            <a:ext cx="364200" cy="2913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экосистема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702475" y="1819300"/>
            <a:ext cx="23514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растения, водоросли и цианобактерии создают органическое вещество из неорганических соединений, превращая солнечную энергию в основу всей пищевой структуры экосистемы.
</a:t>
            </a:r>
            <a:endParaRPr lang="en-US" sz="955" dirty="0"/>
          </a:p>
        </p:txBody>
      </p:sp>
      <p:sp>
        <p:nvSpPr>
          <p:cNvPr id="12" name="Text 3"/>
          <p:cNvSpPr txBox="1"/>
          <p:nvPr/>
        </p:nvSpPr>
        <p:spPr>
          <a:xfrm>
            <a:off x="1169725" y="1289775"/>
            <a:ext cx="1884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92925" y="1819300"/>
            <a:ext cx="23514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получают готовую органику, поедая растения или других животных. Они переносят энергию дальше по трофическим уровням и связывают разные звенья сообщества.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860175" y="1289775"/>
            <a:ext cx="1884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077775" y="1819300"/>
            <a:ext cx="23514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 грибы разлагают мёртвые остатки и отходы жизнедеятельности, возвращая минеральные вещества в среду и замыкая круговорот веществ.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545025" y="1289775"/>
            <a:ext cx="1884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1169725" y="3036775"/>
            <a:ext cx="31917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температура, вода, почва, рельеф и химический состав среды задают условия существования организмов и определяют границы конкретной экосистемы.
</a:t>
            </a:r>
            <a:endParaRPr lang="en-US" sz="1000" dirty="0"/>
          </a:p>
        </p:txBody>
      </p:sp>
      <p:sp>
        <p:nvSpPr>
          <p:cNvPr id="19" name="Text 10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живой и неживой частей определяет продуктивность, устойчивость и скорость обмена веществ, а также то, какие виды смогут существовать в данных условиях.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компонентов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5600" y="1755867"/>
            <a:ext cx="1912800" cy="18156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 — начало любой пищевой системы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8900" y="16043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 создают органическое вещество, используя световую энергию, воду и углекислый газ. Именно они превращают внешний поток энергии в биомассу, доступную другим организмам.
</a:t>
            </a:r>
            <a:endParaRPr lang="en-US" sz="887" dirty="0"/>
          </a:p>
        </p:txBody>
      </p:sp>
      <p:sp>
        <p:nvSpPr>
          <p:cNvPr id="11" name="Text 3"/>
          <p:cNvSpPr txBox="1"/>
          <p:nvPr/>
        </p:nvSpPr>
        <p:spPr>
          <a:xfrm>
            <a:off x="6005175" y="16097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водоёмах ключевое значение имеет фитопланктон. Его быстрое размножение делает поверхностные слои воды важнейшей зоной образования органического вещества.
</a:t>
            </a:r>
            <a:endParaRPr lang="en-US" sz="947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28034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сообщества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суше основную роль играют леса и травянистые растения. Они формируют первичную продукцию, создают среду обитания и поддерживают множество потребителей и редуцентов.
</a:t>
            </a:r>
            <a:endParaRPr lang="en-US" sz="887" dirty="0"/>
          </a:p>
        </p:txBody>
      </p:sp>
      <p:sp>
        <p:nvSpPr>
          <p:cNvPr id="13" name="Text 5"/>
          <p:cNvSpPr txBox="1"/>
          <p:nvPr/>
        </p:nvSpPr>
        <p:spPr>
          <a:xfrm>
            <a:off x="6005175" y="28346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всей сети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продуцентов не возникли бы ни цепи питания, ни накопление биомассы, ни дальнейшее существование консументов и редуцентов в экосистеме.
</a:t>
            </a:r>
            <a:endParaRPr lang="en-US" sz="105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правило экологической эффективности передачи энергии (правило Линдемана)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трофический уровень, тем меньше доступной энергии остаётся для следующего звена. Это ограничивает длину цепей питания и численность верхних хищников.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энергии делают длинные цепи неэффективными: экосистема поддерживает лишь несколько последовательных уровней.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в экосистеме передаётся по цепям питания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и пищевые сети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672750" y="1369450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Пастбищная цепь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цепь начинается с живых растений и далее включает травоядных и хищников. Она наглядно показывает путь энергии от продуцентов к организмам более высоких уровней.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72750" y="3942474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сообщества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часть связей ослабевает, сеть питания сохраняет функционирование за счёт альтернативных источников пищи. Это смягчает последствия выпадения отдельных видов из системы.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2750" y="2212221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Детритная цепь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стартует с мёртвого органического вещества: опада, падали и отходов. Далее к разложению и потреблению подключаются микроорганизмы, мелкие беспозвоночные и другие участники.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72750" y="3077344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сети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природе один вид редко связан только с одной жертвой или одним хищником. Переплетение нескольких цепей создаёт сеть питания, более устойчивую к изменениям численности.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обмена веществ между организмами и средой по школьному курсу биологии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в экосистеме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75" y="1159279"/>
            <a:ext cx="4042500" cy="1772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5544" y="1159279"/>
            <a:ext cx="4042500" cy="177254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775" y="3445725"/>
            <a:ext cx="39183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подстилка работает без остановки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слоем листьев и веточек постоянно идёт незаметная работа бактерий и грибов. Они разрушают опад, освобождая вещества, из которых снова могут расти растения, а почва сохраняет плодородие и живую структуру.
</a:t>
            </a:r>
            <a:endParaRPr lang="en-US" sz="1055" dirty="0"/>
          </a:p>
        </p:txBody>
      </p:sp>
      <p:sp>
        <p:nvSpPr>
          <p:cNvPr id="6" name="Text 1"/>
          <p:cNvSpPr txBox="1"/>
          <p:nvPr/>
        </p:nvSpPr>
        <p:spPr>
          <a:xfrm>
            <a:off x="4605275" y="3445725"/>
            <a:ext cx="39648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превращает остатки в ресурс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отмирания организмов их органика не исчезает бесследно, а становится пищей для редуцентов. Благодаря этому азот, фосфор, калий и другие элементы возвращаются в круговорот и доступны новым поколениям растений.
</a:t>
            </a:r>
            <a:endParaRPr lang="en-US" sz="1055" dirty="0"/>
          </a:p>
        </p:txBody>
      </p:sp>
      <p:sp>
        <p:nvSpPr>
          <p:cNvPr id="7" name="Text 2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5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разложение органики необходимо экосистеме
</a:t>
            </a:r>
            <a:endParaRPr lang="en-US" sz="255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5015" y="1394038"/>
            <a:ext cx="4713969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экосистемы обычно сложнее и устойчивее; антропогенные системы сильнее зависят от постоянного контроля и ухода.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обобщённые экологические характеристики основных экосистем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энергия, состав организмов и устойчивость меняются в разных природных и антропогенных системах.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типов экосистем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10%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энергии в среднем переходит на следующий трофический уровень.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правило экологической эффективности передачи энергии
</a:t>
            </a:r>
            <a:endParaRPr lang="en-US" sz="909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снижение разнообразия ослабляет экосистему, потому что исчезают резервные связи и взаимозаменяемые функции организмов.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биологии: экологические факторы среды и пределы выносливости организмов.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Ареал вида обычно определяется не одним, а несколькими факторами среды одновременно, поэтому важны их сочетания, а не отдельные значения.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хотя бы один фактор выходит за пределы выносливости, вид не может устойчиво существовать в данной местности.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среды определяют распределение организмов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9370" y="1309125"/>
            <a:ext cx="2380061" cy="33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суши: лес, степь, пустыня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20350" y="1626725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экосистемы отличаются многоярусностью, высокой биомассой и развитой тенью под пологом. Здесь больше влаги и стабильнее микроклимат, поэтому обитает особенно разнообразный набор растений, животных и грибов.
</a:t>
            </a:r>
            <a:endParaRPr lang="en-US" sz="953" dirty="0"/>
          </a:p>
        </p:txBody>
      </p:sp>
      <p:sp>
        <p:nvSpPr>
          <p:cNvPr id="10" name="Text 3"/>
          <p:cNvSpPr txBox="1"/>
          <p:nvPr/>
        </p:nvSpPr>
        <p:spPr>
          <a:xfrm>
            <a:off x="720350" y="3386413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
</a:t>
            </a:r>
            <a:pPr algn="l" indent="0" marL="0">
              <a:lnSpc>
                <a:spcPct val="115000"/>
              </a:lnSpc>
              <a:buNone/>
            </a:pPr>
            <a:r>
              <a:rPr lang="en-US" sz="60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 формируется там, где осадков мало, испарение велико, а почвы бедны влагой. Организмы экономят воду, имеют редкую растительность и часто ведут ночной или скрытный образ жизни.
</a:t>
            </a:r>
            <a:endParaRPr lang="en-US" sz="1043" dirty="0"/>
          </a:p>
        </p:txBody>
      </p:sp>
      <p:sp>
        <p:nvSpPr>
          <p:cNvPr id="11" name="Text 4"/>
          <p:cNvSpPr txBox="1"/>
          <p:nvPr/>
        </p:nvSpPr>
        <p:spPr>
          <a:xfrm>
            <a:off x="6043250" y="1626725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степи преобладают травы, а деревьев мало из-за недостатка влаги и ветров. Растения быстро используют сезонную влагу, а животные часто приспособлены к открытым пространствам и резким колебаниям температуры.
</a:t>
            </a:r>
            <a:endParaRPr lang="en-US" sz="10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75" y="1110156"/>
            <a:ext cx="3918300" cy="25139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9075" y="1110156"/>
            <a:ext cx="3918300" cy="25139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экосистемы: реки, озёра, океан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966075"/>
            <a:ext cx="3918300" cy="5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в движении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реке жизнь подстраивается под течение: организмы закрепляются на дне, прячутся в заводях или активно плывут против потока. Чем больше кислорода и разнообразнее берега, тем богаче сообщество. Особую роль играют участки с каменистым дном и прибрежной растительностью.
</a:t>
            </a:r>
            <a:endParaRPr lang="en-US" sz="875" dirty="0"/>
          </a:p>
        </p:txBody>
      </p:sp>
      <p:sp>
        <p:nvSpPr>
          <p:cNvPr id="10" name="Text 3"/>
          <p:cNvSpPr txBox="1"/>
          <p:nvPr/>
        </p:nvSpPr>
        <p:spPr>
          <a:xfrm>
            <a:off x="4739075" y="3966075"/>
            <a:ext cx="3918300" cy="5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Глубина и свет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озере условия меняются с глубиной: у поверхности больше света и фотосинтеза, а в глубинных слоях часто меньше кислорода. В океане распределение жизни тоже зависит от освещённости, солёности и течений, поэтому самые богатые зоны обычно прибрежные.
</a:t>
            </a:r>
            <a:endParaRPr lang="en-US" sz="92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типичную последовательность экологических последствий хозяйственной деятельности человека.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воздействия к деградации экосистем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структурная схема антропогенного воздействия по материалам школьного курса экологии.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сектора хозяйства воздействуют на экосистемы одновременно: через выбросы, изменение земель, шум, загрязнение воды и накопление отходов.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даёт не один источник, а их совокупность, поэтому меры охраны должны быть межсекторальными.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источники воздействия человека на экосистемы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613" y="1808050"/>
            <a:ext cx="3945674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экосистемных услуг в школьном курсе биологии и экологии.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предоставляют человеку жизненно важные услуги, которые часто остаются незаметными, пока работают нормально.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системы одновременно поддерживают производство пищи, качество среды и благополучие людей, поэтому их сохранение имеет практическую ценность.
</a:t>
            </a:r>
            <a:endParaRPr lang="en-US" sz="1014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услуги экосистем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562" y="1471725"/>
            <a:ext cx="168600" cy="168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0737" y="1471725"/>
            <a:ext cx="147525" cy="1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70200" y="3301887"/>
            <a:ext cx="168600" cy="168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3550" y="3301887"/>
            <a:ext cx="168600" cy="168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8900" y="480000"/>
            <a:ext cx="8206200" cy="66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 восстановление экосистем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60030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Заповедная охрана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 национальные парки сохраняют редкие виды, эталонные участки ландшафтов и естественные процессы, которые трудно восстановить после разрушения.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495475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Лесовосстановление, очистка водоёмов и экологическое земледелие помогают вернуть нарушенным территориям продуктивность, связность и способность поддерживать жизнь.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954750" y="3686375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нагрузки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отходов, сокращение мусора и экокоридоры уменьшают фрагментацию местообитаний и помогают видам сохранять устойчивые популяции.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98125" y="3686375"/>
            <a:ext cx="35292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наблюдение за состоянием воздуха, воды и почв позволяет вовремя замечать деградацию, снижать риски и выбирать эффективные меры защиты.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45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Человеческое общество использует воду, почвы, биомассу и климатические условия, поэтому качество жизни напрямую связано с состоянием природных систем и их способностью восстанавливаться.
</a:t>
            </a:r>
            <a:endParaRPr lang="en-US" sz="1025" dirty="0"/>
          </a:p>
        </p:txBody>
      </p:sp>
      <p:sp>
        <p:nvSpPr>
          <p:cNvPr id="8" name="Text 1"/>
          <p:cNvSpPr txBox="1"/>
          <p:nvPr/>
        </p:nvSpPr>
        <p:spPr>
          <a:xfrm>
            <a:off x="51328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повседневных решений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Покупки, транспорт, энергопотребление и обращение с отходами формируют реальную экологическую нагрузку. Даже небольшие изменения поведения становятся заметными, если их повторяют миллионы людей.
</a:t>
            </a:r>
            <a:endParaRPr lang="en-US" sz="984" dirty="0"/>
          </a:p>
        </p:txBody>
      </p:sp>
      <p:sp>
        <p:nvSpPr>
          <p:cNvPr id="9" name="Text 2"/>
          <p:cNvSpPr txBox="1"/>
          <p:nvPr/>
        </p:nvSpPr>
        <p:spPr>
          <a:xfrm>
            <a:off x="534675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Ответственное землепользование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0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сельское хозяйство, экономия воды и энергии, а также бережное отношение к территориям уменьшают разрушение местообитаний и замедляют истощение природных ресурсов.
</a:t>
            </a:r>
            <a:endParaRPr lang="en-US" sz="1039" dirty="0"/>
          </a:p>
        </p:txBody>
      </p:sp>
      <p:sp>
        <p:nvSpPr>
          <p:cNvPr id="10" name="Text 3"/>
          <p:cNvSpPr txBox="1"/>
          <p:nvPr/>
        </p:nvSpPr>
        <p:spPr>
          <a:xfrm>
            <a:off x="5132850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грамотность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связей в природе помогает принимать обоснованные решения и оценивать последствия действий. Для современного человека это часть культуры, образования и гражданской ответственности.
</a:t>
            </a:r>
            <a:endParaRPr lang="en-US" sz="998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 часть экосистемы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5600" y="1755867"/>
            <a:ext cx="1912800" cy="18156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локальной экосистемы: городской парк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8900" y="16043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Разнообразное сообщество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объединяет деревья, кустарники, птиц, насекомых и почвенных организмов в относительно устойчивую систему. Разные группы видов поддерживают круговорот веществ и создают местные пищевые связи.
</a:t>
            </a:r>
            <a:endParaRPr lang="en-US" sz="887" dirty="0"/>
          </a:p>
        </p:txBody>
      </p:sp>
      <p:sp>
        <p:nvSpPr>
          <p:cNvPr id="11" name="Text 3"/>
          <p:cNvSpPr txBox="1"/>
          <p:nvPr/>
        </p:nvSpPr>
        <p:spPr>
          <a:xfrm>
            <a:off x="6005175" y="16097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2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для отдыха
</a:t>
            </a:r>
            <a:pPr algn="l" indent="0" marL="0">
              <a:lnSpc>
                <a:spcPct val="115000"/>
              </a:lnSpc>
              <a:buNone/>
            </a:pPr>
            <a:r>
              <a:rPr lang="en-US" sz="39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выполняет не только природную, но и социальную функцию: он даёт возможность гулять, наблюдать за живой природой и восстанавливать эмоциональное равновесие.
</a:t>
            </a:r>
            <a:endParaRPr lang="en-US" sz="942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28034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насаждения снижают перегрев, задерживают пыль и смягчают воздействие ветра. Благодаря этому парк улучшает микроклимат и делает городскую среду более комфортной для людей.
</a:t>
            </a:r>
            <a:endParaRPr lang="en-US" sz="887" dirty="0"/>
          </a:p>
        </p:txBody>
      </p:sp>
      <p:sp>
        <p:nvSpPr>
          <p:cNvPr id="13" name="Text 5"/>
          <p:cNvSpPr txBox="1"/>
          <p:nvPr/>
        </p:nvSpPr>
        <p:spPr>
          <a:xfrm>
            <a:off x="6005175" y="28346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ухода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парка меняется вместе с качеством ухода: важны полив, обрезка, уборка мусора и разнообразие посадок. Без этого экосистема быстро теряет устойчивость.
</a:t>
            </a:r>
            <a:endParaRPr lang="en-US" sz="93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 — это система жизни, а не просто фон природы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объединяет живые организмы, среду и обмен веществ в единую сеть. Сохраняя её устойчивость, мы сохраняем ресурсы, здоровье, климат и собственное будущее.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2026-06-01T20:57:30Z</dcterms:created>
  <dcterms:modified xsi:type="dcterms:W3CDTF">2026-06-01T20:57:30Z</dcterms:modified>
</cp:coreProperties>
</file>