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slideLayout" Target="../slideLayouts/slideLayout1.xml"/><Relationship Id="rId1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slideLayout" Target="../slideLayouts/slideLayout1.xml"/><Relationship Id="rId1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291750" y="1383075"/>
            <a:ext cx="6346200" cy="2752200"/>
          </a:xfrm>
          <a:prstGeom prst="rect">
            <a:avLst/>
          </a:prstGeom>
          <a:noFill/>
          <a:ln/>
        </p:spPr>
        <p:txBody>
          <a:bodyPr wrap="square" lIns="0" tIns="0" rIns="0" bIns="0" rtlCol="0" anchor="ctr"/>
          <a:lstStyle/>
          <a:p>
            <a:pPr algn="l" indent="0" marL="0">
              <a:lnSpc>
                <a:spcPct val="100000"/>
              </a:lnSpc>
              <a:buNone/>
            </a:pPr>
            <a:r>
              <a:rPr lang="en-US" sz="4000" b="1" dirty="0">
                <a:solidFill>
                  <a:srgbClr val="000000"/>
                </a:solidFill>
                <a:latin typeface="Arial" pitchFamily="34" charset="0"/>
                <a:ea typeface="Arial" pitchFamily="34" charset="-122"/>
                <a:cs typeface="Arial" pitchFamily="34" charset="-120"/>
              </a:rPr>
              <a:t>Writing in English: how ideas become clear texts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Письмо на английском превращает мысли в ясный и связный текст.
</a:t>
            </a:r>
            <a:endParaRPr lang="en-US" sz="4000" dirty="0"/>
          </a:p>
        </p:txBody>
      </p:sp>
      <p:sp>
        <p:nvSpPr>
          <p:cNvPr id="4" name="Text 1"/>
          <p:cNvSpPr txBox="1"/>
          <p:nvPr/>
        </p:nvSpPr>
        <p:spPr>
          <a:xfrm>
            <a:off x="4572000" y="4694400"/>
            <a:ext cx="4370100" cy="283800"/>
          </a:xfrm>
          <a:prstGeom prst="rect">
            <a:avLst/>
          </a:prstGeom>
          <a:noFill/>
          <a:ln/>
        </p:spPr>
        <p:txBody>
          <a:bodyPr wrap="square" lIns="0" tIns="0" rIns="0" bIns="0" rtlCol="0" anchor="ctr"/>
          <a:lstStyle/>
          <a:p>
            <a:pPr algn="r" indent="0" marL="0">
              <a:lnSpc>
                <a:spcPct val="100000"/>
              </a:lnSpc>
              <a:buNone/>
            </a:pPr>
            <a:r>
              <a:rPr lang="en-US" sz="1600" dirty="0">
                <a:solidFill>
                  <a:srgbClr val="FFF6E3"/>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43707" y="150"/>
            <a:ext cx="4199186"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37600" y="1326275"/>
            <a:ext cx="3914100" cy="3437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Writing appears in school tasks, tests, projects and exams. In Grade 9, pupils practise emails, short messages, descriptions and paragraphs, while learning to choose accurate words, sentence order and linking phrases more carefully than in speech.
</a:t>
            </a:r>
            <a:endParaRPr lang="en-US" sz="1600" dirty="0"/>
          </a:p>
        </p:txBody>
      </p:sp>
      <p:sp>
        <p:nvSpPr>
          <p:cNvPr id="6" name="Text 1"/>
          <p:cNvSpPr txBox="1"/>
          <p:nvPr/>
        </p:nvSpPr>
        <p:spPr>
          <a:xfrm>
            <a:off x="337600" y="370650"/>
            <a:ext cx="6730200" cy="810900"/>
          </a:xfrm>
          <a:prstGeom prst="rect">
            <a:avLst/>
          </a:prstGeom>
          <a:noFill/>
          <a:ln/>
        </p:spPr>
        <p:txBody>
          <a:bodyPr wrap="square" lIns="0" tIns="0" rIns="0" bIns="0" rtlCol="0" anchor="t"/>
          <a:lstStyle/>
          <a:p>
            <a:pPr algn="l" indent="0" marL="0">
              <a:lnSpc>
                <a:spcPct val="100000"/>
              </a:lnSpc>
              <a:buNone/>
            </a:pPr>
            <a:r>
              <a:rPr lang="en-US" sz="3191" b="1" dirty="0">
                <a:solidFill>
                  <a:srgbClr val="000000"/>
                </a:solidFill>
                <a:latin typeface="Arial" pitchFamily="34" charset="0"/>
                <a:ea typeface="Arial" pitchFamily="34" charset="-122"/>
                <a:cs typeface="Arial" pitchFamily="34" charset="-120"/>
              </a:rPr>
              <a:t>Why writing matters in English class
</a:t>
            </a:r>
            <a:endParaRPr lang="en-US" sz="3191" dirty="0"/>
          </a:p>
        </p:txBody>
      </p:sp>
      <p:sp>
        <p:nvSpPr>
          <p:cNvPr id="7" name="Text 2"/>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2</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6E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What makes an English text clear
</a:t>
            </a:r>
            <a:endParaRPr lang="en-US" sz="3200" dirty="0"/>
          </a:p>
        </p:txBody>
      </p:sp>
      <p:sp>
        <p:nvSpPr>
          <p:cNvPr id="11"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3</a:t>
            </a:r>
            <a:endParaRPr lang="en-US" sz="2400" dirty="0"/>
          </a:p>
        </p:txBody>
      </p:sp>
      <p:sp>
        <p:nvSpPr>
          <p:cNvPr id="12" name="Text 2"/>
          <p:cNvSpPr txBox="1"/>
          <p:nvPr/>
        </p:nvSpPr>
        <p:spPr>
          <a:xfrm>
            <a:off x="337609" y="1342500"/>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One main idea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A clear text stays focused on one topic and one main thought. Each sentence should support that idea, so the reader can follow the message without guessing or searching for the point.
</a:t>
            </a:r>
            <a:endParaRPr lang="en-US" sz="1398" dirty="0"/>
          </a:p>
        </p:txBody>
      </p:sp>
      <p:sp>
        <p:nvSpPr>
          <p:cNvPr id="13" name="Text 3"/>
          <p:cNvSpPr txBox="1"/>
          <p:nvPr/>
        </p:nvSpPr>
        <p:spPr>
          <a:xfrm>
            <a:off x="337609" y="2378243"/>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Simple structure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Most texts become easier to understand when they have a beginning, a middle and an ending. This structure helps the writer present the idea step by step and finish it properly.
</a:t>
            </a:r>
            <a:endParaRPr lang="en-US" sz="1398" dirty="0"/>
          </a:p>
        </p:txBody>
      </p:sp>
      <p:sp>
        <p:nvSpPr>
          <p:cNvPr id="14" name="Text 4"/>
          <p:cNvSpPr txBox="1"/>
          <p:nvPr/>
        </p:nvSpPr>
        <p:spPr>
          <a:xfrm>
            <a:off x="337609" y="3416968"/>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One paragraph, one thought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Each paragraph should develop only one part of the message. When new ideas are separated, the text looks organised and the reader can see how the argument or description grows.
</a:t>
            </a:r>
            <a:endParaRPr lang="en-US" sz="1398" dirty="0"/>
          </a:p>
        </p:txBody>
      </p:sp>
      <p:sp>
        <p:nvSpPr>
          <p:cNvPr id="15" name="Text 5"/>
          <p:cNvSpPr txBox="1"/>
          <p:nvPr/>
        </p:nvSpPr>
        <p:spPr>
          <a:xfrm>
            <a:off x="4243597" y="1340887"/>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Useful repetition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Key words may appear more than once, but not too often. Careful repetition keeps the topic visible, while too many repeated phrases make the text sound weak and monotonous.
</a:t>
            </a:r>
            <a:endParaRPr lang="en-US" sz="1398" dirty="0"/>
          </a:p>
        </p:txBody>
      </p:sp>
      <p:sp>
        <p:nvSpPr>
          <p:cNvPr id="16" name="Text 6"/>
          <p:cNvSpPr txBox="1"/>
          <p:nvPr/>
        </p:nvSpPr>
        <p:spPr>
          <a:xfrm>
            <a:off x="4243597" y="2376631"/>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Linking words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Words such as first, then, because, however and finally connect sentences and show relationships. They help the reader understand order, reason, contrast and conclusion.
</a:t>
            </a:r>
            <a:endParaRPr lang="en-US" sz="139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0825" y="1357515"/>
            <a:ext cx="8091600" cy="3141445"/>
          </a:xfrm>
          <a:prstGeom prst="rect">
            <a:avLst/>
          </a:prstGeom>
        </p:spPr>
      </p:pic>
      <p:sp>
        <p:nvSpPr>
          <p:cNvPr id="4" name="Text 0"/>
          <p:cNvSpPr txBox="1"/>
          <p:nvPr/>
        </p:nvSpPr>
        <p:spPr>
          <a:xfrm>
            <a:off x="710825" y="370650"/>
            <a:ext cx="8091600" cy="8661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Stages of writing a text in English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A simple classroom process from understanding the task to a polished final version.
</a:t>
            </a:r>
            <a:endParaRPr lang="en-US" sz="3200" dirty="0"/>
          </a:p>
        </p:txBody>
      </p:sp>
      <p:sp>
        <p:nvSpPr>
          <p:cNvPr id="5"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000000"/>
                </a:solidFill>
                <a:latin typeface="Arial" pitchFamily="34" charset="0"/>
                <a:ea typeface="Arial" pitchFamily="34" charset="-122"/>
                <a:cs typeface="Arial" pitchFamily="34" charset="-120"/>
              </a:rPr>
              <a:t>4</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40848" y="1226200"/>
            <a:ext cx="3096353" cy="3021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Drafting: the first version of a text
</a:t>
            </a:r>
            <a:endParaRPr lang="en-US" sz="3200" dirty="0"/>
          </a:p>
        </p:txBody>
      </p:sp>
      <p:sp>
        <p:nvSpPr>
          <p:cNvPr id="11"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5</a:t>
            </a:r>
            <a:endParaRPr lang="en-US" sz="2400" dirty="0"/>
          </a:p>
        </p:txBody>
      </p:sp>
      <p:sp>
        <p:nvSpPr>
          <p:cNvPr id="12" name="Text 2"/>
          <p:cNvSpPr txBox="1"/>
          <p:nvPr/>
        </p:nvSpPr>
        <p:spPr>
          <a:xfrm>
            <a:off x="783700" y="1342450"/>
            <a:ext cx="1965900" cy="1308600"/>
          </a:xfrm>
          <a:prstGeom prst="rect">
            <a:avLst/>
          </a:prstGeom>
          <a:noFill/>
          <a:ln/>
        </p:spPr>
        <p:txBody>
          <a:bodyPr wrap="square" lIns="0" tIns="0" rIns="0" bIns="0" rtlCol="0" anchor="ctr"/>
          <a:lstStyle/>
          <a:p>
            <a:pPr algn="l" indent="0" marL="0">
              <a:lnSpc>
                <a:spcPct val="100000"/>
              </a:lnSpc>
              <a:buNone/>
            </a:pPr>
            <a:r>
              <a:rPr lang="en-US" sz="1494" b="1" dirty="0">
                <a:solidFill>
                  <a:srgbClr val="000000"/>
                </a:solidFill>
                <a:latin typeface="Arial" pitchFamily="34" charset="0"/>
                <a:ea typeface="Arial" pitchFamily="34" charset="-122"/>
                <a:cs typeface="Arial" pitchFamily="34" charset="-120"/>
              </a:rPr>
              <a:t>Main ideas first
</a:t>
            </a:r>
            <a:pPr algn="l" indent="0" marL="0">
              <a:lnSpc>
                <a:spcPct val="100000"/>
              </a:lnSpc>
              <a:buNone/>
            </a:pPr>
            <a:r>
              <a:rPr lang="en-US" sz="83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28" dirty="0">
                <a:solidFill>
                  <a:srgbClr val="000000"/>
                </a:solidFill>
                <a:latin typeface="Arial" pitchFamily="34" charset="0"/>
                <a:ea typeface="Arial" pitchFamily="34" charset="-122"/>
                <a:cs typeface="Arial" pitchFamily="34" charset="-120"/>
              </a:rPr>
              <a:t>A draft is the first version of a text. It contains the main ideas, even if the wording is not perfect yet. The writer focuses on meaning before style.
</a:t>
            </a:r>
            <a:endParaRPr lang="en-US" sz="1494" dirty="0"/>
          </a:p>
        </p:txBody>
      </p:sp>
      <p:sp>
        <p:nvSpPr>
          <p:cNvPr id="13" name="Text 3"/>
          <p:cNvSpPr txBox="1"/>
          <p:nvPr/>
        </p:nvSpPr>
        <p:spPr>
          <a:xfrm>
            <a:off x="783700" y="2884850"/>
            <a:ext cx="1965900" cy="1308600"/>
          </a:xfrm>
          <a:prstGeom prst="rect">
            <a:avLst/>
          </a:prstGeom>
          <a:noFill/>
          <a:ln/>
        </p:spPr>
        <p:txBody>
          <a:bodyPr wrap="square" lIns="0" tIns="0" rIns="0" bIns="0" rtlCol="0" anchor="ctr"/>
          <a:lstStyle/>
          <a:p>
            <a:pPr algn="l" indent="0" marL="0">
              <a:lnSpc>
                <a:spcPct val="100000"/>
              </a:lnSpc>
              <a:buNone/>
            </a:pPr>
            <a:r>
              <a:rPr lang="en-US" sz="1331" b="1" dirty="0">
                <a:solidFill>
                  <a:srgbClr val="000000"/>
                </a:solidFill>
                <a:latin typeface="Arial" pitchFamily="34" charset="0"/>
                <a:ea typeface="Arial" pitchFamily="34" charset="-122"/>
                <a:cs typeface="Arial" pitchFamily="34" charset="-120"/>
              </a:rPr>
              <a:t>Room for changes
</a:t>
            </a:r>
            <a:pPr algn="l" indent="0" marL="0">
              <a:lnSpc>
                <a:spcPct val="100000"/>
              </a:lnSpc>
              <a:buNone/>
            </a:pPr>
            <a:r>
              <a:rPr lang="en-US" sz="73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83" dirty="0">
                <a:solidFill>
                  <a:srgbClr val="000000"/>
                </a:solidFill>
                <a:latin typeface="Arial" pitchFamily="34" charset="0"/>
                <a:ea typeface="Arial" pitchFamily="34" charset="-122"/>
                <a:cs typeface="Arial" pitchFamily="34" charset="-120"/>
              </a:rPr>
              <a:t>In a draft, words may be crossed out, replaced or marked with arrows. Such notes show thinking on paper and make it easier to improve the text step by step.
</a:t>
            </a:r>
            <a:endParaRPr lang="en-US" sz="1331" dirty="0"/>
          </a:p>
        </p:txBody>
      </p:sp>
      <p:sp>
        <p:nvSpPr>
          <p:cNvPr id="14" name="Text 4"/>
          <p:cNvSpPr txBox="1"/>
          <p:nvPr/>
        </p:nvSpPr>
        <p:spPr>
          <a:xfrm>
            <a:off x="3313000" y="1342450"/>
            <a:ext cx="1965900" cy="1308600"/>
          </a:xfrm>
          <a:prstGeom prst="rect">
            <a:avLst/>
          </a:prstGeom>
          <a:noFill/>
          <a:ln/>
        </p:spPr>
        <p:txBody>
          <a:bodyPr wrap="square" lIns="0" tIns="0" rIns="0" bIns="0" rtlCol="0" anchor="ctr"/>
          <a:lstStyle/>
          <a:p>
            <a:pPr algn="l" indent="0" marL="0">
              <a:lnSpc>
                <a:spcPct val="100000"/>
              </a:lnSpc>
              <a:buNone/>
            </a:pPr>
            <a:r>
              <a:rPr lang="en-US" sz="1324" b="1" dirty="0">
                <a:solidFill>
                  <a:srgbClr val="000000"/>
                </a:solidFill>
                <a:latin typeface="Arial" pitchFamily="34" charset="0"/>
                <a:ea typeface="Arial" pitchFamily="34" charset="-122"/>
                <a:cs typeface="Arial" pitchFamily="34" charset="-120"/>
              </a:rPr>
              <a:t>Short and practical
</a:t>
            </a:r>
            <a:pPr algn="l"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77" dirty="0">
                <a:solidFill>
                  <a:srgbClr val="000000"/>
                </a:solidFill>
                <a:latin typeface="Arial" pitchFamily="34" charset="0"/>
                <a:ea typeface="Arial" pitchFamily="34" charset="-122"/>
                <a:cs typeface="Arial" pitchFamily="34" charset="-120"/>
              </a:rPr>
              <a:t>The draft does not need to look finished. Short phrases, simple sentences and temporary choices help the writer keep moving without stopping too long to search for the best form.
</a:t>
            </a:r>
            <a:endParaRPr lang="en-US" sz="1324" dirty="0"/>
          </a:p>
        </p:txBody>
      </p:sp>
      <p:sp>
        <p:nvSpPr>
          <p:cNvPr id="15" name="Text 5"/>
          <p:cNvSpPr txBox="1"/>
          <p:nvPr/>
        </p:nvSpPr>
        <p:spPr>
          <a:xfrm>
            <a:off x="3313000" y="2884850"/>
            <a:ext cx="1965900" cy="1308600"/>
          </a:xfrm>
          <a:prstGeom prst="rect">
            <a:avLst/>
          </a:prstGeom>
          <a:noFill/>
          <a:ln/>
        </p:spPr>
        <p:txBody>
          <a:bodyPr wrap="square" lIns="0" tIns="0" rIns="0" bIns="0" rtlCol="0" anchor="ctr"/>
          <a:lstStyle/>
          <a:p>
            <a:pPr algn="l" indent="0" marL="0">
              <a:lnSpc>
                <a:spcPct val="100000"/>
              </a:lnSpc>
              <a:buNone/>
            </a:pPr>
            <a:r>
              <a:rPr lang="en-US" sz="1324" b="1" dirty="0">
                <a:solidFill>
                  <a:srgbClr val="000000"/>
                </a:solidFill>
                <a:latin typeface="Arial" pitchFamily="34" charset="0"/>
                <a:ea typeface="Arial" pitchFamily="34" charset="-122"/>
                <a:cs typeface="Arial" pitchFamily="34" charset="-120"/>
              </a:rPr>
              <a:t>From draft to final
</a:t>
            </a:r>
            <a:pPr algn="l"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77" dirty="0">
                <a:solidFill>
                  <a:srgbClr val="000000"/>
                </a:solidFill>
                <a:latin typeface="Arial" pitchFamily="34" charset="0"/>
                <a:ea typeface="Arial" pitchFamily="34" charset="-122"/>
                <a:cs typeface="Arial" pitchFamily="34" charset="-120"/>
              </a:rPr>
              <a:t>After drafting, the text can be rewritten more neatly. This stage helps turn rough ideas into a clear paragraph with better grammar, smoother linking and more accurate vocabulary.
</a:t>
            </a:r>
            <a:endParaRPr lang="en-US" sz="132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750" y="370650"/>
            <a:ext cx="8041800" cy="6672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Topic, purpose and audience
</a:t>
            </a:r>
            <a:endParaRPr lang="en-US" sz="3200" dirty="0"/>
          </a:p>
        </p:txBody>
      </p:sp>
      <p:sp>
        <p:nvSpPr>
          <p:cNvPr id="9" name="Text 1"/>
          <p:cNvSpPr txBox="1"/>
          <p:nvPr/>
        </p:nvSpPr>
        <p:spPr>
          <a:xfrm>
            <a:off x="137850" y="4596000"/>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6</a:t>
            </a:r>
            <a:endParaRPr lang="en-US" sz="2400" dirty="0"/>
          </a:p>
        </p:txBody>
      </p:sp>
      <p:sp>
        <p:nvSpPr>
          <p:cNvPr id="10" name="Text 2"/>
          <p:cNvSpPr txBox="1"/>
          <p:nvPr/>
        </p:nvSpPr>
        <p:spPr>
          <a:xfrm>
            <a:off x="575675" y="1221252"/>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1. Identify the topic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The topic tells what the text is about. Before writing, it is useful to name the subject in one short phrase, so every sentence stays connected to the same idea.
</a:t>
            </a:r>
            <a:endParaRPr lang="en-US" sz="1700" dirty="0"/>
          </a:p>
        </p:txBody>
      </p:sp>
      <p:sp>
        <p:nvSpPr>
          <p:cNvPr id="11" name="Text 3"/>
          <p:cNvSpPr txBox="1"/>
          <p:nvPr/>
        </p:nvSpPr>
        <p:spPr>
          <a:xfrm>
            <a:off x="4872152" y="1221252"/>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3. Think about the reader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The audience changes the style of the text. A message to a friend can sound simple and friendly, while a school task needs more neutral and accurate language.
</a:t>
            </a:r>
            <a:endParaRPr lang="en-US" sz="1700" dirty="0"/>
          </a:p>
        </p:txBody>
      </p:sp>
      <p:sp>
        <p:nvSpPr>
          <p:cNvPr id="12" name="Text 4"/>
          <p:cNvSpPr txBox="1"/>
          <p:nvPr/>
        </p:nvSpPr>
        <p:spPr>
          <a:xfrm>
            <a:off x="575675" y="2902490"/>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2. Understand the purpose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The purpose shows why the text is written: to inform, describe, persuade or explain. When the purpose is clear, the writer chooses facts, examples and tone more carefully.
</a:t>
            </a:r>
            <a:endParaRPr lang="en-US" sz="1700" dirty="0"/>
          </a:p>
        </p:txBody>
      </p:sp>
      <p:sp>
        <p:nvSpPr>
          <p:cNvPr id="13" name="Text 5"/>
          <p:cNvSpPr txBox="1"/>
          <p:nvPr/>
        </p:nvSpPr>
        <p:spPr>
          <a:xfrm>
            <a:off x="4872152" y="2902490"/>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4. Match tone and form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Polite phrases, greetings and a suitable ending are part of the content. They help the text sound appropriate for the reader, whether it is informal or academic.
</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673368" y="1479875"/>
            <a:ext cx="2991364" cy="2353500"/>
          </a:xfrm>
          <a:prstGeom prst="rect">
            <a:avLst/>
          </a:prstGeom>
        </p:spPr>
      </p:pic>
      <p:sp>
        <p:nvSpPr>
          <p:cNvPr id="5"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Main types of writing in Grade 9
</a:t>
            </a:r>
            <a:endParaRPr lang="en-US" sz="3200" dirty="0"/>
          </a:p>
        </p:txBody>
      </p:sp>
      <p:sp>
        <p:nvSpPr>
          <p:cNvPr id="6"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7</a:t>
            </a:r>
            <a:endParaRPr lang="en-US" sz="2400" dirty="0"/>
          </a:p>
        </p:txBody>
      </p:sp>
      <p:sp>
        <p:nvSpPr>
          <p:cNvPr id="7" name="Text 2"/>
          <p:cNvSpPr txBox="1"/>
          <p:nvPr/>
        </p:nvSpPr>
        <p:spPr>
          <a:xfrm>
            <a:off x="337600" y="1479875"/>
            <a:ext cx="2149500" cy="2353500"/>
          </a:xfrm>
          <a:prstGeom prst="rect">
            <a:avLst/>
          </a:prstGeom>
          <a:noFill/>
          <a:ln/>
        </p:spPr>
        <p:txBody>
          <a:bodyPr wrap="square" lIns="0" tIns="0" rIns="0" bIns="0" rtlCol="0" anchor="ctr"/>
          <a:lstStyle/>
          <a:p>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These genres appear in school writing tasks and ask for different structures, lengths and levels of formality.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Жанр определяет объём, лексику и степень формальности, поэтому при письме важно сначала узнать формат задания.
</a:t>
            </a:r>
            <a:endParaRPr lang="en-US" sz="1400" dirty="0"/>
          </a:p>
        </p:txBody>
      </p:sp>
      <p:sp>
        <p:nvSpPr>
          <p:cNvPr id="8" name="Text 3"/>
          <p:cNvSpPr txBox="1"/>
          <p:nvPr/>
        </p:nvSpPr>
        <p:spPr>
          <a:xfrm>
            <a:off x="337600" y="4700225"/>
            <a:ext cx="7857000" cy="3396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Школьная программа по английскому языку для 9 класса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51991" y="1479875"/>
            <a:ext cx="4649619" cy="2458200"/>
          </a:xfrm>
          <a:prstGeom prst="rect">
            <a:avLst/>
          </a:prstGeom>
        </p:spPr>
      </p:pic>
      <p:sp>
        <p:nvSpPr>
          <p:cNvPr id="4" name="Text 0"/>
          <p:cNvSpPr txBox="1"/>
          <p:nvPr/>
        </p:nvSpPr>
        <p:spPr>
          <a:xfrm>
            <a:off x="337600" y="370650"/>
            <a:ext cx="8464800" cy="667200"/>
          </a:xfrm>
          <a:prstGeom prst="rect">
            <a:avLst/>
          </a:prstGeom>
          <a:noFill/>
          <a:ln/>
        </p:spPr>
        <p:txBody>
          <a:bodyPr wrap="square" lIns="0" tIns="0" rIns="0" bIns="0" rtlCol="0" anchor="t"/>
          <a:lstStyle/>
          <a:p>
            <a:pPr algn="l" indent="0" marL="0">
              <a:lnSpc>
                <a:spcPct val="100000"/>
              </a:lnSpc>
              <a:buNone/>
            </a:pPr>
            <a:r>
              <a:rPr lang="en-US" sz="2909" b="1" dirty="0">
                <a:solidFill>
                  <a:srgbClr val="000000"/>
                </a:solidFill>
                <a:latin typeface="Arial" pitchFamily="34" charset="0"/>
                <a:ea typeface="Arial" pitchFamily="34" charset="-122"/>
                <a:cs typeface="Arial" pitchFamily="34" charset="-120"/>
              </a:rPr>
              <a:t>What students usually correct in English writing
</a:t>
            </a:r>
            <a:endParaRPr lang="en-US" sz="2909" dirty="0"/>
          </a:p>
        </p:txBody>
      </p:sp>
      <p:sp>
        <p:nvSpPr>
          <p:cNvPr id="5"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000000"/>
                </a:solidFill>
                <a:latin typeface="Arial" pitchFamily="34" charset="0"/>
                <a:ea typeface="Arial" pitchFamily="34" charset="-122"/>
                <a:cs typeface="Arial" pitchFamily="34" charset="-120"/>
              </a:rPr>
              <a:t>8</a:t>
            </a:r>
            <a:endParaRPr lang="en-US" sz="2400" dirty="0"/>
          </a:p>
        </p:txBody>
      </p:sp>
      <p:sp>
        <p:nvSpPr>
          <p:cNvPr id="6" name="Text 2"/>
          <p:cNvSpPr txBox="1"/>
          <p:nvPr/>
        </p:nvSpPr>
        <p:spPr>
          <a:xfrm>
            <a:off x="337600" y="1479875"/>
            <a:ext cx="2605200" cy="3560100"/>
          </a:xfrm>
          <a:prstGeom prst="rect">
            <a:avLst/>
          </a:prstGeom>
          <a:noFill/>
          <a:ln/>
        </p:spPr>
        <p:txBody>
          <a:bodyPr wrap="square" lIns="0" tIns="0" rIns="0" bIns="0" rtlCol="0" anchor="ctr"/>
          <a:lstStyle/>
          <a:p>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These areas often appear together in one draft, so improving one skill usually supports the others as well.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Grammar and vocabulary deserve the most attention, while word order is especially important because it directly affects meaning.
</a:t>
            </a:r>
            <a:endParaRPr lang="en-US" sz="1400" dirty="0"/>
          </a:p>
        </p:txBody>
      </p:sp>
      <p:sp>
        <p:nvSpPr>
          <p:cNvPr id="7" name="Text 3"/>
          <p:cNvSpPr txBox="1"/>
          <p:nvPr/>
        </p:nvSpPr>
        <p:spPr>
          <a:xfrm>
            <a:off x="4151200" y="4449750"/>
            <a:ext cx="4335900" cy="590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Classroom writing practice; distribution illustrated for learning purposes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03250" y="1955332"/>
            <a:ext cx="337500" cy="300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99025" y="1934328"/>
            <a:ext cx="299250" cy="342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841656" y="2530628"/>
            <a:ext cx="337500" cy="337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64844" y="2531473"/>
            <a:ext cx="337500" cy="337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526600" y="1970328"/>
            <a:ext cx="337500" cy="270000"/>
          </a:xfrm>
          <a:prstGeom prst="rect">
            <a:avLst/>
          </a:prstGeom>
        </p:spPr>
      </p:pic>
      <p:sp>
        <p:nvSpPr>
          <p:cNvPr id="13" name="Text 0"/>
          <p:cNvSpPr txBox="1"/>
          <p:nvPr/>
        </p:nvSpPr>
        <p:spPr>
          <a:xfrm>
            <a:off x="129025"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9</a:t>
            </a:r>
            <a:endParaRPr lang="en-US" sz="2400" dirty="0"/>
          </a:p>
        </p:txBody>
      </p:sp>
      <p:sp>
        <p:nvSpPr>
          <p:cNvPr id="14" name="Text 1"/>
          <p:cNvSpPr txBox="1"/>
          <p:nvPr/>
        </p:nvSpPr>
        <p:spPr>
          <a:xfrm>
            <a:off x="252450" y="370650"/>
            <a:ext cx="8059200" cy="4998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Grammar patterns that support writing
</a:t>
            </a:r>
            <a:endParaRPr lang="en-US" sz="3200" dirty="0"/>
          </a:p>
        </p:txBody>
      </p:sp>
      <p:sp>
        <p:nvSpPr>
          <p:cNvPr id="15" name="Text 2"/>
          <p:cNvSpPr txBox="1"/>
          <p:nvPr/>
        </p:nvSpPr>
        <p:spPr>
          <a:xfrm>
            <a:off x="1882650" y="909125"/>
            <a:ext cx="5378700" cy="536100"/>
          </a:xfrm>
          <a:prstGeom prst="rect">
            <a:avLst/>
          </a:prstGeom>
          <a:noFill/>
          <a:ln/>
        </p:spPr>
        <p:txBody>
          <a:bodyPr wrap="square" lIns="0" tIns="0" rIns="0" bIns="0" rtlCol="0" anchor="b"/>
          <a:lstStyle/>
          <a:p>
            <a:pPr algn="ctr" indent="0" marL="0">
              <a:lnSpc>
                <a:spcPct val="100000"/>
              </a:lnSpc>
              <a:buNone/>
            </a:pPr>
            <a:r>
              <a:rPr lang="en-US" sz="1148" dirty="0">
                <a:solidFill>
                  <a:srgbClr val="000000"/>
                </a:solidFill>
                <a:latin typeface="Arial" pitchFamily="34" charset="0"/>
                <a:ea typeface="Arial" pitchFamily="34" charset="-122"/>
                <a:cs typeface="Arial" pitchFamily="34" charset="-120"/>
              </a:rPr>
              <a:t>Past Simple is needed for stories, events and finished actions. It helps the writer order events clearly and tell what happened before, during and after an experience.
</a:t>
            </a:r>
            <a:pPr algn="ctr" indent="0" marL="0">
              <a:lnSpc>
                <a:spcPct val="100000"/>
              </a:lnSpc>
              <a:buNone/>
            </a:pPr>
            <a:r>
              <a:rPr lang="en-US" sz="574"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313" b="1" dirty="0">
                <a:solidFill>
                  <a:srgbClr val="000000"/>
                </a:solidFill>
                <a:latin typeface="Arial" pitchFamily="34" charset="0"/>
                <a:ea typeface="Arial" pitchFamily="34" charset="-122"/>
                <a:cs typeface="Arial" pitchFamily="34" charset="-120"/>
              </a:rPr>
              <a:t>Past Simple
</a:t>
            </a:r>
            <a:endParaRPr lang="en-US" sz="1148" dirty="0"/>
          </a:p>
        </p:txBody>
      </p:sp>
      <p:sp>
        <p:nvSpPr>
          <p:cNvPr id="16" name="Text 3"/>
          <p:cNvSpPr txBox="1"/>
          <p:nvPr/>
        </p:nvSpPr>
        <p:spPr>
          <a:xfrm>
            <a:off x="342450" y="1483900"/>
            <a:ext cx="2505300" cy="1305000"/>
          </a:xfrm>
          <a:prstGeom prst="rect">
            <a:avLst/>
          </a:prstGeom>
          <a:noFill/>
          <a:ln/>
        </p:spPr>
        <p:txBody>
          <a:bodyPr wrap="square" lIns="0" tIns="0" rIns="0" bIns="0" rtlCol="0" anchor="ctr"/>
          <a:lstStyle/>
          <a:p>
            <a:pPr algn="r" indent="0" marL="0">
              <a:lnSpc>
                <a:spcPct val="100000"/>
              </a:lnSpc>
              <a:buNone/>
            </a:pPr>
            <a:r>
              <a:rPr lang="en-US" sz="1536" b="1" dirty="0">
                <a:solidFill>
                  <a:srgbClr val="000000"/>
                </a:solidFill>
                <a:latin typeface="Arial" pitchFamily="34" charset="0"/>
                <a:ea typeface="Arial" pitchFamily="34" charset="-122"/>
                <a:cs typeface="Arial" pitchFamily="34" charset="-120"/>
              </a:rPr>
              <a:t>Present Simple
</a:t>
            </a:r>
            <a:pPr algn="r" indent="0" marL="0">
              <a:lnSpc>
                <a:spcPct val="100000"/>
              </a:lnSpc>
              <a:buNone/>
            </a:pPr>
            <a:r>
              <a:rPr lang="en-US" sz="672"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344" dirty="0">
                <a:solidFill>
                  <a:srgbClr val="000000"/>
                </a:solidFill>
                <a:latin typeface="Arial" pitchFamily="34" charset="0"/>
                <a:ea typeface="Arial" pitchFamily="34" charset="-122"/>
                <a:cs typeface="Arial" pitchFamily="34" charset="-120"/>
              </a:rPr>
              <a:t>Use it for habits, facts and regular actions. It helps describe everyday life clearly and keeps routine information easy to understand in short texts and descriptions.
</a:t>
            </a:r>
            <a:endParaRPr lang="en-US" sz="1536" dirty="0"/>
          </a:p>
        </p:txBody>
      </p:sp>
      <p:sp>
        <p:nvSpPr>
          <p:cNvPr id="17" name="Text 4"/>
          <p:cNvSpPr txBox="1"/>
          <p:nvPr/>
        </p:nvSpPr>
        <p:spPr>
          <a:xfrm>
            <a:off x="1882650" y="3060050"/>
            <a:ext cx="1761900" cy="1607700"/>
          </a:xfrm>
          <a:prstGeom prst="rect">
            <a:avLst/>
          </a:prstGeom>
          <a:noFill/>
          <a:ln/>
        </p:spPr>
        <p:txBody>
          <a:bodyPr wrap="square" lIns="0" tIns="0" rIns="0" bIns="0" rtlCol="0" anchor="t"/>
          <a:lstStyle/>
          <a:p>
            <a:pPr algn="r" indent="0" marL="0">
              <a:lnSpc>
                <a:spcPct val="100000"/>
              </a:lnSpc>
              <a:buNone/>
            </a:pPr>
            <a:r>
              <a:rPr lang="en-US" sz="1458" b="1" dirty="0">
                <a:solidFill>
                  <a:srgbClr val="000000"/>
                </a:solidFill>
                <a:latin typeface="Arial" pitchFamily="34" charset="0"/>
                <a:ea typeface="Arial" pitchFamily="34" charset="-122"/>
                <a:cs typeface="Arial" pitchFamily="34" charset="-120"/>
              </a:rPr>
              <a:t>Present Continuous
</a:t>
            </a:r>
            <a:pPr algn="r" indent="0" marL="0">
              <a:lnSpc>
                <a:spcPct val="100000"/>
              </a:lnSpc>
              <a:buNone/>
            </a:pPr>
            <a:r>
              <a:rPr lang="en-US" sz="638"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276" dirty="0">
                <a:solidFill>
                  <a:srgbClr val="000000"/>
                </a:solidFill>
                <a:latin typeface="Arial" pitchFamily="34" charset="0"/>
                <a:ea typeface="Arial" pitchFamily="34" charset="-122"/>
                <a:cs typeface="Arial" pitchFamily="34" charset="-120"/>
              </a:rPr>
              <a:t>This tense shows actions happening now or around the present moment. It is useful in personal messages and pictures when the writer describes what is happening at the time.
</a:t>
            </a:r>
            <a:endParaRPr lang="en-US" sz="1458" dirty="0"/>
          </a:p>
        </p:txBody>
      </p:sp>
      <p:sp>
        <p:nvSpPr>
          <p:cNvPr id="18" name="Text 5"/>
          <p:cNvSpPr txBox="1"/>
          <p:nvPr/>
        </p:nvSpPr>
        <p:spPr>
          <a:xfrm>
            <a:off x="5499450" y="3060050"/>
            <a:ext cx="1761900" cy="1607700"/>
          </a:xfrm>
          <a:prstGeom prst="rect">
            <a:avLst/>
          </a:prstGeom>
          <a:noFill/>
          <a:ln/>
        </p:spPr>
        <p:txBody>
          <a:bodyPr wrap="square" lIns="0" tIns="0" rIns="0" bIns="0" rtlCol="0" anchor="t"/>
          <a:lstStyle/>
          <a:p>
            <a:pPr algn="l" indent="0" marL="0">
              <a:lnSpc>
                <a:spcPct val="100000"/>
              </a:lnSpc>
              <a:buNone/>
            </a:pPr>
            <a:r>
              <a:rPr lang="en-US" sz="1452" b="1" dirty="0">
                <a:solidFill>
                  <a:srgbClr val="000000"/>
                </a:solidFill>
                <a:latin typeface="Arial" pitchFamily="34" charset="0"/>
                <a:ea typeface="Arial" pitchFamily="34" charset="-122"/>
                <a:cs typeface="Arial" pitchFamily="34" charset="-120"/>
              </a:rPr>
              <a:t>Modal verbs
</a:t>
            </a:r>
            <a:pPr algn="l" indent="0" marL="0">
              <a:lnSpc>
                <a:spcPct val="100000"/>
              </a:lnSpc>
              <a:buNone/>
            </a:pPr>
            <a:r>
              <a:rPr lang="en-US" sz="63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70" dirty="0">
                <a:solidFill>
                  <a:srgbClr val="000000"/>
                </a:solidFill>
                <a:latin typeface="Arial" pitchFamily="34" charset="0"/>
                <a:ea typeface="Arial" pitchFamily="34" charset="-122"/>
                <a:cs typeface="Arial" pitchFamily="34" charset="-120"/>
              </a:rPr>
              <a:t>Can, should and must make advice, ability and rules easy to express. They are especially useful in school writing when giving suggestions or explaining what is necessary.
</a:t>
            </a:r>
            <a:endParaRPr lang="en-US" sz="1452" dirty="0"/>
          </a:p>
        </p:txBody>
      </p:sp>
      <p:sp>
        <p:nvSpPr>
          <p:cNvPr id="19" name="Text 6"/>
          <p:cNvSpPr txBox="1"/>
          <p:nvPr/>
        </p:nvSpPr>
        <p:spPr>
          <a:xfrm>
            <a:off x="6296250" y="1483900"/>
            <a:ext cx="2505300" cy="1305000"/>
          </a:xfrm>
          <a:prstGeom prst="rect">
            <a:avLst/>
          </a:prstGeom>
          <a:noFill/>
          <a:ln/>
        </p:spPr>
        <p:txBody>
          <a:bodyPr wrap="square" lIns="0" tIns="0" rIns="0" bIns="0" rtlCol="0" anchor="ctr"/>
          <a:lstStyle/>
          <a:p>
            <a:pPr algn="l" indent="0" marL="0">
              <a:lnSpc>
                <a:spcPct val="100000"/>
              </a:lnSpc>
              <a:buNone/>
            </a:pPr>
            <a:r>
              <a:rPr lang="en-US" sz="1536" b="1" dirty="0">
                <a:solidFill>
                  <a:srgbClr val="000000"/>
                </a:solidFill>
                <a:latin typeface="Arial" pitchFamily="34" charset="0"/>
                <a:ea typeface="Arial" pitchFamily="34" charset="-122"/>
                <a:cs typeface="Arial" pitchFamily="34" charset="-120"/>
              </a:rPr>
              <a:t>Complex sentences
</a:t>
            </a:r>
            <a:pPr algn="l" indent="0" marL="0">
              <a:lnSpc>
                <a:spcPct val="100000"/>
              </a:lnSpc>
              <a:buNone/>
            </a:pPr>
            <a:r>
              <a:rPr lang="en-US" sz="67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44" dirty="0">
                <a:solidFill>
                  <a:srgbClr val="000000"/>
                </a:solidFill>
                <a:latin typeface="Arial" pitchFamily="34" charset="0"/>
                <a:ea typeface="Arial" pitchFamily="34" charset="-122"/>
                <a:cs typeface="Arial" pitchFamily="34" charset="-120"/>
              </a:rPr>
              <a:t>Words like because, if, when and although connect ideas and show reason, condition, time or contrast. They make writing more mature and help explain thoughts in a precise way.
</a:t>
            </a:r>
            <a:endParaRPr lang="en-US" sz="1536"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6E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Punctuation and capitalization in English
</a:t>
            </a:r>
            <a:endParaRPr lang="en-US" sz="3200" dirty="0"/>
          </a:p>
        </p:txBody>
      </p:sp>
      <p:sp>
        <p:nvSpPr>
          <p:cNvPr id="11"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10</a:t>
            </a:r>
            <a:endParaRPr lang="en-US" sz="2400" dirty="0"/>
          </a:p>
        </p:txBody>
      </p:sp>
      <p:sp>
        <p:nvSpPr>
          <p:cNvPr id="12" name="Text 2"/>
          <p:cNvSpPr txBox="1"/>
          <p:nvPr/>
        </p:nvSpPr>
        <p:spPr>
          <a:xfrm>
            <a:off x="337609" y="1342500"/>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Capital letters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A capital letter begins a sentence and appears in names, countries, languages and days of the week. Using capitals correctly makes the text look neat and helps the reader notice important words.
</a:t>
            </a:r>
            <a:endParaRPr lang="en-US" sz="1398" dirty="0"/>
          </a:p>
        </p:txBody>
      </p:sp>
      <p:sp>
        <p:nvSpPr>
          <p:cNvPr id="13" name="Text 3"/>
          <p:cNvSpPr txBox="1"/>
          <p:nvPr/>
        </p:nvSpPr>
        <p:spPr>
          <a:xfrm>
            <a:off x="337609" y="2378243"/>
            <a:ext cx="3756046" cy="898092"/>
          </a:xfrm>
          <a:prstGeom prst="rect">
            <a:avLst/>
          </a:prstGeom>
          <a:noFill/>
          <a:ln/>
        </p:spPr>
        <p:txBody>
          <a:bodyPr wrap="square" lIns="0" tIns="0" rIns="0" bIns="0" rtlCol="0" anchor="t"/>
          <a:lstStyle/>
          <a:p>
            <a:pPr algn="l" indent="0" marL="0">
              <a:lnSpc>
                <a:spcPct val="100000"/>
              </a:lnSpc>
              <a:buNone/>
            </a:pPr>
            <a:r>
              <a:rPr lang="en-US" sz="1458" b="1" dirty="0">
                <a:solidFill>
                  <a:srgbClr val="000000"/>
                </a:solidFill>
                <a:latin typeface="Arial" pitchFamily="34" charset="0"/>
                <a:ea typeface="Arial" pitchFamily="34" charset="-122"/>
                <a:cs typeface="Arial" pitchFamily="34" charset="-120"/>
              </a:rPr>
              <a:t>Full stops
</a:t>
            </a:r>
            <a:pPr algn="l" indent="0" marL="0">
              <a:lnSpc>
                <a:spcPct val="100000"/>
              </a:lnSpc>
              <a:buNone/>
            </a:pPr>
            <a:r>
              <a:rPr lang="en-US" sz="77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86" dirty="0">
                <a:solidFill>
                  <a:srgbClr val="000000"/>
                </a:solidFill>
                <a:latin typeface="Arial" pitchFamily="34" charset="0"/>
                <a:ea typeface="Arial" pitchFamily="34" charset="-122"/>
                <a:cs typeface="Arial" pitchFamily="34" charset="-120"/>
              </a:rPr>
              <a:t>A full stop ends a statement. It shows that one idea is complete, so the reader can move to the next sentence without confusion or unnecessary pauses.
</a:t>
            </a:r>
            <a:endParaRPr lang="en-US" sz="1458" dirty="0"/>
          </a:p>
        </p:txBody>
      </p:sp>
      <p:sp>
        <p:nvSpPr>
          <p:cNvPr id="14" name="Text 4"/>
          <p:cNvSpPr txBox="1"/>
          <p:nvPr/>
        </p:nvSpPr>
        <p:spPr>
          <a:xfrm>
            <a:off x="337609" y="3416968"/>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Question and exclamation marks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A question mark is used after questions, and an exclamation mark is used in emotional or surprising sentences. These signs show the speaker’s intention and tone very clearly.
</a:t>
            </a:r>
            <a:endParaRPr lang="en-US" sz="1398" dirty="0"/>
          </a:p>
        </p:txBody>
      </p:sp>
      <p:sp>
        <p:nvSpPr>
          <p:cNvPr id="15" name="Text 5"/>
          <p:cNvSpPr txBox="1"/>
          <p:nvPr/>
        </p:nvSpPr>
        <p:spPr>
          <a:xfrm>
            <a:off x="4243597" y="1340887"/>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Commas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Commas separate items in a list and can mark some introductory words or parts of a sentence. They help avoid reading mistakes and make longer sentences easier to follow.
</a:t>
            </a:r>
            <a:endParaRPr lang="en-US" sz="1398" dirty="0"/>
          </a:p>
        </p:txBody>
      </p:sp>
      <p:sp>
        <p:nvSpPr>
          <p:cNvPr id="16" name="Text 6"/>
          <p:cNvSpPr txBox="1"/>
          <p:nvPr/>
        </p:nvSpPr>
        <p:spPr>
          <a:xfrm>
            <a:off x="4243597" y="2376631"/>
            <a:ext cx="3756046" cy="898092"/>
          </a:xfrm>
          <a:prstGeom prst="rect">
            <a:avLst/>
          </a:prstGeom>
          <a:noFill/>
          <a:ln/>
        </p:spPr>
        <p:txBody>
          <a:bodyPr wrap="square" lIns="0" tIns="0" rIns="0" bIns="0" rtlCol="0" anchor="t"/>
          <a:lstStyle/>
          <a:p>
            <a:pPr algn="l" indent="0" marL="0">
              <a:lnSpc>
                <a:spcPct val="100000"/>
              </a:lnSpc>
              <a:buNone/>
            </a:pPr>
            <a:r>
              <a:rPr lang="en-US" sz="1398" b="1" dirty="0">
                <a:solidFill>
                  <a:srgbClr val="000000"/>
                </a:solidFill>
                <a:latin typeface="Arial" pitchFamily="34" charset="0"/>
                <a:ea typeface="Arial" pitchFamily="34" charset="-122"/>
                <a:cs typeface="Arial" pitchFamily="34" charset="-120"/>
              </a:rPr>
              <a:t>Apostrophes
</a:t>
            </a:r>
            <a:pPr algn="l" indent="0" marL="0">
              <a:lnSpc>
                <a:spcPct val="100000"/>
              </a:lnSpc>
              <a:buNone/>
            </a:pPr>
            <a:r>
              <a:rPr lang="en-US" sz="74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33" dirty="0">
                <a:solidFill>
                  <a:srgbClr val="000000"/>
                </a:solidFill>
                <a:latin typeface="Arial" pitchFamily="34" charset="0"/>
                <a:ea typeface="Arial" pitchFamily="34" charset="-122"/>
                <a:cs typeface="Arial" pitchFamily="34" charset="-120"/>
              </a:rPr>
              <a:t>An apostrophe shows contractions and possession. In writing, it is important because it helps distinguish between short forms and ownership, such as words showing something belongs to someone.
</a:t>
            </a:r>
            <a:endParaRPr lang="en-US" sz="139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99449" y="1259389"/>
            <a:ext cx="2376191" cy="2176628"/>
          </a:xfrm>
          <a:prstGeom prst="rect">
            <a:avLst/>
          </a:prstGeom>
        </p:spPr>
      </p:pic>
      <p:pic>
        <p:nvPicPr>
          <p:cNvPr id="4" name="Image 2" descr="preencoded.png">    </p:cNvPr>
          <p:cNvPicPr>
            <a:picLocks noChangeAspect="1"/>
          </p:cNvPicPr>
          <p:nvPr/>
        </p:nvPicPr>
        <p:blipFill>
          <a:blip r:embed="rId3"/>
          <a:stretch>
            <a:fillRect/>
          </a:stretch>
        </p:blipFill>
        <p:spPr>
          <a:xfrm>
            <a:off x="3385044" y="1258598"/>
            <a:ext cx="2373909" cy="2178211"/>
          </a:xfrm>
          <a:prstGeom prst="rect">
            <a:avLst/>
          </a:prstGeom>
        </p:spPr>
      </p:pic>
      <p:pic>
        <p:nvPicPr>
          <p:cNvPr id="5" name="Image 3" descr="preencoded.png">    </p:cNvPr>
          <p:cNvPicPr>
            <a:picLocks noChangeAspect="1"/>
          </p:cNvPicPr>
          <p:nvPr/>
        </p:nvPicPr>
        <p:blipFill>
          <a:blip r:embed="rId4"/>
          <a:stretch>
            <a:fillRect/>
          </a:stretch>
        </p:blipFill>
        <p:spPr>
          <a:xfrm>
            <a:off x="5969494" y="1258598"/>
            <a:ext cx="2373909" cy="2178211"/>
          </a:xfrm>
          <a:prstGeom prst="rect">
            <a:avLst/>
          </a:prstGeom>
        </p:spPr>
      </p:pic>
      <p:sp>
        <p:nvSpPr>
          <p:cNvPr id="6" name="Text 0"/>
          <p:cNvSpPr txBox="1"/>
          <p:nvPr/>
        </p:nvSpPr>
        <p:spPr>
          <a:xfrm>
            <a:off x="799425" y="370650"/>
            <a:ext cx="7512300" cy="499800"/>
          </a:xfrm>
          <a:prstGeom prst="rect">
            <a:avLst/>
          </a:prstGeom>
          <a:noFill/>
          <a:ln/>
        </p:spPr>
        <p:txBody>
          <a:bodyPr wrap="square" lIns="0" tIns="0" rIns="0" bIns="0" rtlCol="0" anchor="t"/>
          <a:lstStyle/>
          <a:p>
            <a:pPr algn="l" indent="0" marL="0">
              <a:lnSpc>
                <a:spcPct val="100000"/>
              </a:lnSpc>
              <a:buNone/>
            </a:pPr>
            <a:r>
              <a:rPr lang="en-US" sz="2669" b="1" dirty="0">
                <a:solidFill>
                  <a:srgbClr val="000000"/>
                </a:solidFill>
                <a:latin typeface="Arial" pitchFamily="34" charset="0"/>
                <a:ea typeface="Arial" pitchFamily="34" charset="-122"/>
                <a:cs typeface="Arial" pitchFamily="34" charset="-120"/>
              </a:rPr>
              <a:t>Vocabulary choices that make writing stronger
</a:t>
            </a:r>
            <a:endParaRPr lang="en-US" sz="2669" dirty="0"/>
          </a:p>
        </p:txBody>
      </p:sp>
      <p:sp>
        <p:nvSpPr>
          <p:cNvPr id="7" name="Text 1"/>
          <p:cNvSpPr txBox="1"/>
          <p:nvPr/>
        </p:nvSpPr>
        <p:spPr>
          <a:xfrm>
            <a:off x="8754500" y="4821325"/>
            <a:ext cx="328800" cy="264300"/>
          </a:xfrm>
          <a:prstGeom prst="rect">
            <a:avLst/>
          </a:prstGeom>
          <a:noFill/>
          <a:ln/>
        </p:spPr>
        <p:txBody>
          <a:bodyPr wrap="square" lIns="0" tIns="0" rIns="0" bIns="0" rtlCol="0" anchor="ctr"/>
          <a:lstStyle/>
          <a:p>
            <a:pPr algn="ctr" indent="0" marL="0">
              <a:lnSpc>
                <a:spcPct val="100000"/>
              </a:lnSpc>
              <a:buNone/>
            </a:pPr>
            <a:r>
              <a:rPr lang="en-US" sz="2079" dirty="0">
                <a:solidFill>
                  <a:srgbClr val="FFF6E3"/>
                </a:solidFill>
                <a:latin typeface="Arial" pitchFamily="34" charset="0"/>
                <a:ea typeface="Arial" pitchFamily="34" charset="-122"/>
                <a:cs typeface="Arial" pitchFamily="34" charset="-120"/>
              </a:rPr>
              <a:t>11</a:t>
            </a:r>
            <a:endParaRPr lang="en-US" sz="2079" dirty="0"/>
          </a:p>
        </p:txBody>
      </p:sp>
      <p:sp>
        <p:nvSpPr>
          <p:cNvPr id="8" name="Text 2"/>
          <p:cNvSpPr txBox="1"/>
          <p:nvPr/>
        </p:nvSpPr>
        <p:spPr>
          <a:xfrm>
            <a:off x="799449" y="3662955"/>
            <a:ext cx="2376191" cy="1158178"/>
          </a:xfrm>
          <a:prstGeom prst="rect">
            <a:avLst/>
          </a:prstGeom>
          <a:noFill/>
          <a:ln/>
        </p:spPr>
        <p:txBody>
          <a:bodyPr wrap="square" lIns="0" tIns="0" rIns="0" bIns="0" rtlCol="0" anchor="t"/>
          <a:lstStyle/>
          <a:p>
            <a:pPr algn="ctr" indent="0" marL="0">
              <a:lnSpc>
                <a:spcPct val="100000"/>
              </a:lnSpc>
              <a:buNone/>
            </a:pPr>
            <a:r>
              <a:rPr lang="en-US" sz="1137" b="1" dirty="0">
                <a:solidFill>
                  <a:srgbClr val="000000"/>
                </a:solidFill>
                <a:latin typeface="Arial" pitchFamily="34" charset="0"/>
                <a:ea typeface="Arial" pitchFamily="34" charset="-122"/>
                <a:cs typeface="Arial" pitchFamily="34" charset="-120"/>
              </a:rPr>
              <a:t>Точный глагол — точная картина
</a:t>
            </a:r>
            <a:pPr algn="ctr" indent="0" marL="0">
              <a:lnSpc>
                <a:spcPct val="100000"/>
              </a:lnSpc>
              <a:buNone/>
            </a:pPr>
            <a:r>
              <a:rPr lang="en-US" sz="632"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11" dirty="0">
                <a:solidFill>
                  <a:srgbClr val="000000"/>
                </a:solidFill>
                <a:latin typeface="Arial" pitchFamily="34" charset="0"/>
                <a:ea typeface="Arial" pitchFamily="34" charset="-122"/>
                <a:cs typeface="Arial" pitchFamily="34" charset="-120"/>
              </a:rPr>
              <a:t>Когда ученик пишет go, walk, run, hurry или travel, смысл становится гораздо яснее. Один и тот же путь можно описать по-разному: шагать медленно, бежать, спешить или отправляться в поездку, и читатель сразу видит действие.
</a:t>
            </a:r>
            <a:endParaRPr lang="en-US" sz="1137" dirty="0"/>
          </a:p>
        </p:txBody>
      </p:sp>
      <p:sp>
        <p:nvSpPr>
          <p:cNvPr id="9" name="Text 3"/>
          <p:cNvSpPr txBox="1"/>
          <p:nvPr/>
        </p:nvSpPr>
        <p:spPr>
          <a:xfrm>
            <a:off x="3383903" y="3662955"/>
            <a:ext cx="2376191" cy="1158178"/>
          </a:xfrm>
          <a:prstGeom prst="rect">
            <a:avLst/>
          </a:prstGeom>
          <a:noFill/>
          <a:ln/>
        </p:spPr>
        <p:txBody>
          <a:bodyPr wrap="square" lIns="0" tIns="0" rIns="0" bIns="0" rtlCol="0" anchor="t"/>
          <a:lstStyle/>
          <a:p>
            <a:pPr algn="ctr" indent="0" marL="0">
              <a:lnSpc>
                <a:spcPct val="100000"/>
              </a:lnSpc>
              <a:buNone/>
            </a:pPr>
            <a:r>
              <a:rPr lang="en-US" sz="1155" b="1" dirty="0">
                <a:solidFill>
                  <a:srgbClr val="000000"/>
                </a:solidFill>
                <a:latin typeface="Arial" pitchFamily="34" charset="0"/>
                <a:ea typeface="Arial" pitchFamily="34" charset="-122"/>
                <a:cs typeface="Arial" pitchFamily="34" charset="-120"/>
              </a:rPr>
              <a:t>Синонимы убирают однообразие
</a:t>
            </a:r>
            <a:pPr algn="ctr" indent="0" marL="0">
              <a:lnSpc>
                <a:spcPct val="100000"/>
              </a:lnSpc>
              <a:buNone/>
            </a:pPr>
            <a:r>
              <a:rPr lang="en-US" sz="642"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27" dirty="0">
                <a:solidFill>
                  <a:srgbClr val="000000"/>
                </a:solidFill>
                <a:latin typeface="Arial" pitchFamily="34" charset="0"/>
                <a:ea typeface="Arial" pitchFamily="34" charset="-122"/>
                <a:cs typeface="Arial" pitchFamily="34" charset="-120"/>
              </a:rPr>
              <a:t>Если в тексте постоянно повторяется good, он звучит беднее. Слова useful, helpful, interesting и boring помогают точнее передать оттенок мысли и сделать фразу живее, не меняя общего смысла.
</a:t>
            </a:r>
            <a:endParaRPr lang="en-US" sz="1155" dirty="0"/>
          </a:p>
        </p:txBody>
      </p:sp>
      <p:sp>
        <p:nvSpPr>
          <p:cNvPr id="10" name="Text 4"/>
          <p:cNvSpPr txBox="1"/>
          <p:nvPr/>
        </p:nvSpPr>
        <p:spPr>
          <a:xfrm>
            <a:off x="5968353" y="3662955"/>
            <a:ext cx="2376191" cy="1158178"/>
          </a:xfrm>
          <a:prstGeom prst="rect">
            <a:avLst/>
          </a:prstGeom>
          <a:noFill/>
          <a:ln/>
        </p:spPr>
        <p:txBody>
          <a:bodyPr wrap="square" lIns="0" tIns="0" rIns="0" bIns="0" rtlCol="0" anchor="t"/>
          <a:lstStyle/>
          <a:p>
            <a:pPr algn="ctr" indent="0" marL="0">
              <a:lnSpc>
                <a:spcPct val="100000"/>
              </a:lnSpc>
              <a:buNone/>
            </a:pPr>
            <a:r>
              <a:rPr lang="en-US" sz="1079" b="1" dirty="0">
                <a:solidFill>
                  <a:srgbClr val="000000"/>
                </a:solidFill>
                <a:latin typeface="Arial" pitchFamily="34" charset="0"/>
                <a:ea typeface="Arial" pitchFamily="34" charset="-122"/>
                <a:cs typeface="Arial" pitchFamily="34" charset="-120"/>
              </a:rPr>
              <a:t>Словосочетания звучат естественно
</a:t>
            </a:r>
            <a:pPr algn="ctr"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959" dirty="0">
                <a:solidFill>
                  <a:srgbClr val="000000"/>
                </a:solidFill>
                <a:latin typeface="Arial" pitchFamily="34" charset="0"/>
                <a:ea typeface="Arial" pitchFamily="34" charset="-122"/>
                <a:cs typeface="Arial" pitchFamily="34" charset="-120"/>
              </a:rPr>
              <a:t>Фразы make friends, take part in, do homework и spend time часто встречаются в английском языке. Такие устойчивые сочетания делают письмо более естественным и помогают писать так, как говорят и читают носители языка.
</a:t>
            </a:r>
            <a:endParaRPr lang="en-US" sz="1079"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0825" y="1357515"/>
            <a:ext cx="8091600" cy="3141445"/>
          </a:xfrm>
          <a:prstGeom prst="rect">
            <a:avLst/>
          </a:prstGeom>
        </p:spPr>
      </p:pic>
      <p:sp>
        <p:nvSpPr>
          <p:cNvPr id="4" name="Text 0"/>
          <p:cNvSpPr txBox="1"/>
          <p:nvPr/>
        </p:nvSpPr>
        <p:spPr>
          <a:xfrm>
            <a:off x="710825" y="370650"/>
            <a:ext cx="8091600" cy="8661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How to check a written work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Порядок самопроверки: от задания к языку и затем к общему впечатлению текста.
</a:t>
            </a:r>
            <a:endParaRPr lang="en-US" sz="3200" dirty="0"/>
          </a:p>
        </p:txBody>
      </p:sp>
      <p:sp>
        <p:nvSpPr>
          <p:cNvPr id="5"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000000"/>
                </a:solidFill>
                <a:latin typeface="Arial" pitchFamily="34" charset="0"/>
                <a:ea typeface="Arial" pitchFamily="34" charset="-122"/>
                <a:cs typeface="Arial" pitchFamily="34" charset="-120"/>
              </a:rPr>
              <a:t>12</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Paragraph structure in English
</a:t>
            </a:r>
            <a:endParaRPr lang="en-US" sz="3200" dirty="0"/>
          </a:p>
        </p:txBody>
      </p:sp>
      <p:sp>
        <p:nvSpPr>
          <p:cNvPr id="8"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13</a:t>
            </a:r>
            <a:endParaRPr lang="en-US" sz="2400" dirty="0"/>
          </a:p>
        </p:txBody>
      </p:sp>
      <p:sp>
        <p:nvSpPr>
          <p:cNvPr id="9" name="Text 2"/>
          <p:cNvSpPr txBox="1"/>
          <p:nvPr/>
        </p:nvSpPr>
        <p:spPr>
          <a:xfrm>
            <a:off x="655825" y="1342450"/>
            <a:ext cx="2363100" cy="3038700"/>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Topic sentence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Первое предложение абзаца называет главную мысль и помогает читателю понять, о чём дальше пойдёт речь. Оно задаёт направление всему тексту и делает абзац собранным и понятным.
</a:t>
            </a:r>
            <a:endParaRPr lang="en-US" sz="1800" dirty="0"/>
          </a:p>
        </p:txBody>
      </p:sp>
      <p:sp>
        <p:nvSpPr>
          <p:cNvPr id="10" name="Text 3"/>
          <p:cNvSpPr txBox="1"/>
          <p:nvPr/>
        </p:nvSpPr>
        <p:spPr>
          <a:xfrm>
            <a:off x="3549562" y="1342450"/>
            <a:ext cx="2363100" cy="3038700"/>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Supporting sentences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Следующие предложения раскрывают тему с помощью примеров, причин и деталей. Они не повторяют главное слово без нужды, а добавляют информацию, которая делает мысль убедительной и конкретной.
</a:t>
            </a:r>
            <a:endParaRPr lang="en-US" sz="1800" dirty="0"/>
          </a:p>
        </p:txBody>
      </p:sp>
      <p:sp>
        <p:nvSpPr>
          <p:cNvPr id="11" name="Text 4"/>
          <p:cNvSpPr txBox="1"/>
          <p:nvPr/>
        </p:nvSpPr>
        <p:spPr>
          <a:xfrm>
            <a:off x="6443313" y="1342450"/>
            <a:ext cx="2363100" cy="3038700"/>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Concluding sentence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Последнее предложение завершает абзац и помогает плавно перейти к следующей мысли. Внутри абзаца предложения связываются местоимениями, повтором ключевых слов и простыми linking words.
</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35800" y="1607197"/>
            <a:ext cx="5266500" cy="2098855"/>
          </a:xfrm>
          <a:prstGeom prst="rect">
            <a:avLst/>
          </a:prstGeom>
        </p:spPr>
      </p:pic>
      <p:sp>
        <p:nvSpPr>
          <p:cNvPr id="5" name="Text 0"/>
          <p:cNvSpPr txBox="1"/>
          <p:nvPr/>
        </p:nvSpPr>
        <p:spPr>
          <a:xfrm>
            <a:off x="337600" y="370650"/>
            <a:ext cx="8464800" cy="6015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Strong writing and weak writing
</a:t>
            </a:r>
            <a:endParaRPr lang="en-US" sz="3200" dirty="0"/>
          </a:p>
        </p:txBody>
      </p:sp>
      <p:sp>
        <p:nvSpPr>
          <p:cNvPr id="6"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14</a:t>
            </a:r>
            <a:endParaRPr lang="en-US" sz="2400" dirty="0"/>
          </a:p>
        </p:txBody>
      </p:sp>
      <p:sp>
        <p:nvSpPr>
          <p:cNvPr id="7" name="Text 2"/>
          <p:cNvSpPr txBox="1"/>
          <p:nvPr/>
        </p:nvSpPr>
        <p:spPr>
          <a:xfrm>
            <a:off x="337600" y="1479875"/>
            <a:ext cx="2502900" cy="2318700"/>
          </a:xfrm>
          <a:prstGeom prst="rect">
            <a:avLst/>
          </a:prstGeom>
          <a:noFill/>
          <a:ln/>
        </p:spPr>
        <p:txBody>
          <a:bodyPr wrap="square" lIns="0" tIns="0" rIns="0" bIns="0" rtlCol="0" anchor="ctr"/>
          <a:lstStyle/>
          <a:p>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Сравнение показывает, как одни и те же критерии делают текст сильным или слабым.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Сильный текст держится на структуре, точных словах и связности; слабый теряет тему, смешивает идеи и хуже выполняет задание.
</a:t>
            </a:r>
            <a:endParaRPr lang="en-US" sz="1400" dirty="0"/>
          </a:p>
        </p:txBody>
      </p:sp>
      <p:sp>
        <p:nvSpPr>
          <p:cNvPr id="8" name="Text 3"/>
          <p:cNvSpPr txBox="1"/>
          <p:nvPr/>
        </p:nvSpPr>
        <p:spPr>
          <a:xfrm>
            <a:off x="337600" y="4492325"/>
            <a:ext cx="5347800" cy="547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Classroom writing practice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750" y="370650"/>
            <a:ext cx="8041800" cy="6672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Writing in digital communication
</a:t>
            </a:r>
            <a:endParaRPr lang="en-US" sz="3200" dirty="0"/>
          </a:p>
        </p:txBody>
      </p:sp>
      <p:sp>
        <p:nvSpPr>
          <p:cNvPr id="9" name="Text 1"/>
          <p:cNvSpPr txBox="1"/>
          <p:nvPr/>
        </p:nvSpPr>
        <p:spPr>
          <a:xfrm>
            <a:off x="137850" y="4596000"/>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15</a:t>
            </a:r>
            <a:endParaRPr lang="en-US" sz="2400" dirty="0"/>
          </a:p>
        </p:txBody>
      </p:sp>
      <p:sp>
        <p:nvSpPr>
          <p:cNvPr id="10" name="Text 2"/>
          <p:cNvSpPr txBox="1"/>
          <p:nvPr/>
        </p:nvSpPr>
        <p:spPr>
          <a:xfrm>
            <a:off x="575675" y="1221252"/>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Краткое начало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В электронном письме или сообщении важно сразу обозначить тему и написать приветствие. Короткое начало помогает адресату быстро понять, о чём идёт речь, и задаёт вежливый тон.
</a:t>
            </a:r>
            <a:endParaRPr lang="en-US" sz="1700" dirty="0"/>
          </a:p>
        </p:txBody>
      </p:sp>
      <p:sp>
        <p:nvSpPr>
          <p:cNvPr id="11" name="Text 3"/>
          <p:cNvSpPr txBox="1"/>
          <p:nvPr/>
        </p:nvSpPr>
        <p:spPr>
          <a:xfrm>
            <a:off x="4872152" y="1221252"/>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Осторожно с сокращениями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Сокращения встречаются в личных сообщениях, но в школьном письме их используют ограниченно. Они не должны заменять правильные предложения, особенно если работа оценивается по языковой точности.
</a:t>
            </a:r>
            <a:endParaRPr lang="en-US" sz="1700" dirty="0"/>
          </a:p>
        </p:txBody>
      </p:sp>
      <p:sp>
        <p:nvSpPr>
          <p:cNvPr id="12" name="Text 4"/>
          <p:cNvSpPr txBox="1"/>
          <p:nvPr/>
        </p:nvSpPr>
        <p:spPr>
          <a:xfrm>
            <a:off x="575675" y="2902490"/>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Главная мысль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Основная часть должна быть ясной и без лишних деталей. В переписке лучше использовать простые предложения, а в учебной работе — полные формы, чтобы текст выглядел грамотно.
</a:t>
            </a:r>
            <a:endParaRPr lang="en-US" sz="1700" dirty="0"/>
          </a:p>
        </p:txBody>
      </p:sp>
      <p:sp>
        <p:nvSpPr>
          <p:cNvPr id="13" name="Text 5"/>
          <p:cNvSpPr txBox="1"/>
          <p:nvPr/>
        </p:nvSpPr>
        <p:spPr>
          <a:xfrm>
            <a:off x="4872152" y="2902490"/>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Вежливое завершение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Комментарий или письмо заканчиваются спокойной и уважительной фразой. Полезно помнить о polite ending, потому что в цифровом общении тон текста часто важен не меньше, чем сами слова.
</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51991" y="1479875"/>
            <a:ext cx="4649619" cy="2458200"/>
          </a:xfrm>
          <a:prstGeom prst="rect">
            <a:avLst/>
          </a:prstGeom>
        </p:spPr>
      </p:pic>
      <p:sp>
        <p:nvSpPr>
          <p:cNvPr id="4" name="Text 0"/>
          <p:cNvSpPr txBox="1"/>
          <p:nvPr/>
        </p:nvSpPr>
        <p:spPr>
          <a:xfrm>
            <a:off x="337600" y="370650"/>
            <a:ext cx="8464800" cy="6672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What helps improve writing most
</a:t>
            </a:r>
            <a:endParaRPr lang="en-US" sz="3200" dirty="0"/>
          </a:p>
        </p:txBody>
      </p:sp>
      <p:sp>
        <p:nvSpPr>
          <p:cNvPr id="5"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000000"/>
                </a:solidFill>
                <a:latin typeface="Arial" pitchFamily="34" charset="0"/>
                <a:ea typeface="Arial" pitchFamily="34" charset="-122"/>
                <a:cs typeface="Arial" pitchFamily="34" charset="-120"/>
              </a:rPr>
              <a:t>16</a:t>
            </a:r>
            <a:endParaRPr lang="en-US" sz="2400" dirty="0"/>
          </a:p>
        </p:txBody>
      </p:sp>
      <p:sp>
        <p:nvSpPr>
          <p:cNvPr id="6" name="Text 2"/>
          <p:cNvSpPr txBox="1"/>
          <p:nvPr/>
        </p:nvSpPr>
        <p:spPr>
          <a:xfrm>
            <a:off x="337600" y="1479875"/>
            <a:ext cx="2605200" cy="3560100"/>
          </a:xfrm>
          <a:prstGeom prst="rect">
            <a:avLst/>
          </a:prstGeom>
          <a:noFill/>
          <a:ln/>
        </p:spPr>
        <p:txBody>
          <a:bodyPr wrap="square" lIns="0" tIns="0" rIns="0" bIns="0" rtlCol="0" anchor="ctr"/>
          <a:lstStyle/>
          <a:p>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Планирование и переписывание особенно полезны, когда нужно сделать текст более логичным и аккуратным. Остальные способы поддерживают этот процесс и помогают закреплять новые модели речи.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6E3"/>
                </a:solidFill>
                <a:latin typeface="Arial" pitchFamily="34" charset="0"/>
                <a:ea typeface="Arial" pitchFamily="34" charset="-122"/>
                <a:cs typeface="Arial" pitchFamily="34" charset="-120"/>
              </a:rPr>
              <a:t>Planning и rewriting дают наибольший эффект; чтение образцов, словарная и грамматическая практика усиливают результат и снижают число ошибок.
</a:t>
            </a:r>
            <a:endParaRPr lang="en-US" sz="1400" dirty="0"/>
          </a:p>
        </p:txBody>
      </p:sp>
      <p:sp>
        <p:nvSpPr>
          <p:cNvPr id="7" name="Text 3"/>
          <p:cNvSpPr txBox="1"/>
          <p:nvPr/>
        </p:nvSpPr>
        <p:spPr>
          <a:xfrm>
            <a:off x="4151200" y="4449750"/>
            <a:ext cx="4335900" cy="590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Classroom writing activities summary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6E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Models from English-language authors
</a:t>
            </a:r>
            <a:endParaRPr lang="en-US" sz="3200" dirty="0"/>
          </a:p>
        </p:txBody>
      </p:sp>
      <p:sp>
        <p:nvSpPr>
          <p:cNvPr id="10"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17</a:t>
            </a:r>
            <a:endParaRPr lang="en-US" sz="2400" dirty="0"/>
          </a:p>
        </p:txBody>
      </p:sp>
      <p:sp>
        <p:nvSpPr>
          <p:cNvPr id="11" name="Text 2"/>
          <p:cNvSpPr txBox="1"/>
          <p:nvPr/>
        </p:nvSpPr>
        <p:spPr>
          <a:xfrm>
            <a:off x="783700" y="1342450"/>
            <a:ext cx="3701400" cy="1308600"/>
          </a:xfrm>
          <a:prstGeom prst="rect">
            <a:avLst/>
          </a:prstGeom>
          <a:noFill/>
          <a:ln/>
        </p:spPr>
        <p:txBody>
          <a:bodyPr wrap="square" lIns="0" tIns="0" rIns="0" bIns="0" rtlCol="0" anchor="ctr"/>
          <a:lstStyle/>
          <a:p>
            <a:pPr algn="l" indent="0" marL="0">
              <a:lnSpc>
                <a:spcPct val="100000"/>
              </a:lnSpc>
              <a:buNone/>
            </a:pPr>
            <a:r>
              <a:rPr lang="en-US" sz="1680" b="1" dirty="0">
                <a:solidFill>
                  <a:srgbClr val="000000"/>
                </a:solidFill>
                <a:latin typeface="Arial" pitchFamily="34" charset="0"/>
                <a:ea typeface="Arial" pitchFamily="34" charset="-122"/>
                <a:cs typeface="Arial" pitchFamily="34" charset="-120"/>
              </a:rPr>
              <a:t>Mark Twain
</a:t>
            </a:r>
            <a:pPr algn="l" indent="0" marL="0">
              <a:lnSpc>
                <a:spcPct val="100000"/>
              </a:lnSpc>
              <a:buNone/>
            </a:pPr>
            <a:r>
              <a:rPr lang="en-US" sz="93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94" dirty="0">
                <a:solidFill>
                  <a:srgbClr val="000000"/>
                </a:solidFill>
                <a:latin typeface="Arial" pitchFamily="34" charset="0"/>
                <a:ea typeface="Arial" pitchFamily="34" charset="-122"/>
                <a:cs typeface="Arial" pitchFamily="34" charset="-120"/>
              </a:rPr>
              <a:t>У Марка Твена заметны живые реплики и точные наблюдения за людьми. Его тексты показывают, как разговорный язык может звучать естественно, но при этом оставаться выразительным и ясным.
</a:t>
            </a:r>
            <a:endParaRPr lang="en-US" sz="1680" dirty="0"/>
          </a:p>
        </p:txBody>
      </p:sp>
      <p:sp>
        <p:nvSpPr>
          <p:cNvPr id="12" name="Text 3"/>
          <p:cNvSpPr txBox="1"/>
          <p:nvPr/>
        </p:nvSpPr>
        <p:spPr>
          <a:xfrm>
            <a:off x="783700" y="2884850"/>
            <a:ext cx="3701400" cy="1308600"/>
          </a:xfrm>
          <a:prstGeom prst="rect">
            <a:avLst/>
          </a:prstGeom>
          <a:noFill/>
          <a:ln/>
        </p:spPr>
        <p:txBody>
          <a:bodyPr wrap="square" lIns="0" tIns="0" rIns="0" bIns="0" rtlCol="0" anchor="ctr"/>
          <a:lstStyle/>
          <a:p>
            <a:pPr algn="l" indent="0" marL="0">
              <a:lnSpc>
                <a:spcPct val="100000"/>
              </a:lnSpc>
              <a:buNone/>
            </a:pPr>
            <a:r>
              <a:rPr lang="en-US" sz="1682" b="1" dirty="0">
                <a:solidFill>
                  <a:srgbClr val="000000"/>
                </a:solidFill>
                <a:latin typeface="Arial" pitchFamily="34" charset="0"/>
                <a:ea typeface="Arial" pitchFamily="34" charset="-122"/>
                <a:cs typeface="Arial" pitchFamily="34" charset="-120"/>
              </a:rPr>
              <a:t>Roald Dahl
</a:t>
            </a:r>
            <a:pPr algn="l" indent="0" marL="0">
              <a:lnSpc>
                <a:spcPct val="100000"/>
              </a:lnSpc>
              <a:buNone/>
            </a:pPr>
            <a:r>
              <a:rPr lang="en-US" sz="93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95" dirty="0">
                <a:solidFill>
                  <a:srgbClr val="000000"/>
                </a:solidFill>
                <a:latin typeface="Arial" pitchFamily="34" charset="0"/>
                <a:ea typeface="Arial" pitchFamily="34" charset="-122"/>
                <a:cs typeface="Arial" pitchFamily="34" charset="-120"/>
              </a:rPr>
              <a:t>Роальд Даль часто использует яркие детали и необычные слова, чтобы создать сильное впечатление. Его книги учат замечать, как выбор одного образа может сразу изменить настроение сцены.
</a:t>
            </a:r>
            <a:endParaRPr lang="en-US" sz="1682" dirty="0"/>
          </a:p>
        </p:txBody>
      </p:sp>
      <p:sp>
        <p:nvSpPr>
          <p:cNvPr id="13" name="Text 4"/>
          <p:cNvSpPr txBox="1"/>
          <p:nvPr/>
        </p:nvSpPr>
        <p:spPr>
          <a:xfrm>
            <a:off x="5100413" y="1342450"/>
            <a:ext cx="3701400" cy="1308600"/>
          </a:xfrm>
          <a:prstGeom prst="rect">
            <a:avLst/>
          </a:prstGeom>
          <a:noFill/>
          <a:ln/>
        </p:spPr>
        <p:txBody>
          <a:bodyPr wrap="square" lIns="0" tIns="0" rIns="0" bIns="0" rtlCol="0" anchor="ctr"/>
          <a:lstStyle/>
          <a:p>
            <a:pPr algn="l" indent="0" marL="0">
              <a:lnSpc>
                <a:spcPct val="100000"/>
              </a:lnSpc>
              <a:buNone/>
            </a:pPr>
            <a:r>
              <a:rPr lang="en-US" sz="1716" b="1" dirty="0">
                <a:solidFill>
                  <a:srgbClr val="000000"/>
                </a:solidFill>
                <a:latin typeface="Arial" pitchFamily="34" charset="0"/>
                <a:ea typeface="Arial" pitchFamily="34" charset="-122"/>
                <a:cs typeface="Arial" pitchFamily="34" charset="-120"/>
              </a:rPr>
              <a:t>J. K. Rowling
</a:t>
            </a:r>
            <a:pPr algn="l" indent="0" marL="0">
              <a:lnSpc>
                <a:spcPct val="100000"/>
              </a:lnSpc>
              <a:buNone/>
            </a:pPr>
            <a:r>
              <a:rPr lang="en-US" sz="9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25" dirty="0">
                <a:solidFill>
                  <a:srgbClr val="000000"/>
                </a:solidFill>
                <a:latin typeface="Arial" pitchFamily="34" charset="0"/>
                <a:ea typeface="Arial" pitchFamily="34" charset="-122"/>
                <a:cs typeface="Arial" pitchFamily="34" charset="-120"/>
              </a:rPr>
              <a:t>В книгах Дж. К. Роулинг легко увидеть, как описание, диалог и действие работают вместе. Текст остаётся понятным, но при этом сохраняет характер героев и динамику сюжета.
</a:t>
            </a:r>
            <a:endParaRPr lang="en-US" sz="1716" dirty="0"/>
          </a:p>
        </p:txBody>
      </p:sp>
      <p:sp>
        <p:nvSpPr>
          <p:cNvPr id="14" name="Text 5"/>
          <p:cNvSpPr txBox="1"/>
          <p:nvPr/>
        </p:nvSpPr>
        <p:spPr>
          <a:xfrm>
            <a:off x="5100413" y="2884850"/>
            <a:ext cx="3701400" cy="1308600"/>
          </a:xfrm>
          <a:prstGeom prst="rect">
            <a:avLst/>
          </a:prstGeom>
          <a:noFill/>
          <a:ln/>
        </p:spPr>
        <p:txBody>
          <a:bodyPr wrap="square" lIns="0" tIns="0" rIns="0" bIns="0" rtlCol="0" anchor="ctr"/>
          <a:lstStyle/>
          <a:p>
            <a:pPr algn="l" indent="0" marL="0">
              <a:lnSpc>
                <a:spcPct val="100000"/>
              </a:lnSpc>
              <a:buNone/>
            </a:pPr>
            <a:r>
              <a:rPr lang="en-US" sz="1716" b="1" dirty="0">
                <a:solidFill>
                  <a:srgbClr val="000000"/>
                </a:solidFill>
                <a:latin typeface="Arial" pitchFamily="34" charset="0"/>
                <a:ea typeface="Arial" pitchFamily="34" charset="-122"/>
                <a:cs typeface="Arial" pitchFamily="34" charset="-120"/>
              </a:rPr>
              <a:t>Что полезно ученику
</a:t>
            </a:r>
            <a:pPr algn="l" indent="0" marL="0">
              <a:lnSpc>
                <a:spcPct val="100000"/>
              </a:lnSpc>
              <a:buNone/>
            </a:pPr>
            <a:r>
              <a:rPr lang="en-US" sz="9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25" dirty="0">
                <a:solidFill>
                  <a:srgbClr val="000000"/>
                </a:solidFill>
                <a:latin typeface="Arial" pitchFamily="34" charset="0"/>
                <a:ea typeface="Arial" pitchFamily="34" charset="-122"/>
                <a:cs typeface="Arial" pitchFamily="34" charset="-120"/>
              </a:rPr>
              <a:t>Читая таких авторов, школьник замечает, как строятся короткие абзацы, как вводятся герои и как слова помогают создать атмосферу. Это полезно и для собственных письменных работ.
</a:t>
            </a:r>
            <a:endParaRPr lang="en-US" sz="1716"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39825" y="1227135"/>
            <a:ext cx="3098400" cy="301973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Personal writing and self-expression
</a:t>
            </a:r>
            <a:endParaRPr lang="en-US" sz="3200" dirty="0"/>
          </a:p>
        </p:txBody>
      </p:sp>
      <p:sp>
        <p:nvSpPr>
          <p:cNvPr id="11"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18</a:t>
            </a:r>
            <a:endParaRPr lang="en-US" sz="2400" dirty="0"/>
          </a:p>
        </p:txBody>
      </p:sp>
      <p:sp>
        <p:nvSpPr>
          <p:cNvPr id="12" name="Text 2"/>
          <p:cNvSpPr txBox="1"/>
          <p:nvPr/>
        </p:nvSpPr>
        <p:spPr>
          <a:xfrm>
            <a:off x="337608" y="1342457"/>
            <a:ext cx="2430768" cy="1308600"/>
          </a:xfrm>
          <a:prstGeom prst="rect">
            <a:avLst/>
          </a:prstGeom>
          <a:noFill/>
          <a:ln/>
        </p:spPr>
        <p:txBody>
          <a:bodyPr wrap="square" lIns="0" tIns="0" rIns="0" bIns="0" rtlCol="0" anchor="t"/>
          <a:lstStyle/>
          <a:p>
            <a:pPr algn="l" indent="0" marL="0">
              <a:lnSpc>
                <a:spcPct val="100000"/>
              </a:lnSpc>
              <a:buNone/>
            </a:pPr>
            <a:r>
              <a:rPr lang="en-US" sz="1324" b="1" dirty="0">
                <a:solidFill>
                  <a:srgbClr val="000000"/>
                </a:solidFill>
                <a:latin typeface="Arial" pitchFamily="34" charset="0"/>
                <a:ea typeface="Arial" pitchFamily="34" charset="-122"/>
                <a:cs typeface="Arial" pitchFamily="34" charset="-120"/>
              </a:rPr>
              <a:t>Личный дневник
</a:t>
            </a:r>
            <a:pPr algn="l"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77" dirty="0">
                <a:solidFill>
                  <a:srgbClr val="000000"/>
                </a:solidFill>
                <a:latin typeface="Arial" pitchFamily="34" charset="0"/>
                <a:ea typeface="Arial" pitchFamily="34" charset="-122"/>
                <a:cs typeface="Arial" pitchFamily="34" charset="-120"/>
              </a:rPr>
              <a:t>Дневник помогает записывать события дня и собственные мысли на английском языке. В таких текстах удобно использовать I, my, we и our, а также слова для эмоций и впечатлений.
</a:t>
            </a:r>
            <a:endParaRPr lang="en-US" sz="1324" dirty="0"/>
          </a:p>
        </p:txBody>
      </p:sp>
      <p:sp>
        <p:nvSpPr>
          <p:cNvPr id="13" name="Text 3"/>
          <p:cNvSpPr txBox="1"/>
          <p:nvPr/>
        </p:nvSpPr>
        <p:spPr>
          <a:xfrm>
            <a:off x="337608" y="2812728"/>
            <a:ext cx="2430768" cy="1308600"/>
          </a:xfrm>
          <a:prstGeom prst="rect">
            <a:avLst/>
          </a:prstGeom>
          <a:noFill/>
          <a:ln/>
        </p:spPr>
        <p:txBody>
          <a:bodyPr wrap="square" lIns="0" tIns="0" rIns="0" bIns="0" rtlCol="0" anchor="t"/>
          <a:lstStyle/>
          <a:p>
            <a:pPr algn="l" indent="0" marL="0">
              <a:lnSpc>
                <a:spcPct val="100000"/>
              </a:lnSpc>
              <a:buNone/>
            </a:pPr>
            <a:r>
              <a:rPr lang="en-US" sz="1489" b="1" dirty="0">
                <a:solidFill>
                  <a:srgbClr val="000000"/>
                </a:solidFill>
                <a:latin typeface="Arial" pitchFamily="34" charset="0"/>
                <a:ea typeface="Arial" pitchFamily="34" charset="-122"/>
                <a:cs typeface="Arial" pitchFamily="34" charset="-120"/>
              </a:rPr>
              <a:t>Письмо другу
</a:t>
            </a:r>
            <a:pPr algn="l" indent="0" marL="0">
              <a:lnSpc>
                <a:spcPct val="100000"/>
              </a:lnSpc>
              <a:buNone/>
            </a:pPr>
            <a:r>
              <a:rPr lang="en-US" sz="82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23" dirty="0">
                <a:solidFill>
                  <a:srgbClr val="000000"/>
                </a:solidFill>
                <a:latin typeface="Arial" pitchFamily="34" charset="0"/>
                <a:ea typeface="Arial" pitchFamily="34" charset="-122"/>
                <a:cs typeface="Arial" pitchFamily="34" charset="-120"/>
              </a:rPr>
              <a:t>Письмо другу обычно звучит просто и тепло. В нём можно делиться новостями, задавать вопросы и описывать события, используя естественные фразы и дружелюбный тон.
</a:t>
            </a:r>
            <a:endParaRPr lang="en-US" sz="1489" dirty="0"/>
          </a:p>
        </p:txBody>
      </p:sp>
      <p:sp>
        <p:nvSpPr>
          <p:cNvPr id="14" name="Text 4"/>
          <p:cNvSpPr txBox="1"/>
          <p:nvPr/>
        </p:nvSpPr>
        <p:spPr>
          <a:xfrm>
            <a:off x="2859720" y="1342457"/>
            <a:ext cx="2430768" cy="1308600"/>
          </a:xfrm>
          <a:prstGeom prst="rect">
            <a:avLst/>
          </a:prstGeom>
          <a:noFill/>
          <a:ln/>
        </p:spPr>
        <p:txBody>
          <a:bodyPr wrap="square" lIns="0" tIns="0" rIns="0" bIns="0" rtlCol="0" anchor="t"/>
          <a:lstStyle/>
          <a:p>
            <a:pPr algn="l" indent="0" marL="0">
              <a:lnSpc>
                <a:spcPct val="100000"/>
              </a:lnSpc>
              <a:buNone/>
            </a:pPr>
            <a:r>
              <a:rPr lang="en-US" sz="1324" b="1" dirty="0">
                <a:solidFill>
                  <a:srgbClr val="000000"/>
                </a:solidFill>
                <a:latin typeface="Arial" pitchFamily="34" charset="0"/>
                <a:ea typeface="Arial" pitchFamily="34" charset="-122"/>
                <a:cs typeface="Arial" pitchFamily="34" charset="-120"/>
              </a:rPr>
              <a:t>Короткий рассказ
</a:t>
            </a:r>
            <a:pPr algn="l"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77" dirty="0">
                <a:solidFill>
                  <a:srgbClr val="000000"/>
                </a:solidFill>
                <a:latin typeface="Arial" pitchFamily="34" charset="0"/>
                <a:ea typeface="Arial" pitchFamily="34" charset="-122"/>
                <a:cs typeface="Arial" pitchFamily="34" charset="-120"/>
              </a:rPr>
              <a:t>Небольшой story даёт возможность описать событие, чувство или неожиданную ситуацию. Даже несколько предложений могут показать, что ученик умеет соединять факты и личное отношение.
</a:t>
            </a:r>
            <a:endParaRPr lang="en-US" sz="1324" dirty="0"/>
          </a:p>
        </p:txBody>
      </p:sp>
      <p:sp>
        <p:nvSpPr>
          <p:cNvPr id="15" name="Text 5"/>
          <p:cNvSpPr txBox="1"/>
          <p:nvPr/>
        </p:nvSpPr>
        <p:spPr>
          <a:xfrm>
            <a:off x="2859720" y="2812728"/>
            <a:ext cx="2430768" cy="1308600"/>
          </a:xfrm>
          <a:prstGeom prst="rect">
            <a:avLst/>
          </a:prstGeom>
          <a:noFill/>
          <a:ln/>
        </p:spPr>
        <p:txBody>
          <a:bodyPr wrap="square" lIns="0" tIns="0" rIns="0" bIns="0" rtlCol="0" anchor="t"/>
          <a:lstStyle/>
          <a:p>
            <a:pPr algn="l" indent="0" marL="0">
              <a:lnSpc>
                <a:spcPct val="100000"/>
              </a:lnSpc>
              <a:buNone/>
            </a:pPr>
            <a:r>
              <a:rPr lang="en-US" sz="1324" b="1" dirty="0">
                <a:solidFill>
                  <a:srgbClr val="000000"/>
                </a:solidFill>
                <a:latin typeface="Arial" pitchFamily="34" charset="0"/>
                <a:ea typeface="Arial" pitchFamily="34" charset="-122"/>
                <a:cs typeface="Arial" pitchFamily="34" charset="-120"/>
              </a:rPr>
              <a:t>Описание опыта
</a:t>
            </a:r>
            <a:pPr algn="l"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77" dirty="0">
                <a:solidFill>
                  <a:srgbClr val="000000"/>
                </a:solidFill>
                <a:latin typeface="Arial" pitchFamily="34" charset="0"/>
                <a:ea typeface="Arial" pitchFamily="34" charset="-122"/>
                <a:cs typeface="Arial" pitchFamily="34" charset="-120"/>
              </a:rPr>
              <a:t>Когда учащийся пишет о поездке, празднике или школьном дне, он учится точнее передавать наблюдения. Такие тексты развивают словарь и помогают говорить о себе уверенно и понятно.
</a:t>
            </a:r>
            <a:endParaRPr lang="en-US" sz="1324"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46800" y="1736750"/>
            <a:ext cx="299250" cy="342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949275" y="1739000"/>
            <a:ext cx="337500" cy="337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7290000" y="1736750"/>
            <a:ext cx="299250" cy="342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610080" y="1772750"/>
            <a:ext cx="337500" cy="2700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2288468" y="1739000"/>
            <a:ext cx="337500" cy="337500"/>
          </a:xfrm>
          <a:prstGeom prst="rect">
            <a:avLst/>
          </a:prstGeom>
        </p:spPr>
      </p:pic>
      <p:sp>
        <p:nvSpPr>
          <p:cNvPr id="13" name="Text 0"/>
          <p:cNvSpPr txBox="1"/>
          <p:nvPr/>
        </p:nvSpPr>
        <p:spPr>
          <a:xfrm>
            <a:off x="129025"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19</a:t>
            </a:r>
            <a:endParaRPr lang="en-US" sz="2400" dirty="0"/>
          </a:p>
        </p:txBody>
      </p:sp>
      <p:sp>
        <p:nvSpPr>
          <p:cNvPr id="14" name="Text 1"/>
          <p:cNvSpPr txBox="1"/>
          <p:nvPr/>
        </p:nvSpPr>
        <p:spPr>
          <a:xfrm>
            <a:off x="252450" y="370650"/>
            <a:ext cx="8059200" cy="6528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Why writing matters for learning
</a:t>
            </a:r>
            <a:endParaRPr lang="en-US" sz="3200" dirty="0"/>
          </a:p>
        </p:txBody>
      </p:sp>
      <p:sp>
        <p:nvSpPr>
          <p:cNvPr id="15" name="Text 2"/>
          <p:cNvSpPr txBox="1"/>
          <p:nvPr/>
        </p:nvSpPr>
        <p:spPr>
          <a:xfrm>
            <a:off x="404025" y="2359925"/>
            <a:ext cx="1373100" cy="1356600"/>
          </a:xfrm>
          <a:prstGeom prst="rect">
            <a:avLst/>
          </a:prstGeom>
          <a:noFill/>
          <a:ln/>
        </p:spPr>
        <p:txBody>
          <a:bodyPr wrap="square" lIns="0" tIns="0" rIns="0" bIns="0" rtlCol="0" anchor="ctr"/>
          <a:lstStyle/>
          <a:p>
            <a:pPr algn="l" indent="0" marL="0">
              <a:lnSpc>
                <a:spcPct val="100000"/>
              </a:lnSpc>
              <a:buNone/>
            </a:pPr>
            <a:r>
              <a:rPr lang="en-US" sz="1060" b="1" dirty="0">
                <a:solidFill>
                  <a:srgbClr val="FFF6E3"/>
                </a:solidFill>
                <a:latin typeface="Arial" pitchFamily="34" charset="0"/>
                <a:ea typeface="Arial" pitchFamily="34" charset="-122"/>
                <a:cs typeface="Arial" pitchFamily="34" charset="-120"/>
              </a:rPr>
              <a:t>Словарный запас
</a:t>
            </a:r>
            <a:pPr algn="l" indent="0" marL="0">
              <a:lnSpc>
                <a:spcPct val="100000"/>
              </a:lnSpc>
              <a:buNone/>
            </a:pPr>
            <a:r>
              <a:rPr lang="en-US" sz="53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908" dirty="0">
                <a:solidFill>
                  <a:srgbClr val="FFF6E3"/>
                </a:solidFill>
                <a:latin typeface="Arial" pitchFamily="34" charset="0"/>
                <a:ea typeface="Arial" pitchFamily="34" charset="-122"/>
                <a:cs typeface="Arial" pitchFamily="34" charset="-120"/>
              </a:rPr>
              <a:t>Письмо заставляет выбирать слово точнее, чем устная речь. Так ученики запоминают новые выражения, синонимы и устойчивые сочетания, которые потом легче использовать в других заданиях.
</a:t>
            </a:r>
            <a:endParaRPr lang="en-US" sz="1060" dirty="0"/>
          </a:p>
        </p:txBody>
      </p:sp>
      <p:sp>
        <p:nvSpPr>
          <p:cNvPr id="16" name="Text 3"/>
          <p:cNvSpPr txBox="1"/>
          <p:nvPr/>
        </p:nvSpPr>
        <p:spPr>
          <a:xfrm>
            <a:off x="3725625" y="2359925"/>
            <a:ext cx="1373100" cy="1356600"/>
          </a:xfrm>
          <a:prstGeom prst="rect">
            <a:avLst/>
          </a:prstGeom>
          <a:noFill/>
          <a:ln/>
        </p:spPr>
        <p:txBody>
          <a:bodyPr wrap="square" lIns="0" tIns="0" rIns="0" bIns="0" rtlCol="0" anchor="ctr"/>
          <a:lstStyle/>
          <a:p>
            <a:pPr algn="l" indent="0" marL="0">
              <a:lnSpc>
                <a:spcPct val="100000"/>
              </a:lnSpc>
              <a:buNone/>
            </a:pPr>
            <a:r>
              <a:rPr lang="en-US" sz="1054" b="1" dirty="0">
                <a:solidFill>
                  <a:srgbClr val="FFF6E3"/>
                </a:solidFill>
                <a:latin typeface="Arial" pitchFamily="34" charset="0"/>
                <a:ea typeface="Arial" pitchFamily="34" charset="-122"/>
                <a:cs typeface="Arial" pitchFamily="34" charset="-120"/>
              </a:rPr>
              <a:t>Внимание к деталям
</a:t>
            </a:r>
            <a:pPr algn="l" indent="0" marL="0">
              <a:lnSpc>
                <a:spcPct val="100000"/>
              </a:lnSpc>
              <a:buNone/>
            </a:pPr>
            <a:r>
              <a:rPr lang="en-US" sz="527"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904" dirty="0">
                <a:solidFill>
                  <a:srgbClr val="FFF6E3"/>
                </a:solidFill>
                <a:latin typeface="Arial" pitchFamily="34" charset="0"/>
                <a:ea typeface="Arial" pitchFamily="34" charset="-122"/>
                <a:cs typeface="Arial" pitchFamily="34" charset="-120"/>
              </a:rPr>
              <a:t>Чтобы текст был понятным, нужно следить за мелкими, но важными вещами: заглавными буквами, пунктуацией, связками и логикой. Это развивает аккуратность и привычку проверять себя.
</a:t>
            </a:r>
            <a:endParaRPr lang="en-US" sz="1054" dirty="0"/>
          </a:p>
        </p:txBody>
      </p:sp>
      <p:sp>
        <p:nvSpPr>
          <p:cNvPr id="17" name="Text 4"/>
          <p:cNvSpPr txBox="1"/>
          <p:nvPr/>
        </p:nvSpPr>
        <p:spPr>
          <a:xfrm>
            <a:off x="7047225" y="2359925"/>
            <a:ext cx="1373100" cy="1356600"/>
          </a:xfrm>
          <a:prstGeom prst="rect">
            <a:avLst/>
          </a:prstGeom>
          <a:noFill/>
          <a:ln/>
        </p:spPr>
        <p:txBody>
          <a:bodyPr wrap="square" lIns="0" tIns="0" rIns="0" bIns="0" rtlCol="0" anchor="ctr"/>
          <a:lstStyle/>
          <a:p>
            <a:pPr algn="l" indent="0" marL="0">
              <a:lnSpc>
                <a:spcPct val="100000"/>
              </a:lnSpc>
              <a:buNone/>
            </a:pPr>
            <a:r>
              <a:rPr lang="en-US" sz="1045" b="1" dirty="0">
                <a:solidFill>
                  <a:srgbClr val="FFF6E3"/>
                </a:solidFill>
                <a:latin typeface="Arial" pitchFamily="34" charset="0"/>
                <a:ea typeface="Arial" pitchFamily="34" charset="-122"/>
                <a:cs typeface="Arial" pitchFamily="34" charset="-120"/>
              </a:rPr>
              <a:t>Подготовка к заданиям
</a:t>
            </a:r>
            <a:pPr algn="l" indent="0" marL="0">
              <a:lnSpc>
                <a:spcPct val="100000"/>
              </a:lnSpc>
              <a:buNone/>
            </a:pPr>
            <a:r>
              <a:rPr lang="en-US" sz="522"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895" dirty="0">
                <a:solidFill>
                  <a:srgbClr val="FFF6E3"/>
                </a:solidFill>
                <a:latin typeface="Arial" pitchFamily="34" charset="0"/>
                <a:ea typeface="Arial" pitchFamily="34" charset="-122"/>
                <a:cs typeface="Arial" pitchFamily="34" charset="-120"/>
              </a:rPr>
              <a:t>В 9 классе writing помогает готовиться к работам, где оцениваются ясность, связность и соответствие формату. Чем больше практики, тем увереннее ученик пишет в нужном жанре.
</a:t>
            </a:r>
            <a:endParaRPr lang="en-US" sz="1045" dirty="0"/>
          </a:p>
        </p:txBody>
      </p:sp>
      <p:sp>
        <p:nvSpPr>
          <p:cNvPr id="18" name="Text 5"/>
          <p:cNvSpPr txBox="1"/>
          <p:nvPr/>
        </p:nvSpPr>
        <p:spPr>
          <a:xfrm>
            <a:off x="5386430" y="2359925"/>
            <a:ext cx="1373100" cy="1356600"/>
          </a:xfrm>
          <a:prstGeom prst="rect">
            <a:avLst/>
          </a:prstGeom>
          <a:noFill/>
          <a:ln/>
        </p:spPr>
        <p:txBody>
          <a:bodyPr wrap="square" lIns="0" tIns="0" rIns="0" bIns="0" rtlCol="0" anchor="ctr"/>
          <a:lstStyle/>
          <a:p>
            <a:pPr algn="l" indent="0" marL="0">
              <a:lnSpc>
                <a:spcPct val="100000"/>
              </a:lnSpc>
              <a:buNone/>
            </a:pPr>
            <a:r>
              <a:rPr lang="en-US" sz="1158" b="1" dirty="0">
                <a:solidFill>
                  <a:srgbClr val="FFF6E3"/>
                </a:solidFill>
                <a:latin typeface="Arial" pitchFamily="34" charset="0"/>
                <a:ea typeface="Arial" pitchFamily="34" charset="-122"/>
                <a:cs typeface="Arial" pitchFamily="34" charset="-120"/>
              </a:rPr>
              <a:t>Связь с чтением
</a:t>
            </a:r>
            <a:pPr algn="l" indent="0" marL="0">
              <a:lnSpc>
                <a:spcPct val="100000"/>
              </a:lnSpc>
              <a:buNone/>
            </a:pPr>
            <a:r>
              <a:rPr lang="en-US" sz="579"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993" dirty="0">
                <a:solidFill>
                  <a:srgbClr val="FFF6E3"/>
                </a:solidFill>
                <a:latin typeface="Arial" pitchFamily="34" charset="0"/>
                <a:ea typeface="Arial" pitchFamily="34" charset="-122"/>
                <a:cs typeface="Arial" pitchFamily="34" charset="-120"/>
              </a:rPr>
              <a:t>Хорошие образцы текста показывают, как работают структура, стиль и аргументы. Читая и потом письменно повторяя похожие модели, ученик учится строить более сильные ответы.
</a:t>
            </a:r>
            <a:endParaRPr lang="en-US" sz="1158" dirty="0"/>
          </a:p>
        </p:txBody>
      </p:sp>
      <p:sp>
        <p:nvSpPr>
          <p:cNvPr id="19" name="Text 6"/>
          <p:cNvSpPr txBox="1"/>
          <p:nvPr/>
        </p:nvSpPr>
        <p:spPr>
          <a:xfrm>
            <a:off x="2064818" y="2359925"/>
            <a:ext cx="1373100" cy="1356600"/>
          </a:xfrm>
          <a:prstGeom prst="rect">
            <a:avLst/>
          </a:prstGeom>
          <a:noFill/>
          <a:ln/>
        </p:spPr>
        <p:txBody>
          <a:bodyPr wrap="square" lIns="0" tIns="0" rIns="0" bIns="0" rtlCol="0" anchor="ctr"/>
          <a:lstStyle/>
          <a:p>
            <a:pPr algn="l" indent="0" marL="0">
              <a:lnSpc>
                <a:spcPct val="100000"/>
              </a:lnSpc>
              <a:buNone/>
            </a:pPr>
            <a:r>
              <a:rPr lang="en-US" sz="1039" b="1" dirty="0">
                <a:solidFill>
                  <a:srgbClr val="FFF6E3"/>
                </a:solidFill>
                <a:latin typeface="Arial" pitchFamily="34" charset="0"/>
                <a:ea typeface="Arial" pitchFamily="34" charset="-122"/>
                <a:cs typeface="Arial" pitchFamily="34" charset="-120"/>
              </a:rPr>
              <a:t>Грамматическая точность
</a:t>
            </a:r>
            <a:pPr algn="l" indent="0" marL="0">
              <a:lnSpc>
                <a:spcPct val="100000"/>
              </a:lnSpc>
              <a:buNone/>
            </a:pPr>
            <a:r>
              <a:rPr lang="en-US" sz="52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891" dirty="0">
                <a:solidFill>
                  <a:srgbClr val="FFF6E3"/>
                </a:solidFill>
                <a:latin typeface="Arial" pitchFamily="34" charset="0"/>
                <a:ea typeface="Arial" pitchFamily="34" charset="-122"/>
                <a:cs typeface="Arial" pitchFamily="34" charset="-120"/>
              </a:rPr>
              <a:t>В письменной работе заметнее ошибки в формах глаголов, порядке слов и артиклях. Поэтому письмо помогает лучше контролировать грамматику и замечать, как строится правильное предложение.
</a:t>
            </a:r>
            <a:endParaRPr lang="en-US" sz="1039"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65925" y="986125"/>
            <a:ext cx="3636900" cy="3854700"/>
          </a:xfrm>
          <a:prstGeom prst="rect">
            <a:avLst/>
          </a:prstGeom>
          <a:noFill/>
          <a:ln/>
        </p:spPr>
        <p:txBody>
          <a:bodyPr wrap="square" lIns="0" tIns="0" rIns="0" bIns="0" rtlCol="0" anchor="ctr"/>
          <a:lstStyle/>
          <a:p>
            <a:pPr algn="l" indent="0" marL="0">
              <a:lnSpc>
                <a:spcPct val="100000"/>
              </a:lnSpc>
              <a:buNone/>
            </a:pPr>
            <a:r>
              <a:rPr lang="en-US" sz="3527" b="1" dirty="0">
                <a:solidFill>
                  <a:srgbClr val="000000"/>
                </a:solidFill>
                <a:latin typeface="Arial" pitchFamily="34" charset="0"/>
                <a:ea typeface="Arial" pitchFamily="34" charset="-122"/>
                <a:cs typeface="Arial" pitchFamily="34" charset="-120"/>
              </a:rPr>
              <a:t>Writing in English means organizing ideas and language clearly
</a:t>
            </a:r>
            <a:pPr algn="l" indent="0" marL="0">
              <a:lnSpc>
                <a:spcPct val="100000"/>
              </a:lnSpc>
              <a:buNone/>
            </a:pPr>
            <a:r>
              <a:rPr lang="en-US" sz="158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87" dirty="0">
                <a:solidFill>
                  <a:srgbClr val="000000"/>
                </a:solidFill>
                <a:latin typeface="Arial" pitchFamily="34" charset="0"/>
                <a:ea typeface="Arial" pitchFamily="34" charset="-122"/>
                <a:cs typeface="Arial" pitchFamily="34" charset="-120"/>
              </a:rPr>
              <a:t>Письмо на английском становится сильным, когда ученик понимает задание, выбирает нужные слова, строит план и проверяет текст до конца. Тогда мысль звучит ясно, а работа выглядит аккуратно и уверенно.
</a:t>
            </a:r>
            <a:endParaRPr lang="en-US" sz="3527"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2026-05-31T11:02:06Z</dcterms:created>
  <dcterms:modified xsi:type="dcterms:W3CDTF">2026-05-31T11:02:06Z</dcterms:modified>
</cp:coreProperties>
</file>