
<file path=[Content_Types].xml><?xml version="1.0" encoding="utf-8"?>
<Types xmlns="http://schemas.openxmlformats.org/package/2006/content-types">
  <Default Extension="xml" ContentType="application/xml"/>
  <Default Extension="rels" ContentType="application/vnd.openxmlformats-package.relationships+xml"/>
  <Default Extension="jpeg" ContentType="image/jpeg"/>
  <Default Extension="jpg" ContentType="image/jpg"/>
  <Default Extension="svg" ContentType="image/svg+xml"/>
  <Default Extension="png" ContentType="image/png"/>
  <Default Extension="gif" ContentType="image/gif"/>
  <Default Extension="m4v" ContentType="video/mp4"/>
  <Default Extension="mp4" ContentType="video/mp4"/>
  <Default Extension="vml" ContentType="application/vnd.openxmlformats-officedocument.vmlDrawing"/>
  <Default Extension="xlsx" ContentType="application/vnd.openxmlformats-officedocument.spreadsheetml.sheet"/>
  <Override PartName="/ppt/presentation.xml" ContentType="application/vnd.openxmlformats-officedocument.presentationml.presentation.main+xml"/>
  <Override PartName="/ppt/notesMasters/notesMaster1.xml" ContentType="application/vnd.openxmlformats-officedocument.presentationml.notesMaster+xml"/>
  <Override PartName="/ppt/slideMasters/slideMaster1.xml" ContentType="application/vnd.openxmlformats-officedocument.presentationml.slideMaster+xml"/>
  <Override PartName="/ppt/slides/slide1.xml" ContentType="application/vnd.openxmlformats-officedocument.presentationml.slide+xml"/>
  <Override PartName="/ppt/slideMasters/slideMaster2.xml" ContentType="application/vnd.openxmlformats-officedocument.presentationml.slideMaster+xml"/>
  <Override PartName="/ppt/slides/slide2.xml" ContentType="application/vnd.openxmlformats-officedocument.presentationml.slide+xml"/>
  <Override PartName="/ppt/slideMasters/slideMaster3.xml" ContentType="application/vnd.openxmlformats-officedocument.presentationml.slideMaster+xml"/>
  <Override PartName="/ppt/slides/slide3.xml" ContentType="application/vnd.openxmlformats-officedocument.presentationml.slide+xml"/>
  <Override PartName="/ppt/slideMasters/slideMaster4.xml" ContentType="application/vnd.openxmlformats-officedocument.presentationml.slideMaster+xml"/>
  <Override PartName="/ppt/slides/slide4.xml" ContentType="application/vnd.openxmlformats-officedocument.presentationml.slide+xml"/>
  <Override PartName="/ppt/slideMasters/slideMaster5.xml" ContentType="application/vnd.openxmlformats-officedocument.presentationml.slideMaster+xml"/>
  <Override PartName="/ppt/slides/slide5.xml" ContentType="application/vnd.openxmlformats-officedocument.presentationml.slide+xml"/>
  <Override PartName="/ppt/slideMasters/slideMaster6.xml" ContentType="application/vnd.openxmlformats-officedocument.presentationml.slideMaster+xml"/>
  <Override PartName="/ppt/slides/slide6.xml" ContentType="application/vnd.openxmlformats-officedocument.presentationml.slide+xml"/>
  <Override PartName="/ppt/slideMasters/slideMaster7.xml" ContentType="application/vnd.openxmlformats-officedocument.presentationml.slideMaster+xml"/>
  <Override PartName="/ppt/slides/slide7.xml" ContentType="application/vnd.openxmlformats-officedocument.presentationml.slide+xml"/>
  <Override PartName="/ppt/slideMasters/slideMaster8.xml" ContentType="application/vnd.openxmlformats-officedocument.presentationml.slideMaster+xml"/>
  <Override PartName="/ppt/slides/slide8.xml" ContentType="application/vnd.openxmlformats-officedocument.presentationml.slide+xml"/>
  <Override PartName="/ppt/slideMasters/slideMaster9.xml" ContentType="application/vnd.openxmlformats-officedocument.presentationml.slideMaster+xml"/>
  <Override PartName="/ppt/slides/slide9.xml" ContentType="application/vnd.openxmlformats-officedocument.presentationml.slide+xml"/>
  <Override PartName="/ppt/slideMasters/slideMaster10.xml" ContentType="application/vnd.openxmlformats-officedocument.presentationml.slideMaster+xml"/>
  <Override PartName="/ppt/slides/slide10.xml" ContentType="application/vnd.openxmlformats-officedocument.presentationml.slide+xml"/>
  <Override PartName="/ppt/slideMasters/slideMaster11.xml" ContentType="application/vnd.openxmlformats-officedocument.presentationml.slideMaster+xml"/>
  <Override PartName="/ppt/slides/slide11.xml" ContentType="application/vnd.openxmlformats-officedocument.presentationml.slide+xml"/>
  <Override PartName="/ppt/slideMasters/slideMaster12.xml" ContentType="application/vnd.openxmlformats-officedocument.presentationml.slideMaster+xml"/>
  <Override PartName="/ppt/slides/slide12.xml" ContentType="application/vnd.openxmlformats-officedocument.presentationml.slide+xml"/>
  <Override PartName="/ppt/slideMasters/slideMaster13.xml" ContentType="application/vnd.openxmlformats-officedocument.presentationml.slideMaster+xml"/>
  <Override PartName="/ppt/slides/slide13.xml" ContentType="application/vnd.openxmlformats-officedocument.presentationml.slide+xml"/>
  <Override PartName="/ppt/slideMasters/slideMaster14.xml" ContentType="application/vnd.openxmlformats-officedocument.presentationml.slideMaster+xml"/>
  <Override PartName="/ppt/slides/slide14.xml" ContentType="application/vnd.openxmlformats-officedocument.presentationml.slide+xml"/>
  <Override PartName="/ppt/slideMasters/slideMaster15.xml" ContentType="application/vnd.openxmlformats-officedocument.presentationml.slideMaster+xml"/>
  <Override PartName="/ppt/slides/slide15.xml" ContentType="application/vnd.openxmlformats-officedocument.presentationml.slide+xml"/>
  <Override PartName="/ppt/slideMasters/slideMaster16.xml" ContentType="application/vnd.openxmlformats-officedocument.presentationml.slideMaster+xml"/>
  <Override PartName="/ppt/slides/slide16.xml" ContentType="application/vnd.openxmlformats-officedocument.presentationml.slide+xml"/>
  <Override PartName="/ppt/slideMasters/slideMaster17.xml" ContentType="application/vnd.openxmlformats-officedocument.presentationml.slideMaster+xml"/>
  <Override PartName="/ppt/slides/slide17.xml" ContentType="application/vnd.openxmlformats-officedocument.presentationml.slide+xml"/>
  <Override PartName="/ppt/slideMasters/slideMaster18.xml" ContentType="application/vnd.openxmlformats-officedocument.presentationml.slideMaster+xml"/>
  <Override PartName="/ppt/slides/slide18.xml" ContentType="application/vnd.openxmlformats-officedocument.presentationml.slide+xml"/>
  <Override PartName="/ppt/slideMasters/slideMaster19.xml" ContentType="application/vnd.openxmlformats-officedocument.presentationml.slideMaster+xml"/>
  <Override PartName="/ppt/slides/slide19.xml" ContentType="application/vnd.openxmlformats-officedocument.presentationml.slide+xml"/>
  <Override PartName="/ppt/slideMasters/slideMaster20.xml" ContentType="application/vnd.openxmlformats-officedocument.presentationml.slideMaster+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
		<Relationship Id="rId1" Type="http://schemas.openxmlformats.org/officeDocument/2006/relationships/extended-properties" Target="docProps/app.xml"/>
		<Relationship Id="rId2" Type="http://schemas.openxmlformats.org/package/2006/relationships/metadata/core-properties" Target="docProps/core.xml"/>
		<Relationship Id="rId3" Type="http://schemas.openxmlformats.org/officeDocument/2006/relationships/officeDocument" Target="ppt/presentation.xml"/>
		</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 id="269" r:id="rId15"/>
    <p:sldId id="270" r:id="rId16"/>
    <p:sldId id="271" r:id="rId17"/>
    <p:sldId id="272" r:id="rId18"/>
    <p:sldId id="273" r:id="rId19"/>
    <p:sldId id="274" r:id="rId20"/>
    <p:sldId id="275" r:id="rId21"/>
  </p:sldIdLst>
  <p:notesMasterIdLst>
    <p:notesMasterId r:id="rId22"/>
  </p:notesMasterIdLst>
  <p:sldSz cx="9144000" cy="5143500"/>
  <p:notesSz cx="5143500" cy="9144000"/>
  <p:defaultTextStyle>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5611"/>
    <p:restoredTop sz="94610"/>
  </p:normalViewPr>
  <p:slideViewPr>
    <p:cSldViewPr snapToGrid="0" snapToObjects="1">
      <p:cViewPr varScale="1">
        <p:scale>
          <a:sx n="136" d="100"/>
          <a:sy n="136" d="100"/>
        </p:scale>
        <p:origin x="216" y="312"/>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9" Type="http://schemas.openxmlformats.org/officeDocument/2006/relationships/slide" Target="slides/slide8.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notesMaster" Target="notesMasters/notesMaster1.xml"/><Relationship Id="rId23" Type="http://schemas.openxmlformats.org/officeDocument/2006/relationships/presProps" Target="presProps.xml"/><Relationship Id="rId24" Type="http://schemas.openxmlformats.org/officeDocument/2006/relationships/viewProps" Target="viewProps.xml"/><Relationship Id="rId25" Type="http://schemas.openxmlformats.org/officeDocument/2006/relationships/theme" Target="theme/theme1.xml"/><Relationship Id="rId26" Type="http://schemas.openxmlformats.org/officeDocument/2006/relationships/tableStyles" Target="tableStyles.xml"/></Relationships>
</file>

<file path=ppt/notesMasters/_rels/notesMaster1.xml.rels><?xml version="1.0" encoding="UTF-8" standalone="yes"?>
<Relationships xmlns="http://schemas.openxmlformats.org/package/2006/relationships">
		<Relationship Id="rId1" Type="http://schemas.openxmlformats.org/officeDocument/2006/relationships/theme" Target="../theme/theme1.xml"/>
		</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5282F153-3F37-0F45-9E97-73ACFA13230C}" type="datetimeFigureOut">
              <a:rPr lang="en-US"/>
              <a:t>7/23/19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E5E9CC1-C706-0F49-92D6-E571CC5EEA8F}" type="slidenum">
              <a:rPr lang="en-US"/>
              <a:t>‹#›</a:t>
            </a:fld>
            <a:endParaRPr lang="en-US"/>
          </a:p>
        </p:txBody>
      </p:sp>
    </p:spTree>
    <p:extLst>
      <p:ext uri="{BB962C8B-B14F-4D97-AF65-F5344CB8AC3E}">
        <p14:creationId xmlns:p14="http://schemas.microsoft.com/office/powerpoint/2010/main" val="1024086991"/>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xml"/>
		</Relationships>
</file>

<file path=ppt/notesSlides/_rels/notesSlide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xml"/>
		</Relationships>
</file>

<file path=ppt/notesSlides/_rels/notesSlide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3.xml"/>
		</Relationships>
</file>

<file path=ppt/notesSlides/_rels/notesSlide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4.xml"/>
		</Relationships>
</file>

<file path=ppt/notesSlides/_rels/notesSlide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5.xml"/>
		</Relationships>
</file>

<file path=ppt/notesSlides/_rels/notesSlide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6.xml"/>
		</Relationships>
</file>

<file path=ppt/notesSlides/_rels/notesSlide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7.xml"/>
		</Relationships>
</file>

<file path=ppt/notesSlides/_rels/notesSlide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8.xml"/>
		</Relationships>
</file>

<file path=ppt/notesSlides/_rels/notesSlide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9.xml"/>
		</Relationships>
</file>

<file path=ppt/notesSlides/_rels/notesSlide1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0.xml"/>
		</Relationships>
</file>

<file path=ppt/notesSlides/_rels/notesSlide11.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1.xml"/>
		</Relationships>
</file>

<file path=ppt/notesSlides/_rels/notesSlide12.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2.xml"/>
		</Relationships>
</file>

<file path=ppt/notesSlides/_rels/notesSlide13.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3.xml"/>
		</Relationships>
</file>

<file path=ppt/notesSlides/_rels/notesSlide14.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4.xml"/>
		</Relationships>
</file>

<file path=ppt/notesSlides/_rels/notesSlide15.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5.xml"/>
		</Relationships>
</file>

<file path=ppt/notesSlides/_rels/notesSlide16.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6.xml"/>
		</Relationships>
</file>

<file path=ppt/notesSlides/_rels/notesSlide17.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7.xml"/>
		</Relationships>
</file>

<file path=ppt/notesSlides/_rels/notesSlide18.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8.xml"/>
		</Relationships>
</file>

<file path=ppt/notesSlides/_rels/notesSlide19.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19.xml"/>
		</Relationships>
</file>

<file path=ppt/notesSlides/_rels/notesSlide20.xml.rels><?xml version="1.0" encoding="UTF-8" standalone="yes"?>
		<Relationships xmlns="http://schemas.openxmlformats.org/package/2006/relationships">
			<Relationship Id="rId1" Type="http://schemas.openxmlformats.org/officeDocument/2006/relationships/notesMaster" Target="../notesMasters/notesMaster1.xml"/>
			<Relationship Id="rId2" Type="http://schemas.openxmlformats.org/officeDocument/2006/relationships/slide" Target="../slides/slide20.xml"/>
		</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10</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11</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12</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13</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14</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15</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16</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17</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18</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19</a:t>
            </a:fld>
            <a:endParaRPr lang="en-US"/>
          </a:p>
        </p:txBody>
      </p:sp>
    </p:spTree>
    <p:extLst>
      <p:ext uri="{BB962C8B-B14F-4D97-AF65-F5344CB8AC3E}">
        <p14:creationId xmlns:p14="http://schemas.microsoft.com/office/powerpoint/2010/main" val="1024086991"/>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
            </a:r>
            <a:endParaRPr lang="en-US" dirty="0"/>
          </a:p>
        </p:txBody>
      </p:sp>
      <p:sp>
        <p:nvSpPr>
          <p:cNvPr id="4" name="Slide Number Placeholder 3"/>
          <p:cNvSpPr>
            <a:spLocks noGrp="1"/>
          </p:cNvSpPr>
          <p:nvPr>
            <p:ph type="sldNum" sz="quarter" idx="10"/>
          </p:nvPr>
        </p:nvSpPr>
        <p:spPr/>
        <p:txBody>
          <a:bodyPr/>
          <a:lstStyle/>
          <a:p>
            <a:fld id="{F7021451-1387-4CA6-816F-3879F97B5CBC}" type="slidenum">
              <a:rPr lang="en-US"/>
              <a:t>20</a:t>
            </a:fld>
            <a:endParaRPr lang="en-US"/>
          </a:p>
        </p:txBody>
      </p:sp>
    </p:spTree>
    <p:extLst>
      <p:ext uri="{BB962C8B-B14F-4D97-AF65-F5344CB8AC3E}">
        <p14:creationId xmlns:p14="http://schemas.microsoft.com/office/powerpoint/2010/main" val="102408699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name="DEFAULT">
    <p:bg>
      <p:bgRef idx="1001">
        <a:schemeClr val="bg1"/>
      </p:bgRef>
    </p:bg>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Lst>
  <p:hf sldNum="0"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image" Target="../media/image-1-1.jpeg"/><Relationship Id="rId2" Type="http://schemas.openxmlformats.org/officeDocument/2006/relationships/image" Target="../media/image-1-2.png"/><Relationship Id="rId3" Type="http://schemas.openxmlformats.org/officeDocument/2006/relationships/image" Target="../media/image-1-3.png"/><Relationship Id="rId4" Type="http://schemas.openxmlformats.org/officeDocument/2006/relationships/slideLayout" Target="../slideLayouts/slideLayout1.xml"/><Relationship Id="rId5" Type="http://schemas.openxmlformats.org/officeDocument/2006/relationships/notesSlide" Target="../notesSlides/notesSlide1.xml"/></Relationships>
</file>

<file path=ppt/slides/_rels/slide2.xml.rels><?xml version="1.0" encoding="UTF-8" standalone="yes"?>
<Relationships xmlns="http://schemas.openxmlformats.org/package/2006/relationships"><Relationship Id="rId1" Type="http://schemas.openxmlformats.org/officeDocument/2006/relationships/image" Target="../media/image-2-1.jpeg"/><Relationship Id="rId2" Type="http://schemas.openxmlformats.org/officeDocument/2006/relationships/image" Target="../media/image-2-2.png"/><Relationship Id="rId3" Type="http://schemas.openxmlformats.org/officeDocument/2006/relationships/image" Target="../media/image-2-3.png"/><Relationship Id="rId4" Type="http://schemas.openxmlformats.org/officeDocument/2006/relationships/slideLayout" Target="../slideLayouts/slideLayout1.xml"/><Relationship Id="rId5" Type="http://schemas.openxmlformats.org/officeDocument/2006/relationships/notesSlide" Target="../notesSlides/notesSlide2.xml"/></Relationships>
</file>

<file path=ppt/slides/_rels/slide3.xml.rels><?xml version="1.0" encoding="UTF-8" standalone="yes"?>
<Relationships xmlns="http://schemas.openxmlformats.org/package/2006/relationships"><Relationship Id="rId1" Type="http://schemas.openxmlformats.org/officeDocument/2006/relationships/image" Target="../media/image-3-1.png"/><Relationship Id="rId2" Type="http://schemas.openxmlformats.org/officeDocument/2006/relationships/image" Target="../media/image-3-2.png"/><Relationship Id="rId3" Type="http://schemas.openxmlformats.org/officeDocument/2006/relationships/image" Target="../media/image-3-3.png"/><Relationship Id="rId4" Type="http://schemas.openxmlformats.org/officeDocument/2006/relationships/image" Target="../media/image-3-4.png"/><Relationship Id="rId5" Type="http://schemas.openxmlformats.org/officeDocument/2006/relationships/image" Target="../media/image-3-5.png"/><Relationship Id="rId6" Type="http://schemas.openxmlformats.org/officeDocument/2006/relationships/image" Target="../media/image-3-6.png"/><Relationship Id="rId7" Type="http://schemas.openxmlformats.org/officeDocument/2006/relationships/slideLayout" Target="../slideLayouts/slideLayout1.xml"/><Relationship Id="rId8" Type="http://schemas.openxmlformats.org/officeDocument/2006/relationships/notesSlide" Target="../notesSlides/notesSlide3.xml"/></Relationships>
</file>

<file path=ppt/slides/_rels/slide4.xml.rels><?xml version="1.0" encoding="UTF-8" standalone="yes"?>
<Relationships xmlns="http://schemas.openxmlformats.org/package/2006/relationships"><Relationship Id="rId1" Type="http://schemas.openxmlformats.org/officeDocument/2006/relationships/image" Target="../media/image-4-1.png"/><Relationship Id="rId2" Type="http://schemas.openxmlformats.org/officeDocument/2006/relationships/image" Target="../media/image-4-2.png"/><Relationship Id="rId3" Type="http://schemas.openxmlformats.org/officeDocument/2006/relationships/image" Target="../media/image-4-3.png"/><Relationship Id="rId4" Type="http://schemas.openxmlformats.org/officeDocument/2006/relationships/slideLayout" Target="../slideLayouts/slideLayout1.xml"/><Relationship Id="rId5" Type="http://schemas.openxmlformats.org/officeDocument/2006/relationships/notesSlide" Target="../notesSlides/notesSlide4.xml"/></Relationships>
</file>

<file path=ppt/slides/_rels/slide5.xml.rels><?xml version="1.0" encoding="UTF-8" standalone="yes"?>
<Relationships xmlns="http://schemas.openxmlformats.org/package/2006/relationships"><Relationship Id="rId1" Type="http://schemas.openxmlformats.org/officeDocument/2006/relationships/image" Target="../media/image-5-1.jpeg"/><Relationship Id="rId2" Type="http://schemas.openxmlformats.org/officeDocument/2006/relationships/image" Target="../media/image-5-2.png"/><Relationship Id="rId3" Type="http://schemas.openxmlformats.org/officeDocument/2006/relationships/image" Target="../media/image-5-3.png"/><Relationship Id="rId4" Type="http://schemas.openxmlformats.org/officeDocument/2006/relationships/image" Target="../media/image-5-4.png"/><Relationship Id="rId5" Type="http://schemas.openxmlformats.org/officeDocument/2006/relationships/slideLayout" Target="../slideLayouts/slideLayout1.xml"/><Relationship Id="rId6" Type="http://schemas.openxmlformats.org/officeDocument/2006/relationships/notesSlide" Target="../notesSlides/notesSlide5.xml"/></Relationships>
</file>

<file path=ppt/slides/_rels/slide6.xml.rels><?xml version="1.0" encoding="UTF-8" standalone="yes"?>
<Relationships xmlns="http://schemas.openxmlformats.org/package/2006/relationships"><Relationship Id="rId1" Type="http://schemas.openxmlformats.org/officeDocument/2006/relationships/image" Target="../media/image-6-1.png"/><Relationship Id="rId2" Type="http://schemas.openxmlformats.org/officeDocument/2006/relationships/image" Target="../media/image-6-2.png"/><Relationship Id="rId3" Type="http://schemas.openxmlformats.org/officeDocument/2006/relationships/slideLayout" Target="../slideLayouts/slideLayout1.xml"/><Relationship Id="rId4" Type="http://schemas.openxmlformats.org/officeDocument/2006/relationships/notesSlide" Target="../notesSlides/notesSlide6.xml"/></Relationships>
</file>

<file path=ppt/slides/_rels/slide7.xml.rels><?xml version="1.0" encoding="UTF-8" standalone="yes"?>
<Relationships xmlns="http://schemas.openxmlformats.org/package/2006/relationships"><Relationship Id="rId1" Type="http://schemas.openxmlformats.org/officeDocument/2006/relationships/image" Target="../media/image-7-1.png"/><Relationship Id="rId2" Type="http://schemas.openxmlformats.org/officeDocument/2006/relationships/image" Target="../media/image-7-2.png"/><Relationship Id="rId3" Type="http://schemas.openxmlformats.org/officeDocument/2006/relationships/image" Target="../media/image-7-3.png"/><Relationship Id="rId4" Type="http://schemas.openxmlformats.org/officeDocument/2006/relationships/slideLayout" Target="../slideLayouts/slideLayout1.xml"/><Relationship Id="rId5" Type="http://schemas.openxmlformats.org/officeDocument/2006/relationships/notesSlide" Target="../notesSlides/notesSlide7.xml"/></Relationships>
</file>

<file path=ppt/slides/_rels/slide8.xml.rels><?xml version="1.0" encoding="UTF-8" standalone="yes"?>
<Relationships xmlns="http://schemas.openxmlformats.org/package/2006/relationships"><Relationship Id="rId1" Type="http://schemas.openxmlformats.org/officeDocument/2006/relationships/image" Target="../media/image-8-1.png"/><Relationship Id="rId2" Type="http://schemas.openxmlformats.org/officeDocument/2006/relationships/image" Target="../media/image-8-2.png"/><Relationship Id="rId3" Type="http://schemas.openxmlformats.org/officeDocument/2006/relationships/image" Target="../media/image-8-3.png"/><Relationship Id="rId4" Type="http://schemas.openxmlformats.org/officeDocument/2006/relationships/slideLayout" Target="../slideLayouts/slideLayout1.xml"/><Relationship Id="rId5" Type="http://schemas.openxmlformats.org/officeDocument/2006/relationships/notesSlide" Target="../notesSlides/notesSlide8.xml"/></Relationships>
</file>

<file path=ppt/slides/_rels/slide9.xml.rels><?xml version="1.0" encoding="UTF-8" standalone="yes"?>
<Relationships xmlns="http://schemas.openxmlformats.org/package/2006/relationships"><Relationship Id="rId1" Type="http://schemas.openxmlformats.org/officeDocument/2006/relationships/image" Target="../media/image-9-1.png"/><Relationship Id="rId2" Type="http://schemas.openxmlformats.org/officeDocument/2006/relationships/image" Target="../media/image-9-2.png"/><Relationship Id="rId3" Type="http://schemas.openxmlformats.org/officeDocument/2006/relationships/image" Target="../media/image-9-3.jpeg"/><Relationship Id="rId4" Type="http://schemas.openxmlformats.org/officeDocument/2006/relationships/image" Target="../media/image-9-4.png"/><Relationship Id="rId5" Type="http://schemas.openxmlformats.org/officeDocument/2006/relationships/image" Target="../media/image-9-5.jpeg"/><Relationship Id="rId6" Type="http://schemas.openxmlformats.org/officeDocument/2006/relationships/image" Target="../media/image-9-6.png"/><Relationship Id="rId7" Type="http://schemas.openxmlformats.org/officeDocument/2006/relationships/image" Target="../media/image-9-7.png"/><Relationship Id="rId8" Type="http://schemas.openxmlformats.org/officeDocument/2006/relationships/slideLayout" Target="../slideLayouts/slideLayout1.xml"/><Relationship Id="rId9" Type="http://schemas.openxmlformats.org/officeDocument/2006/relationships/notesSlide" Target="../notesSlides/notesSlide9.xml"/></Relationships>
</file>

<file path=ppt/slides/_rels/slide10.xml.rels><?xml version="1.0" encoding="UTF-8" standalone="yes"?>
<Relationships xmlns="http://schemas.openxmlformats.org/package/2006/relationships"><Relationship Id="rId1" Type="http://schemas.openxmlformats.org/officeDocument/2006/relationships/image" Target="../media/image-10-1.png"/><Relationship Id="rId2" Type="http://schemas.openxmlformats.org/officeDocument/2006/relationships/image" Target="../media/image-10-2.png"/><Relationship Id="rId3" Type="http://schemas.openxmlformats.org/officeDocument/2006/relationships/image" Target="../media/image-10-3.png"/><Relationship Id="rId4" Type="http://schemas.openxmlformats.org/officeDocument/2006/relationships/slideLayout" Target="../slideLayouts/slideLayout1.xml"/><Relationship Id="rId5" Type="http://schemas.openxmlformats.org/officeDocument/2006/relationships/notesSlide" Target="../notesSlides/notesSlide10.xml"/></Relationships>
</file>

<file path=ppt/slides/_rels/slide11.xml.rels><?xml version="1.0" encoding="UTF-8" standalone="yes"?>
<Relationships xmlns="http://schemas.openxmlformats.org/package/2006/relationships"><Relationship Id="rId1" Type="http://schemas.openxmlformats.org/officeDocument/2006/relationships/image" Target="../media/image-11-1.png"/><Relationship Id="rId2" Type="http://schemas.openxmlformats.org/officeDocument/2006/relationships/image" Target="../media/image-11-2.png"/><Relationship Id="rId3" Type="http://schemas.openxmlformats.org/officeDocument/2006/relationships/slideLayout" Target="../slideLayouts/slideLayout1.xml"/><Relationship Id="rId4" Type="http://schemas.openxmlformats.org/officeDocument/2006/relationships/notesSlide" Target="../notesSlides/notesSlide11.xml"/></Relationships>
</file>

<file path=ppt/slides/_rels/slide12.xml.rels><?xml version="1.0" encoding="UTF-8" standalone="yes"?>
<Relationships xmlns="http://schemas.openxmlformats.org/package/2006/relationships"><Relationship Id="rId1" Type="http://schemas.openxmlformats.org/officeDocument/2006/relationships/image" Target="../media/image-12-1.png"/><Relationship Id="rId2" Type="http://schemas.openxmlformats.org/officeDocument/2006/relationships/image" Target="../media/image-12-2.png"/><Relationship Id="rId3" Type="http://schemas.openxmlformats.org/officeDocument/2006/relationships/image" Target="../media/image-12-3.png"/><Relationship Id="rId4" Type="http://schemas.openxmlformats.org/officeDocument/2006/relationships/image" Target="../media/image-12-4.png"/><Relationship Id="rId5" Type="http://schemas.openxmlformats.org/officeDocument/2006/relationships/image" Target="../media/image-12-5.png"/><Relationship Id="rId6" Type="http://schemas.openxmlformats.org/officeDocument/2006/relationships/slideLayout" Target="../slideLayouts/slideLayout1.xml"/><Relationship Id="rId7" Type="http://schemas.openxmlformats.org/officeDocument/2006/relationships/notesSlide" Target="../notesSlides/notesSlide12.xml"/></Relationships>
</file>

<file path=ppt/slides/_rels/slide13.xml.rels><?xml version="1.0" encoding="UTF-8" standalone="yes"?>
<Relationships xmlns="http://schemas.openxmlformats.org/package/2006/relationships"><Relationship Id="rId1" Type="http://schemas.openxmlformats.org/officeDocument/2006/relationships/image" Target="../media/image-13-1.png"/><Relationship Id="rId2" Type="http://schemas.openxmlformats.org/officeDocument/2006/relationships/image" Target="../media/image-13-2.png"/><Relationship Id="rId3" Type="http://schemas.openxmlformats.org/officeDocument/2006/relationships/image" Target="../media/image-13-3.png"/><Relationship Id="rId4" Type="http://schemas.openxmlformats.org/officeDocument/2006/relationships/image" Target="../media/image-13-4.png"/><Relationship Id="rId5" Type="http://schemas.openxmlformats.org/officeDocument/2006/relationships/image" Target="../media/image-13-5.png"/><Relationship Id="rId6" Type="http://schemas.openxmlformats.org/officeDocument/2006/relationships/image" Target="../media/image-13-6.png"/><Relationship Id="rId7" Type="http://schemas.openxmlformats.org/officeDocument/2006/relationships/slideLayout" Target="../slideLayouts/slideLayout1.xml"/><Relationship Id="rId8" Type="http://schemas.openxmlformats.org/officeDocument/2006/relationships/notesSlide" Target="../notesSlides/notesSlide13.xml"/></Relationships>
</file>

<file path=ppt/slides/_rels/slide14.xml.rels><?xml version="1.0" encoding="UTF-8" standalone="yes"?>
<Relationships xmlns="http://schemas.openxmlformats.org/package/2006/relationships"><Relationship Id="rId1" Type="http://schemas.openxmlformats.org/officeDocument/2006/relationships/image" Target="../media/image-14-1.png"/><Relationship Id="rId2" Type="http://schemas.openxmlformats.org/officeDocument/2006/relationships/image" Target="../media/image-14-2.png"/><Relationship Id="rId3" Type="http://schemas.openxmlformats.org/officeDocument/2006/relationships/image" Target="../media/image-14-3.png"/><Relationship Id="rId4" Type="http://schemas.openxmlformats.org/officeDocument/2006/relationships/slideLayout" Target="../slideLayouts/slideLayout1.xml"/><Relationship Id="rId5" Type="http://schemas.openxmlformats.org/officeDocument/2006/relationships/notesSlide" Target="../notesSlides/notesSlide14.xml"/></Relationships>
</file>

<file path=ppt/slides/_rels/slide15.xml.rels><?xml version="1.0" encoding="UTF-8" standalone="yes"?>
<Relationships xmlns="http://schemas.openxmlformats.org/package/2006/relationships"><Relationship Id="rId1" Type="http://schemas.openxmlformats.org/officeDocument/2006/relationships/image" Target="../media/image-15-1.png"/><Relationship Id="rId2" Type="http://schemas.openxmlformats.org/officeDocument/2006/relationships/image" Target="../media/image-15-2.png"/><Relationship Id="rId3" Type="http://schemas.openxmlformats.org/officeDocument/2006/relationships/slideLayout" Target="../slideLayouts/slideLayout1.xml"/><Relationship Id="rId4" Type="http://schemas.openxmlformats.org/officeDocument/2006/relationships/notesSlide" Target="../notesSlides/notesSlide15.xml"/></Relationships>
</file>

<file path=ppt/slides/_rels/slide16.xml.rels><?xml version="1.0" encoding="UTF-8" standalone="yes"?>
<Relationships xmlns="http://schemas.openxmlformats.org/package/2006/relationships"><Relationship Id="rId1" Type="http://schemas.openxmlformats.org/officeDocument/2006/relationships/image" Target="../media/image-16-1.png"/><Relationship Id="rId2" Type="http://schemas.openxmlformats.org/officeDocument/2006/relationships/image" Target="../media/image-16-2.png"/><Relationship Id="rId3" Type="http://schemas.openxmlformats.org/officeDocument/2006/relationships/image" Target="../media/image-16-3.png"/><Relationship Id="rId4" Type="http://schemas.openxmlformats.org/officeDocument/2006/relationships/slideLayout" Target="../slideLayouts/slideLayout1.xml"/><Relationship Id="rId5" Type="http://schemas.openxmlformats.org/officeDocument/2006/relationships/notesSlide" Target="../notesSlides/notesSlide16.xml"/></Relationships>
</file>

<file path=ppt/slides/_rels/slide17.xml.rels><?xml version="1.0" encoding="UTF-8" standalone="yes"?>
<Relationships xmlns="http://schemas.openxmlformats.org/package/2006/relationships"><Relationship Id="rId1" Type="http://schemas.openxmlformats.org/officeDocument/2006/relationships/image" Target="../media/image-17-1.jpeg"/><Relationship Id="rId2" Type="http://schemas.openxmlformats.org/officeDocument/2006/relationships/image" Target="../media/image-17-2.png"/><Relationship Id="rId3" Type="http://schemas.openxmlformats.org/officeDocument/2006/relationships/image" Target="../media/image-17-3.png"/><Relationship Id="rId4" Type="http://schemas.openxmlformats.org/officeDocument/2006/relationships/image" Target="../media/image-17-4.png"/><Relationship Id="rId5" Type="http://schemas.openxmlformats.org/officeDocument/2006/relationships/slideLayout" Target="../slideLayouts/slideLayout1.xml"/><Relationship Id="rId6" Type="http://schemas.openxmlformats.org/officeDocument/2006/relationships/notesSlide" Target="../notesSlides/notesSlide17.xml"/></Relationships>
</file>

<file path=ppt/slides/_rels/slide18.xml.rels><?xml version="1.0" encoding="UTF-8" standalone="yes"?>
<Relationships xmlns="http://schemas.openxmlformats.org/package/2006/relationships"><Relationship Id="rId1" Type="http://schemas.openxmlformats.org/officeDocument/2006/relationships/image" Target="../media/image-18-1.png"/><Relationship Id="rId2" Type="http://schemas.openxmlformats.org/officeDocument/2006/relationships/image" Target="../media/image-18-2.png"/><Relationship Id="rId3" Type="http://schemas.openxmlformats.org/officeDocument/2006/relationships/slideLayout" Target="../slideLayouts/slideLayout1.xml"/><Relationship Id="rId4" Type="http://schemas.openxmlformats.org/officeDocument/2006/relationships/notesSlide" Target="../notesSlides/notesSlide18.xml"/></Relationships>
</file>

<file path=ppt/slides/_rels/slide19.xml.rels><?xml version="1.0" encoding="UTF-8" standalone="yes"?>
<Relationships xmlns="http://schemas.openxmlformats.org/package/2006/relationships"><Relationship Id="rId1" Type="http://schemas.openxmlformats.org/officeDocument/2006/relationships/image" Target="../media/image-19-1.png"/><Relationship Id="rId2" Type="http://schemas.openxmlformats.org/officeDocument/2006/relationships/image" Target="../media/image-19-2.png"/><Relationship Id="rId3" Type="http://schemas.openxmlformats.org/officeDocument/2006/relationships/image" Target="../media/image-19-3.png"/><Relationship Id="rId4" Type="http://schemas.openxmlformats.org/officeDocument/2006/relationships/image" Target="../media/image-19-4.png"/><Relationship Id="rId5" Type="http://schemas.openxmlformats.org/officeDocument/2006/relationships/image" Target="../media/image-19-5.png"/><Relationship Id="rId6" Type="http://schemas.openxmlformats.org/officeDocument/2006/relationships/image" Target="../media/image-19-6.png"/><Relationship Id="rId7" Type="http://schemas.openxmlformats.org/officeDocument/2006/relationships/image" Target="../media/image-19-7.png"/><Relationship Id="rId8" Type="http://schemas.openxmlformats.org/officeDocument/2006/relationships/image" Target="../media/image-19-8.png"/><Relationship Id="rId9" Type="http://schemas.openxmlformats.org/officeDocument/2006/relationships/image" Target="../media/image-19-9.png"/><Relationship Id="rId10" Type="http://schemas.openxmlformats.org/officeDocument/2006/relationships/slideLayout" Target="../slideLayouts/slideLayout1.xml"/><Relationship Id="rId11" Type="http://schemas.openxmlformats.org/officeDocument/2006/relationships/notesSlide" Target="../notesSlides/notesSlide19.xml"/></Relationships>
</file>

<file path=ppt/slides/_rels/slide20.xml.rels><?xml version="1.0" encoding="UTF-8" standalone="yes"?>
<Relationships xmlns="http://schemas.openxmlformats.org/package/2006/relationships"><Relationship Id="rId1" Type="http://schemas.openxmlformats.org/officeDocument/2006/relationships/image" Target="../media/image-20-1.png"/><Relationship Id="rId2" Type="http://schemas.openxmlformats.org/officeDocument/2006/relationships/slideLayout" Target="../slideLayouts/slideLayout1.xml"/><Relationship Id="rId3" Type="http://schemas.openxmlformats.org/officeDocument/2006/relationships/notesSlide" Target="../notesSlides/notesSlide20.xml"/></Relationships>
</file>

<file path=ppt/slides/slide1.xml><?xml version="1.0" encoding="utf-8"?>
<p:sld xmlns:a="http://schemas.openxmlformats.org/drawingml/2006/main" xmlns:r="http://schemas.openxmlformats.org/officeDocument/2006/relationships" xmlns:p="http://schemas.openxmlformats.org/presentationml/2006/main">
  <p:cSld name="Slide 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4160525" y="2023001"/>
            <a:ext cx="4837500" cy="2966748"/>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Радиация вокруг нас
</a:t>
            </a:r>
            <a:endParaRPr lang="en-US" sz="3000" dirty="0"/>
          </a:p>
        </p:txBody>
      </p:sp>
      <p:sp>
        <p:nvSpPr>
          <p:cNvPr id="6" name="Text 1"/>
          <p:cNvSpPr txBox="1"/>
          <p:nvPr/>
        </p:nvSpPr>
        <p:spPr>
          <a:xfrm>
            <a:off x="930837" y="4289050"/>
            <a:ext cx="2331900" cy="4191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
</a:t>
            </a:r>
            <a:endParaRPr lang="en-US" sz="1000" dirty="0"/>
          </a:p>
        </p:txBody>
      </p:sp>
      <p:sp>
        <p:nvSpPr>
          <p:cNvPr id="7" name="Text 2"/>
          <p:cNvSpPr txBox="1"/>
          <p:nvPr/>
        </p:nvSpPr>
        <p:spPr>
          <a:xfrm>
            <a:off x="672200" y="2365450"/>
            <a:ext cx="2849100" cy="1464900"/>
          </a:xfrm>
          <a:prstGeom prst="rect">
            <a:avLst/>
          </a:prstGeom>
          <a:noFill/>
          <a:ln/>
        </p:spPr>
        <p:txBody>
          <a:bodyPr wrap="square" lIns="0" tIns="0" rIns="0" bIns="0" rtlCol="0" anchor="t"/>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Узнаем, где она встречается, когда полезна и как оставаться в безопасности.
</a:t>
            </a:r>
            <a:endParaRPr lang="en-US" sz="1200" dirty="0"/>
          </a:p>
        </p:txBody>
      </p:sp>
    </p:spTree>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name="Slide 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5067300" y="1362014"/>
            <a:ext cx="3932400" cy="2980022"/>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41125" y="305321"/>
            <a:ext cx="8061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Почему радиацию нужно понимать уже в 8 классе
</a:t>
            </a:r>
            <a:endParaRPr lang="en-US" sz="2400" dirty="0"/>
          </a:p>
        </p:txBody>
      </p:sp>
      <p:sp>
        <p:nvSpPr>
          <p:cNvPr id="6" name="Text 1"/>
          <p:cNvSpPr txBox="1"/>
          <p:nvPr/>
        </p:nvSpPr>
        <p:spPr>
          <a:xfrm>
            <a:off x="590300" y="1821175"/>
            <a:ext cx="3958800" cy="2766000"/>
          </a:xfrm>
          <a:prstGeom prst="rect">
            <a:avLst/>
          </a:prstGeom>
          <a:noFill/>
          <a:ln/>
        </p:spPr>
        <p:txBody>
          <a:bodyPr wrap="square" lIns="0" tIns="0" rIns="0" bIns="0" rtlCol="0" anchor="ctr"/>
          <a:lstStyle/>
          <a:p>
            <a:pPr algn="l" indent="0" marL="0">
              <a:lnSpc>
                <a:spcPct val="115000"/>
              </a:lnSpc>
              <a:buNone/>
            </a:pPr>
            <a:r>
              <a:rPr lang="en-US" sz="1200" dirty="0">
                <a:solidFill>
                  <a:srgbClr val="FFFFFF"/>
                </a:solidFill>
                <a:latin typeface="Arial" pitchFamily="34" charset="0"/>
                <a:ea typeface="Arial" pitchFamily="34" charset="-122"/>
                <a:cs typeface="Arial" pitchFamily="34" charset="-120"/>
              </a:rPr>
              <a:t>Радиация — это энергия, которая передаётся волнами или частицами. Мы сталкиваемся с естественным фоном каждый день, поэтому важно понимать, что безопасно, а что требует осторожности.
</a:t>
            </a:r>
            <a:endParaRPr lang="en-US" sz="1200" dirty="0"/>
          </a:p>
        </p:txBody>
      </p:sp>
      <p:sp>
        <p:nvSpPr>
          <p:cNvPr id="7"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2</a:t>
            </a:r>
            <a:endParaRPr lang="en-US" sz="1000" dirty="0"/>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name="Slide 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448391" y="1494481"/>
            <a:ext cx="1045200" cy="10452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48391" y="3244681"/>
            <a:ext cx="1045200" cy="104520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sp>
        <p:nvSpPr>
          <p:cNvPr id="8"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3</a:t>
            </a:r>
            <a:endParaRPr lang="en-US" sz="1000" dirty="0"/>
          </a:p>
        </p:txBody>
      </p:sp>
      <p:sp>
        <p:nvSpPr>
          <p:cNvPr id="9" name="Text 1"/>
          <p:cNvSpPr txBox="1"/>
          <p:nvPr/>
        </p:nvSpPr>
        <p:spPr>
          <a:xfrm>
            <a:off x="2470300" y="1494550"/>
            <a:ext cx="3089400" cy="1045200"/>
          </a:xfrm>
          <a:prstGeom prst="rect">
            <a:avLst/>
          </a:prstGeom>
          <a:noFill/>
          <a:ln/>
        </p:spPr>
        <p:txBody>
          <a:bodyPr wrap="square" lIns="0" tIns="0" rIns="0" bIns="0" rtlCol="0" anchor="ctr"/>
          <a:lstStyle/>
          <a:p>
            <a:pPr algn="l" indent="0" marL="0">
              <a:lnSpc>
                <a:spcPct val="115000"/>
              </a:lnSpc>
              <a:buNone/>
            </a:pPr>
            <a:r>
              <a:rPr lang="en-US" sz="1170" b="1" dirty="0">
                <a:solidFill>
                  <a:srgbClr val="FFFFFF"/>
                </a:solidFill>
                <a:latin typeface="Arial" pitchFamily="34" charset="0"/>
                <a:ea typeface="Arial" pitchFamily="34" charset="-122"/>
                <a:cs typeface="Arial" pitchFamily="34" charset="-120"/>
              </a:rPr>
              <a:t>Неионизирующее излучение
</a:t>
            </a:r>
            <a:pPr algn="l" indent="0" marL="0">
              <a:lnSpc>
                <a:spcPct val="115000"/>
              </a:lnSpc>
              <a:buNone/>
            </a:pPr>
            <a:r>
              <a:rPr lang="en-US" sz="1072"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72" dirty="0">
                <a:solidFill>
                  <a:srgbClr val="FFFFFF"/>
                </a:solidFill>
                <a:latin typeface="Arial" pitchFamily="34" charset="0"/>
                <a:ea typeface="Arial" pitchFamily="34" charset="-122"/>
                <a:cs typeface="Arial" pitchFamily="34" charset="-120"/>
              </a:rPr>
              <a:t>К нему относятся свет, радиоволны, микроволны и инфракрасное излучение. Обычно оно не выбивает электроны из атомов и не повреждает ДНК, если не слишком сильное.
</a:t>
            </a:r>
            <a:endParaRPr lang="en-US" sz="1170" dirty="0"/>
          </a:p>
        </p:txBody>
      </p:sp>
      <p:sp>
        <p:nvSpPr>
          <p:cNvPr id="10" name="Text 2"/>
          <p:cNvSpPr txBox="1"/>
          <p:nvPr/>
        </p:nvSpPr>
        <p:spPr>
          <a:xfrm>
            <a:off x="2470300" y="3244750"/>
            <a:ext cx="3089400" cy="1045200"/>
          </a:xfrm>
          <a:prstGeom prst="rect">
            <a:avLst/>
          </a:prstGeom>
          <a:noFill/>
          <a:ln/>
        </p:spPr>
        <p:txBody>
          <a:bodyPr wrap="square" lIns="0" tIns="0" rIns="0" bIns="0" rtlCol="0" anchor="ctr"/>
          <a:lstStyle/>
          <a:p>
            <a:pPr algn="l" indent="0" marL="0">
              <a:lnSpc>
                <a:spcPct val="115000"/>
              </a:lnSpc>
              <a:buNone/>
            </a:pPr>
            <a:r>
              <a:rPr lang="en-US" sz="1200" b="1" dirty="0">
                <a:solidFill>
                  <a:srgbClr val="FFFFFF"/>
                </a:solidFill>
                <a:latin typeface="Arial" pitchFamily="34" charset="0"/>
                <a:ea typeface="Arial" pitchFamily="34" charset="-122"/>
                <a:cs typeface="Arial" pitchFamily="34" charset="-120"/>
              </a:rPr>
              <a:t>Ионизирующее излучение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Это рентгеновские лучи, гамма-излучение и потоки частиц. Оно может изменять атомы и молекулы в клетках, поэтому требует строгого контроля дозы и времени воздействия.
</a:t>
            </a:r>
            <a:endParaRPr lang="en-US" sz="1200" dirty="0"/>
          </a:p>
        </p:txBody>
      </p:sp>
      <p:sp>
        <p:nvSpPr>
          <p:cNvPr id="11" name="Text 3"/>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Два главных типа излучения
</a:t>
            </a:r>
            <a:endParaRPr lang="en-US" sz="2400" dirty="0"/>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name="Slide 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081" b="1" dirty="0">
                <a:solidFill>
                  <a:srgbClr val="FFFFFF"/>
                </a:solidFill>
                <a:latin typeface="Arial" pitchFamily="34" charset="0"/>
                <a:ea typeface="Arial" pitchFamily="34" charset="-122"/>
                <a:cs typeface="Arial" pitchFamily="34" charset="-120"/>
              </a:rPr>
              <a:t>Из каких источников человек получает дозу радиации за год
</a:t>
            </a:r>
            <a:endParaRPr lang="en-US" sz="2081"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4</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Внутри естественного фона заметную роль играют радон, почва и космические лучи.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Основную часть дозы даёт природа; медицинские процедуры заметны, но обычно связаны с пользой для здоровья.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657" dirty="0">
                <a:solidFill>
                  <a:srgbClr val="FFFFFF"/>
                </a:solidFill>
                <a:latin typeface="Arial" pitchFamily="34" charset="0"/>
                <a:ea typeface="Arial" pitchFamily="34" charset="-122"/>
                <a:cs typeface="Arial" pitchFamily="34" charset="-120"/>
              </a:rPr>
              <a:t>Учебные материалы по радиационной безопасности и ОБЗР; ориентировочные доли типичных годовых доз
</a:t>
            </a:r>
            <a:endParaRPr lang="en-US" sz="657" dirty="0"/>
          </a:p>
        </p:txBody>
      </p:sp>
    </p:spTree>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name="Slide 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45975" y="1363358"/>
            <a:ext cx="4365000" cy="348688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Космические лучи и защита атмосферы Земли
</a:t>
            </a:r>
            <a:endParaRPr lang="en-US" sz="2400" dirty="0"/>
          </a:p>
        </p:txBody>
      </p:sp>
      <p:sp>
        <p:nvSpPr>
          <p:cNvPr id="7"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5</a:t>
            </a:r>
            <a:endParaRPr lang="en-US" sz="1000" dirty="0"/>
          </a:p>
        </p:txBody>
      </p:sp>
      <p:sp>
        <p:nvSpPr>
          <p:cNvPr id="8" name="Text 2"/>
          <p:cNvSpPr txBox="1"/>
          <p:nvPr/>
        </p:nvSpPr>
        <p:spPr>
          <a:xfrm>
            <a:off x="5368625" y="1660937"/>
            <a:ext cx="32022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Космические лучи приходят к Земле постоянно, но атмосфера сильно ослабляет их поток. Поэтому на уровне моря воздействие меньше, чем в горах или в самолёте, где защита воздуха становится слабее.
</a:t>
            </a:r>
            <a:endParaRPr lang="en-US" sz="1000" dirty="0"/>
          </a:p>
        </p:txBody>
      </p:sp>
      <p:sp>
        <p:nvSpPr>
          <p:cNvPr id="9" name="Text 3"/>
          <p:cNvSpPr txBox="1"/>
          <p:nvPr/>
        </p:nvSpPr>
        <p:spPr>
          <a:xfrm>
            <a:off x="5368625" y="3476825"/>
            <a:ext cx="32022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Во время авиаперелёта доза немного возрастает, потому что самолёт летит высоко над поверхностью. Это нормальная особенность полёта, а не признак опасной ситуации.
</a:t>
            </a:r>
            <a:endParaRPr lang="en-US" sz="1000" dirty="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 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119" b="1" dirty="0">
                <a:solidFill>
                  <a:srgbClr val="FFFFFF"/>
                </a:solidFill>
                <a:latin typeface="Arial" pitchFamily="34" charset="0"/>
                <a:ea typeface="Arial" pitchFamily="34" charset="-122"/>
                <a:cs typeface="Arial" pitchFamily="34" charset="-120"/>
              </a:rPr>
              <a:t>Радон: невидимый природный источник радиации в домах
</a:t>
            </a:r>
            <a:endParaRPr lang="en-US" sz="2119" dirty="0"/>
          </a:p>
        </p:txBody>
      </p:sp>
      <p:sp>
        <p:nvSpPr>
          <p:cNvPr id="5" name="Text 1"/>
          <p:cNvSpPr txBox="1"/>
          <p:nvPr/>
        </p:nvSpPr>
        <p:spPr>
          <a:xfrm>
            <a:off x="573325" y="1504825"/>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Радон выделяется из почвы и горных пород, а заметить его невозможно: у газа нет запаха, цвета и вкуса, поэтому нужны измерения.
</a:t>
            </a:r>
            <a:endParaRPr lang="en-US" sz="1000" dirty="0"/>
          </a:p>
        </p:txBody>
      </p:sp>
      <p:sp>
        <p:nvSpPr>
          <p:cNvPr id="6"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6</a:t>
            </a:r>
            <a:endParaRPr lang="en-US" sz="1000" dirty="0"/>
          </a:p>
        </p:txBody>
      </p:sp>
      <p:sp>
        <p:nvSpPr>
          <p:cNvPr id="7" name="Text 3"/>
          <p:cNvSpPr txBox="1"/>
          <p:nvPr/>
        </p:nvSpPr>
        <p:spPr>
          <a:xfrm>
            <a:off x="5089300" y="1504825"/>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Больше всего радона может накапливаться в подвалах, на первых этажах и в помещениях с плохой вентиляцией или трещинами в фундаменте.
</a:t>
            </a:r>
            <a:endParaRPr lang="en-US" sz="1000" dirty="0"/>
          </a:p>
        </p:txBody>
      </p:sp>
      <p:sp>
        <p:nvSpPr>
          <p:cNvPr id="8" name="Text 4"/>
          <p:cNvSpPr txBox="1"/>
          <p:nvPr/>
        </p:nvSpPr>
        <p:spPr>
          <a:xfrm>
            <a:off x="5089300" y="3305650"/>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Регулярное проветривание и хорошая вентиляция помогают уменьшить концентрацию радона в воздухе и снизить лишнее облучение.
</a:t>
            </a:r>
            <a:endParaRPr lang="en-US" sz="1000" dirty="0"/>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 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2233391"/>
            <a:ext cx="3239400" cy="1100443"/>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1852" b="1" dirty="0">
                <a:solidFill>
                  <a:srgbClr val="FFFFFF"/>
                </a:solidFill>
                <a:latin typeface="Arial" pitchFamily="34" charset="0"/>
                <a:ea typeface="Arial" pitchFamily="34" charset="-122"/>
                <a:cs typeface="Arial" pitchFamily="34" charset="-120"/>
              </a:rPr>
              <a:t>Естественный радиационный фон: основные источники и особенности
</a:t>
            </a:r>
            <a:endParaRPr lang="en-US" sz="1852"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7</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Таблица показывает, откуда берётся естественный фон и что помогает уменьшить его влияние в быту.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Естественный фон есть всегда, но его уровень зависит от местности, высоты и условий проживания.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Учебные материалы по ОБЗР и радиационной безопасности
</a:t>
            </a:r>
            <a:endParaRPr lang="en-US" sz="800" dirty="0"/>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name="Slide 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Почему уровень фона в разных местах отличается
</a:t>
            </a:r>
            <a:endParaRPr lang="en-US" sz="2400" dirty="0"/>
          </a:p>
        </p:txBody>
      </p:sp>
      <p:sp>
        <p:nvSpPr>
          <p:cNvPr id="6" name="Text 1"/>
          <p:cNvSpPr txBox="1"/>
          <p:nvPr/>
        </p:nvSpPr>
        <p:spPr>
          <a:xfrm>
            <a:off x="573325" y="1504825"/>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Состав почвы влияет на фон: в одних районах больше природных радиоактивных элементов, чем в других, поэтому показатели могут заметно различаться.
</a:t>
            </a:r>
            <a:endParaRPr lang="en-US" sz="1000" dirty="0"/>
          </a:p>
        </p:txBody>
      </p:sp>
      <p:sp>
        <p:nvSpPr>
          <p:cNvPr id="7"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8</a:t>
            </a:r>
            <a:endParaRPr lang="en-US" sz="1000" dirty="0"/>
          </a:p>
        </p:txBody>
      </p:sp>
      <p:sp>
        <p:nvSpPr>
          <p:cNvPr id="8" name="Text 3"/>
          <p:cNvSpPr txBox="1"/>
          <p:nvPr/>
        </p:nvSpPr>
        <p:spPr>
          <a:xfrm>
            <a:off x="5089300" y="1504825"/>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Высота над уровнем моря тоже важна: чем выше местность, тем слабее защита атмосферы от космических лучей и тем больше фон.
</a:t>
            </a:r>
            <a:endParaRPr lang="en-US" sz="1000" dirty="0"/>
          </a:p>
        </p:txBody>
      </p:sp>
      <p:sp>
        <p:nvSpPr>
          <p:cNvPr id="9" name="Text 4"/>
          <p:cNvSpPr txBox="1"/>
          <p:nvPr/>
        </p:nvSpPr>
        <p:spPr>
          <a:xfrm>
            <a:off x="5089300" y="3305650"/>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 этой причине фон в квартире, школе и на улице может отличаться, хотя речь идёт о естественных, а не чрезвычайных уровнях.
</a:t>
            </a:r>
            <a:endParaRPr lang="en-US" sz="1000" dirty="0"/>
          </a:p>
        </p:txBody>
      </p:sp>
      <p:sp>
        <p:nvSpPr>
          <p:cNvPr id="10" name="Text 5"/>
          <p:cNvSpPr txBox="1"/>
          <p:nvPr/>
        </p:nvSpPr>
        <p:spPr>
          <a:xfrm>
            <a:off x="573250" y="3305650"/>
            <a:ext cx="34815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Материалы домов имеют значение: гранит и некоторые породы содержат уран, торий и калий-40, но строительные материалы проходят контроль безопасности.
</a:t>
            </a:r>
            <a:endParaRPr lang="en-US" sz="1000" dirty="0"/>
          </a:p>
        </p:txBody>
      </p:sp>
    </p:spTree>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name="Slide 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1255400" y="1150787"/>
            <a:ext cx="3246000" cy="1388426"/>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4649600" y="1150810"/>
            <a:ext cx="3238500" cy="1388380"/>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0" y="0"/>
            <a:ext cx="9144000" cy="5143500"/>
          </a:xfrm>
          <a:prstGeom prst="rect">
            <a:avLst/>
          </a:prstGeom>
        </p:spPr>
      </p:pic>
      <p:sp>
        <p:nvSpPr>
          <p:cNvPr id="9"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9</a:t>
            </a:r>
            <a:endParaRPr lang="en-US" sz="1000" dirty="0"/>
          </a:p>
        </p:txBody>
      </p:sp>
      <p:sp>
        <p:nvSpPr>
          <p:cNvPr id="10"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Как врачи используют радиацию с пользой
</a:t>
            </a:r>
            <a:endParaRPr lang="en-US" sz="2400" dirty="0"/>
          </a:p>
        </p:txBody>
      </p:sp>
      <p:sp>
        <p:nvSpPr>
          <p:cNvPr id="11" name="Text 2"/>
          <p:cNvSpPr txBox="1"/>
          <p:nvPr/>
        </p:nvSpPr>
        <p:spPr>
          <a:xfrm>
            <a:off x="1438800" y="2812946"/>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Снимок, который помогает увидеть перелом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После травмы врач может назначить рентген, чтобы быстро понять, есть ли повреждение кости. Изображение помогает выбрать правильное лечение и не тратить время на лишние предположения. Для ребёнка это часто самый понятный пример того, как излучение помогает медицине.
</a:t>
            </a:r>
            <a:endParaRPr lang="en-US" sz="1100" dirty="0"/>
          </a:p>
        </p:txBody>
      </p:sp>
      <p:sp>
        <p:nvSpPr>
          <p:cNvPr id="12" name="Text 3"/>
          <p:cNvSpPr txBox="1"/>
          <p:nvPr/>
        </p:nvSpPr>
        <p:spPr>
          <a:xfrm>
            <a:off x="4829300" y="2812934"/>
            <a:ext cx="28791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Обследование лёгких и внутренних органов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Флюорография и компьютерная томография помогают находить болезни, которые нельзя увидеть без специального оборудования. На снимках врач замечает изменения раньше, чем появляются серьёзные симптомы. Поэтому диагностическое излучение часто приносит больше пользы, чем возможный вред.
</a:t>
            </a:r>
            <a:endParaRPr lang="en-US" sz="1100" dirty="0"/>
          </a:p>
        </p:txBody>
      </p:sp>
    </p:spTree>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name="Slide 10">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280" b="1" dirty="0">
                <a:solidFill>
                  <a:srgbClr val="FFFFFF"/>
                </a:solidFill>
                <a:latin typeface="Arial" pitchFamily="34" charset="0"/>
                <a:ea typeface="Arial" pitchFamily="34" charset="-122"/>
                <a:cs typeface="Arial" pitchFamily="34" charset="-120"/>
              </a:rPr>
              <a:t>Почему медицинские исследования дают разные дозы
</a:t>
            </a:r>
            <a:endParaRPr lang="en-US" sz="228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10</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Чем больше область сканирования и сложнее метод, тем внимательнее врачи выбирают режим исследования.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Доза зависит не только от названия процедуры, но и от объёма обследования и его медицинской необходимости.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800" dirty="0">
                <a:solidFill>
                  <a:srgbClr val="FFFFFF"/>
                </a:solidFill>
                <a:latin typeface="Arial" pitchFamily="34" charset="0"/>
                <a:ea typeface="Arial" pitchFamily="34" charset="-122"/>
                <a:cs typeface="Arial" pitchFamily="34" charset="-120"/>
              </a:rPr>
              <a:t>Учебные материалы по ОБЗР и медицинской радиационной диагностике
</a:t>
            </a:r>
            <a:endParaRPr lang="en-US" sz="800" dirty="0"/>
          </a:p>
        </p:txBody>
      </p:sp>
    </p:spTree>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name="Slide 11">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1854" b="1" dirty="0">
                <a:solidFill>
                  <a:srgbClr val="FFFFFF"/>
                </a:solidFill>
                <a:latin typeface="Arial" pitchFamily="34" charset="0"/>
                <a:ea typeface="Arial" pitchFamily="34" charset="-122"/>
                <a:cs typeface="Arial" pitchFamily="34" charset="-120"/>
              </a:rPr>
              <a:t>Путь диагностического обследования с использованием излучения
</a:t>
            </a:r>
            <a:endParaRPr lang="en-US" sz="1854"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11</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Последовательность медицинского обследования: от жалобы до решения врача и результата исследования.
</a:t>
            </a:r>
            <a:endParaRPr lang="en-US" sz="1100" dirty="0"/>
          </a:p>
        </p:txBody>
      </p:sp>
    </p:spTree>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name="Slide 12">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sp>
        <p:nvSpPr>
          <p:cNvPr id="7"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Как ионизирующее излучение действует на клетки
</a:t>
            </a:r>
            <a:endParaRPr lang="en-US" sz="2400" dirty="0"/>
          </a:p>
        </p:txBody>
      </p:sp>
      <p:sp>
        <p:nvSpPr>
          <p:cNvPr id="8" name="Text 1"/>
          <p:cNvSpPr txBox="1"/>
          <p:nvPr/>
        </p:nvSpPr>
        <p:spPr>
          <a:xfrm>
            <a:off x="573325" y="1523375"/>
            <a:ext cx="7250700" cy="50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Ионизирующее излучение способно выбивать электроны из атомов, из-за чего в клетке нарушаются химические связи и меняется строение важных молекул.
</a:t>
            </a:r>
            <a:endParaRPr lang="en-US" sz="1000" dirty="0"/>
          </a:p>
        </p:txBody>
      </p:sp>
      <p:sp>
        <p:nvSpPr>
          <p:cNvPr id="9"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12</a:t>
            </a:r>
            <a:endParaRPr lang="en-US" sz="1000" dirty="0"/>
          </a:p>
        </p:txBody>
      </p:sp>
      <p:sp>
        <p:nvSpPr>
          <p:cNvPr id="10" name="Text 3"/>
          <p:cNvSpPr txBox="1"/>
          <p:nvPr/>
        </p:nvSpPr>
        <p:spPr>
          <a:xfrm>
            <a:off x="573325" y="2387038"/>
            <a:ext cx="7250700" cy="50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Небольшие повреждения организм часто устраняет сам: работают системы восстановления, которые исправляют часть нарушений до того, как они станут опасными.
</a:t>
            </a:r>
            <a:endParaRPr lang="en-US" sz="1000" dirty="0"/>
          </a:p>
        </p:txBody>
      </p:sp>
      <p:sp>
        <p:nvSpPr>
          <p:cNvPr id="11" name="Text 4"/>
          <p:cNvSpPr txBox="1"/>
          <p:nvPr/>
        </p:nvSpPr>
        <p:spPr>
          <a:xfrm>
            <a:off x="573325" y="3250713"/>
            <a:ext cx="7250700" cy="50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Если доза выше или облучение повторяется, число повреждённых клеток растёт, и восстановление уже не успевает за разрушением тканей.
</a:t>
            </a:r>
            <a:endParaRPr lang="en-US" sz="1000" dirty="0"/>
          </a:p>
        </p:txBody>
      </p:sp>
      <p:sp>
        <p:nvSpPr>
          <p:cNvPr id="12" name="Text 5"/>
          <p:cNvSpPr txBox="1"/>
          <p:nvPr/>
        </p:nvSpPr>
        <p:spPr>
          <a:xfrm>
            <a:off x="573325" y="4114387"/>
            <a:ext cx="7250700" cy="5055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Тогда повышается риск гибели клеток и сбоев в работе органов, поэтому при работе с излучением особенно важны защита и контроль дозы.
</a:t>
            </a:r>
            <a:endParaRPr lang="en-US" sz="1000" dirty="0"/>
          </a:p>
        </p:txBody>
      </p:sp>
    </p:spTree>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name="Slide 13">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6111387" y="1270000"/>
            <a:ext cx="1159500" cy="1159500"/>
          </a:xfrm>
          <a:prstGeom prst="rect">
            <a:avLst/>
          </a:prstGeom>
        </p:spPr>
      </p:pic>
      <p:pic>
        <p:nvPicPr>
          <p:cNvPr id="6" name="Image 4" descr="preencoded.png">    </p:cNvPr>
          <p:cNvPicPr>
            <a:picLocks noChangeAspect="1"/>
          </p:cNvPicPr>
          <p:nvPr/>
        </p:nvPicPr>
        <p:blipFill>
          <a:blip r:embed="rId5"/>
          <a:stretch>
            <a:fillRect/>
          </a:stretch>
        </p:blipFill>
        <p:spPr>
          <a:xfrm>
            <a:off x="0" y="0"/>
            <a:ext cx="9144000" cy="5143500"/>
          </a:xfrm>
          <a:prstGeom prst="rect">
            <a:avLst/>
          </a:prstGeom>
        </p:spPr>
      </p:pic>
      <p:pic>
        <p:nvPicPr>
          <p:cNvPr id="7" name="Image 5" descr="preencoded.png">    </p:cNvPr>
          <p:cNvPicPr>
            <a:picLocks noChangeAspect="1"/>
          </p:cNvPicPr>
          <p:nvPr/>
        </p:nvPicPr>
        <p:blipFill>
          <a:blip r:embed="rId6"/>
          <a:stretch>
            <a:fillRect/>
          </a:stretch>
        </p:blipFill>
        <p:spPr>
          <a:xfrm>
            <a:off x="1963694" y="1270000"/>
            <a:ext cx="1014563" cy="1159500"/>
          </a:xfrm>
          <a:prstGeom prst="rect">
            <a:avLst/>
          </a:prstGeom>
        </p:spPr>
      </p:pic>
      <p:sp>
        <p:nvSpPr>
          <p:cNvPr id="8" name="Text 0"/>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13</a:t>
            </a:r>
            <a:endParaRPr lang="en-US" sz="1000" dirty="0"/>
          </a:p>
        </p:txBody>
      </p:sp>
      <p:sp>
        <p:nvSpPr>
          <p:cNvPr id="9" name="Text 1"/>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Единицы измерения радиации: беккерель и зиверт
</a:t>
            </a:r>
            <a:endParaRPr lang="en-US" sz="2400" dirty="0"/>
          </a:p>
        </p:txBody>
      </p:sp>
      <p:sp>
        <p:nvSpPr>
          <p:cNvPr id="10" name="Text 2"/>
          <p:cNvSpPr txBox="1"/>
          <p:nvPr/>
        </p:nvSpPr>
        <p:spPr>
          <a:xfrm>
            <a:off x="5343513" y="3033900"/>
            <a:ext cx="26772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Зиверт и миллизиверт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Используются для оценки того, как доза влияет на организм человека. В быту чаще говорят о миллизивертах, потому что такие значения удобнее сравнивать и понимать.
</a:t>
            </a:r>
            <a:endParaRPr lang="en-US" sz="1100" dirty="0"/>
          </a:p>
        </p:txBody>
      </p:sp>
      <p:sp>
        <p:nvSpPr>
          <p:cNvPr id="11" name="Text 3"/>
          <p:cNvSpPr txBox="1"/>
          <p:nvPr/>
        </p:nvSpPr>
        <p:spPr>
          <a:xfrm>
            <a:off x="1123350" y="3033900"/>
            <a:ext cx="2677200" cy="1594500"/>
          </a:xfrm>
          <a:prstGeom prst="rect">
            <a:avLst/>
          </a:prstGeom>
          <a:noFill/>
          <a:ln/>
        </p:spPr>
        <p:txBody>
          <a:bodyPr wrap="square" lIns="0" tIns="0" rIns="0" bIns="0" rtlCol="0" anchor="ctr"/>
          <a:lstStyle/>
          <a:p>
            <a:pPr algn="l" indent="0" marL="0">
              <a:lnSpc>
                <a:spcPct val="115000"/>
              </a:lnSpc>
              <a:buNone/>
            </a:pPr>
            <a:r>
              <a:rPr lang="en-US" sz="1100" b="1" dirty="0">
                <a:solidFill>
                  <a:srgbClr val="FFFFFF"/>
                </a:solidFill>
                <a:latin typeface="Arial" pitchFamily="34" charset="0"/>
                <a:ea typeface="Arial" pitchFamily="34" charset="-122"/>
                <a:cs typeface="Arial" pitchFamily="34" charset="-120"/>
              </a:rPr>
              <a:t>Беккерель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Показывает, сколько радиоактивных распадов происходит за одну секунду. Эта единица описывает активность источника, то есть насколько часто он испускает излучение.
</a:t>
            </a:r>
            <a:endParaRPr lang="en-US" sz="1100" dirty="0"/>
          </a:p>
        </p:txBody>
      </p:sp>
    </p:spTree>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name="Slide 14">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766537" y="1826084"/>
            <a:ext cx="3239400" cy="1915057"/>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Сравнение типичных доз в повседневной жизни
</a:t>
            </a:r>
            <a:endParaRPr lang="en-US" sz="2400"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14</a:t>
            </a:r>
            <a:endParaRPr lang="en-US" sz="1000" dirty="0"/>
          </a:p>
        </p:txBody>
      </p:sp>
      <p:sp>
        <p:nvSpPr>
          <p:cNvPr id="7" name="Text 2"/>
          <p:cNvSpPr txBox="1"/>
          <p:nvPr/>
        </p:nvSpPr>
        <p:spPr>
          <a:xfrm>
            <a:off x="52103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На графике показаны значения в миллизивертах для разных ситуаций, чтобы их было удобно сопоставлять без сложных расчётов.
</a:t>
            </a:r>
            <a:endParaRPr lang="en-US" sz="1100" dirty="0"/>
          </a:p>
        </p:txBody>
      </p:sp>
      <p:sp>
        <p:nvSpPr>
          <p:cNvPr id="8" name="Text 3"/>
          <p:cNvSpPr txBox="1"/>
          <p:nvPr/>
        </p:nvSpPr>
        <p:spPr>
          <a:xfrm>
            <a:off x="52103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Естественный фон действует постоянно, а медицинские исследования сильно различаются по дозе; КТ обычно даёт больше, чем обычный рентген.
</a:t>
            </a:r>
            <a:endParaRPr lang="en-US" sz="1100" dirty="0"/>
          </a:p>
        </p:txBody>
      </p:sp>
      <p:sp>
        <p:nvSpPr>
          <p:cNvPr id="9" name="Text 4"/>
          <p:cNvSpPr txBox="1"/>
          <p:nvPr/>
        </p:nvSpPr>
        <p:spPr>
          <a:xfrm>
            <a:off x="285000" y="4307100"/>
            <a:ext cx="4205100" cy="135900"/>
          </a:xfrm>
          <a:prstGeom prst="rect">
            <a:avLst/>
          </a:prstGeom>
          <a:noFill/>
          <a:ln/>
        </p:spPr>
        <p:txBody>
          <a:bodyPr wrap="square" lIns="0" tIns="0" rIns="0" bIns="0" rtlCol="0" anchor="ctr"/>
          <a:lstStyle/>
          <a:p>
            <a:pPr algn="l" indent="0" marL="0">
              <a:lnSpc>
                <a:spcPct val="115000"/>
              </a:lnSpc>
              <a:buNone/>
            </a:pPr>
            <a:r>
              <a:rPr lang="en-US" sz="696" dirty="0">
                <a:solidFill>
                  <a:srgbClr val="FFFFFF"/>
                </a:solidFill>
                <a:latin typeface="Arial" pitchFamily="34" charset="0"/>
                <a:ea typeface="Arial" pitchFamily="34" charset="-122"/>
                <a:cs typeface="Arial" pitchFamily="34" charset="-120"/>
              </a:rPr>
              <a:t>Учебная схема по теме «Радиация вокруг нас»; ориентировочные типичные значения для сравнения.
</a:t>
            </a:r>
            <a:endParaRPr lang="en-US" sz="696" dirty="0"/>
          </a:p>
        </p:txBody>
      </p:sp>
    </p:spTree>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name="Slide 15">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sp>
        <p:nvSpPr>
          <p:cNvPr id="4"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Мифы о радиации и проверенные факты
</a:t>
            </a:r>
            <a:endParaRPr lang="en-US" sz="2400" dirty="0"/>
          </a:p>
        </p:txBody>
      </p:sp>
      <p:sp>
        <p:nvSpPr>
          <p:cNvPr id="5" name="Text 1"/>
          <p:cNvSpPr txBox="1"/>
          <p:nvPr/>
        </p:nvSpPr>
        <p:spPr>
          <a:xfrm>
            <a:off x="573325" y="1610463"/>
            <a:ext cx="7376100" cy="70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Миф: любая радиация смертельно опасна. Факт: значение имеют вид излучения, полученная доза и время воздействия, а не само слово «радиация».
</a:t>
            </a:r>
            <a:endParaRPr lang="en-US" sz="1000" dirty="0"/>
          </a:p>
        </p:txBody>
      </p:sp>
      <p:sp>
        <p:nvSpPr>
          <p:cNvPr id="6" name="Text 2"/>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15</a:t>
            </a:r>
            <a:endParaRPr lang="en-US" sz="1000" dirty="0"/>
          </a:p>
        </p:txBody>
      </p:sp>
      <p:sp>
        <p:nvSpPr>
          <p:cNvPr id="7" name="Text 3"/>
          <p:cNvSpPr txBox="1"/>
          <p:nvPr/>
        </p:nvSpPr>
        <p:spPr>
          <a:xfrm>
            <a:off x="573313" y="2734800"/>
            <a:ext cx="7376100" cy="70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Миф: телефон и Wi‑Fi опасны так же, как рентген. Факт: это неионизирующее излучение, и его действие не сравнимо с рентгеновским обследованием.
</a:t>
            </a:r>
            <a:endParaRPr lang="en-US" sz="1000" dirty="0"/>
          </a:p>
        </p:txBody>
      </p:sp>
      <p:sp>
        <p:nvSpPr>
          <p:cNvPr id="8" name="Text 4"/>
          <p:cNvSpPr txBox="1"/>
          <p:nvPr/>
        </p:nvSpPr>
        <p:spPr>
          <a:xfrm>
            <a:off x="573313" y="3859125"/>
            <a:ext cx="7376100" cy="7050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Миф: радиационный фон везде одинаковый. Факт: он меняется из-за высоты местности, состава почвы, строительных материалов и других местных условий.
</a:t>
            </a:r>
            <a:endParaRPr lang="en-US" sz="1000" dirty="0"/>
          </a:p>
        </p:txBody>
      </p:sp>
    </p:spTree>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name="Slide 16">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5138113" y="2195280"/>
            <a:ext cx="3239400" cy="1176664"/>
          </a:xfrm>
          <a:prstGeom prst="rect">
            <a:avLst/>
          </a:prstGeom>
        </p:spPr>
      </p:pic>
      <p:sp>
        <p:nvSpPr>
          <p:cNvPr id="5"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1852" b="1" dirty="0">
                <a:solidFill>
                  <a:srgbClr val="FFFFFF"/>
                </a:solidFill>
                <a:latin typeface="Arial" pitchFamily="34" charset="0"/>
                <a:ea typeface="Arial" pitchFamily="34" charset="-122"/>
                <a:cs typeface="Arial" pitchFamily="34" charset="-120"/>
              </a:rPr>
              <a:t>Как снизить лишнее облучение дома, в школе и в повседневной жизни
</a:t>
            </a:r>
            <a:endParaRPr lang="en-US" sz="1852" dirty="0"/>
          </a:p>
        </p:txBody>
      </p:sp>
      <p:sp>
        <p:nvSpPr>
          <p:cNvPr id="6"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16</a:t>
            </a:r>
            <a:endParaRPr lang="en-US" sz="1000" dirty="0"/>
          </a:p>
        </p:txBody>
      </p:sp>
      <p:sp>
        <p:nvSpPr>
          <p:cNvPr id="7" name="Text 2"/>
          <p:cNvSpPr txBox="1"/>
          <p:nvPr/>
        </p:nvSpPr>
        <p:spPr>
          <a:xfrm>
            <a:off x="694225" y="1606175"/>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Сопоставьте ситуацию с возможным источником и безопасным действием.
</a:t>
            </a:r>
            <a:endParaRPr lang="en-US" sz="1100" dirty="0"/>
          </a:p>
        </p:txBody>
      </p:sp>
      <p:sp>
        <p:nvSpPr>
          <p:cNvPr id="8" name="Text 3"/>
          <p:cNvSpPr txBox="1"/>
          <p:nvPr/>
        </p:nvSpPr>
        <p:spPr>
          <a:xfrm>
            <a:off x="694225" y="3044387"/>
            <a:ext cx="3239400" cy="904200"/>
          </a:xfrm>
          <a:prstGeom prst="rect">
            <a:avLst/>
          </a:prstGeom>
          <a:noFill/>
          <a:ln/>
        </p:spPr>
        <p:txBody>
          <a:bodyPr wrap="square" lIns="0" tIns="0" rIns="0" bIns="0" rtlCol="0" anchor="ctr"/>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Большинство мер просты: проветривание, отказ от ненужных исследований и внимательность к подозрительным предметам заметно снижают риск.
</a:t>
            </a:r>
            <a:endParaRPr lang="en-US" sz="1100" dirty="0"/>
          </a:p>
        </p:txBody>
      </p:sp>
      <p:sp>
        <p:nvSpPr>
          <p:cNvPr id="9" name="Text 4"/>
          <p:cNvSpPr txBox="1"/>
          <p:nvPr/>
        </p:nvSpPr>
        <p:spPr>
          <a:xfrm>
            <a:off x="4656575" y="4307100"/>
            <a:ext cx="4205100" cy="135900"/>
          </a:xfrm>
          <a:prstGeom prst="rect">
            <a:avLst/>
          </a:prstGeom>
          <a:noFill/>
          <a:ln/>
        </p:spPr>
        <p:txBody>
          <a:bodyPr wrap="square" lIns="0" tIns="0" rIns="0" bIns="0" rtlCol="0" anchor="ctr"/>
          <a:lstStyle/>
          <a:p>
            <a:pPr algn="l" indent="0" marL="0">
              <a:lnSpc>
                <a:spcPct val="115000"/>
              </a:lnSpc>
              <a:buNone/>
            </a:pPr>
            <a:r>
              <a:rPr lang="en-US" sz="706" dirty="0">
                <a:solidFill>
                  <a:srgbClr val="FFFFFF"/>
                </a:solidFill>
                <a:latin typeface="Arial" pitchFamily="34" charset="0"/>
                <a:ea typeface="Arial" pitchFamily="34" charset="-122"/>
                <a:cs typeface="Arial" pitchFamily="34" charset="-120"/>
              </a:rPr>
              <a:t>Правила безопасного поведения при возможном облучении и рекомендации школьного курса ОБЗР.
</a:t>
            </a:r>
            <a:endParaRPr lang="en-US" sz="706" dirty="0"/>
          </a:p>
        </p:txBody>
      </p:sp>
    </p:spTree>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name="Slide 17">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145975" y="1363358"/>
            <a:ext cx="4365000" cy="3486885"/>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0" y="0"/>
            <a:ext cx="9144000" cy="5143500"/>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sp>
        <p:nvSpPr>
          <p:cNvPr id="6" name="Text 0"/>
          <p:cNvSpPr txBox="1"/>
          <p:nvPr/>
        </p:nvSpPr>
        <p:spPr>
          <a:xfrm>
            <a:off x="573325" y="342396"/>
            <a:ext cx="79974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Когда радиация становится опасной
</a:t>
            </a:r>
            <a:endParaRPr lang="en-US" sz="2400" dirty="0"/>
          </a:p>
        </p:txBody>
      </p:sp>
      <p:sp>
        <p:nvSpPr>
          <p:cNvPr id="7"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17</a:t>
            </a:r>
            <a:endParaRPr lang="en-US" sz="1000" dirty="0"/>
          </a:p>
        </p:txBody>
      </p:sp>
      <p:sp>
        <p:nvSpPr>
          <p:cNvPr id="8" name="Text 2"/>
          <p:cNvSpPr txBox="1"/>
          <p:nvPr/>
        </p:nvSpPr>
        <p:spPr>
          <a:xfrm>
            <a:off x="5368625" y="1660937"/>
            <a:ext cx="32022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Опасность возникает при сильных источниках излучения, авариях, повреждённых контейнерах и нарушении правил обращения. В таких случаях важны расстояние, защита и быстрое ограничение доступа к месту.
</a:t>
            </a:r>
            <a:endParaRPr lang="en-US" sz="1000" dirty="0"/>
          </a:p>
        </p:txBody>
      </p:sp>
      <p:sp>
        <p:nvSpPr>
          <p:cNvPr id="9" name="Text 3"/>
          <p:cNvSpPr txBox="1"/>
          <p:nvPr/>
        </p:nvSpPr>
        <p:spPr>
          <a:xfrm>
            <a:off x="5368625" y="3476825"/>
            <a:ext cx="3202200" cy="1066800"/>
          </a:xfrm>
          <a:prstGeom prst="rect">
            <a:avLst/>
          </a:prstGeom>
          <a:noFill/>
          <a:ln/>
        </p:spPr>
        <p:txBody>
          <a:bodyPr wrap="square" lIns="0" tIns="0" rIns="0" bIns="0" rtlCol="0" anchor="ctr"/>
          <a:lstStyle/>
          <a:p>
            <a:pPr algn="l" indent="0" marL="0">
              <a:lnSpc>
                <a:spcPct val="115000"/>
              </a:lnSpc>
              <a:buNone/>
            </a:pPr>
            <a:r>
              <a:rPr lang="en-US" sz="1000" dirty="0">
                <a:solidFill>
                  <a:srgbClr val="FFFFFF"/>
                </a:solidFill>
                <a:latin typeface="Arial" pitchFamily="34" charset="0"/>
                <a:ea typeface="Arial" pitchFamily="34" charset="-122"/>
                <a:cs typeface="Arial" pitchFamily="34" charset="-120"/>
              </a:rPr>
              <a:t>Хотя подобные ситуации редки, к ним нельзя относиться легкомысленно. Если есть знак радиационной опасности или закрытая зона, нужно сразу подчиняться указаниям взрослых и специалистов.
</a:t>
            </a:r>
            <a:endParaRPr lang="en-US" sz="1000" dirty="0"/>
          </a:p>
        </p:txBody>
      </p:sp>
    </p:spTree>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name="Slide 18">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480875" y="1469486"/>
            <a:ext cx="8182500" cy="3172029"/>
          </a:xfrm>
          <a:prstGeom prst="rect">
            <a:avLst/>
          </a:prstGeom>
        </p:spPr>
      </p:pic>
      <p:sp>
        <p:nvSpPr>
          <p:cNvPr id="4" name="Text 0"/>
          <p:cNvSpPr txBox="1"/>
          <p:nvPr/>
        </p:nvSpPr>
        <p:spPr>
          <a:xfrm>
            <a:off x="573325" y="320674"/>
            <a:ext cx="7997400" cy="336900"/>
          </a:xfrm>
          <a:prstGeom prst="rect">
            <a:avLst/>
          </a:prstGeom>
          <a:noFill/>
          <a:ln/>
        </p:spPr>
        <p:txBody>
          <a:bodyPr wrap="square" lIns="0" tIns="0" rIns="0" bIns="0" rtlCol="0" anchor="t"/>
          <a:lstStyle/>
          <a:p>
            <a:pPr algn="l" indent="0" marL="0">
              <a:lnSpc>
                <a:spcPct val="115000"/>
              </a:lnSpc>
              <a:buNone/>
            </a:pPr>
            <a:r>
              <a:rPr lang="en-US" sz="2000" b="1" dirty="0">
                <a:solidFill>
                  <a:srgbClr val="FFFFFF"/>
                </a:solidFill>
                <a:latin typeface="Arial" pitchFamily="34" charset="0"/>
                <a:ea typeface="Arial" pitchFamily="34" charset="-122"/>
                <a:cs typeface="Arial" pitchFamily="34" charset="-120"/>
              </a:rPr>
              <a:t>Правила поведения при обнаружении неизвестного источника
</a:t>
            </a:r>
            <a:endParaRPr lang="en-US" sz="2000" dirty="0"/>
          </a:p>
        </p:txBody>
      </p:sp>
      <p:sp>
        <p:nvSpPr>
          <p:cNvPr id="5"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18</a:t>
            </a:r>
            <a:endParaRPr lang="en-US" sz="1000" dirty="0"/>
          </a:p>
        </p:txBody>
      </p:sp>
      <p:sp>
        <p:nvSpPr>
          <p:cNvPr id="6" name="Text 2"/>
          <p:cNvSpPr txBox="1"/>
          <p:nvPr/>
        </p:nvSpPr>
        <p:spPr>
          <a:xfrm>
            <a:off x="573425" y="701043"/>
            <a:ext cx="7997400" cy="210000"/>
          </a:xfrm>
          <a:prstGeom prst="rect">
            <a:avLst/>
          </a:prstGeom>
          <a:noFill/>
          <a:ln/>
        </p:spPr>
        <p:txBody>
          <a:bodyPr wrap="square" lIns="0" tIns="0" rIns="0" bIns="0" rtlCol="0" anchor="t"/>
          <a:lstStyle/>
          <a:p>
            <a:pPr algn="l" indent="0" marL="0">
              <a:lnSpc>
                <a:spcPct val="115000"/>
              </a:lnSpc>
              <a:buNone/>
            </a:pPr>
            <a:r>
              <a:rPr lang="en-US" sz="1100" dirty="0">
                <a:solidFill>
                  <a:srgbClr val="FFFFFF"/>
                </a:solidFill>
                <a:latin typeface="Arial" pitchFamily="34" charset="0"/>
                <a:ea typeface="Arial" pitchFamily="34" charset="-122"/>
                <a:cs typeface="Arial" pitchFamily="34" charset="-120"/>
              </a:rPr>
              <a:t>Последовательность действий при подозрительном предмете или предупреждающем знаке.
</a:t>
            </a:r>
            <a:endParaRPr lang="en-US" sz="1100" dirty="0"/>
          </a:p>
        </p:txBody>
      </p:sp>
    </p:spTree>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name="Slide 19">
    <p:bg>
      <p:bgPr>
        <a:solidFill>
          <a:srgbClr val="000000"/>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pic>
        <p:nvPicPr>
          <p:cNvPr id="3" name="Image 1" descr="preencoded.png">    </p:cNvPr>
          <p:cNvPicPr>
            <a:picLocks noChangeAspect="1"/>
          </p:cNvPicPr>
          <p:nvPr/>
        </p:nvPicPr>
        <p:blipFill>
          <a:blip r:embed="rId2"/>
          <a:stretch>
            <a:fillRect/>
          </a:stretch>
        </p:blipFill>
        <p:spPr>
          <a:xfrm>
            <a:off x="0" y="0"/>
            <a:ext cx="9144000" cy="5143500"/>
          </a:xfrm>
          <a:prstGeom prst="rect">
            <a:avLst/>
          </a:prstGeom>
        </p:spPr>
      </p:pic>
      <p:pic>
        <p:nvPicPr>
          <p:cNvPr id="4" name="Image 2" descr="preencoded.png">    </p:cNvPr>
          <p:cNvPicPr>
            <a:picLocks noChangeAspect="1"/>
          </p:cNvPicPr>
          <p:nvPr/>
        </p:nvPicPr>
        <p:blipFill>
          <a:blip r:embed="rId3"/>
          <a:stretch>
            <a:fillRect/>
          </a:stretch>
        </p:blipFill>
        <p:spPr>
          <a:xfrm>
            <a:off x="302939" y="1324125"/>
            <a:ext cx="511500" cy="454667"/>
          </a:xfrm>
          <a:prstGeom prst="rect">
            <a:avLst/>
          </a:prstGeom>
        </p:spPr>
      </p:pic>
      <p:pic>
        <p:nvPicPr>
          <p:cNvPr id="5" name="Image 3" descr="preencoded.png">    </p:cNvPr>
          <p:cNvPicPr>
            <a:picLocks noChangeAspect="1"/>
          </p:cNvPicPr>
          <p:nvPr/>
        </p:nvPicPr>
        <p:blipFill>
          <a:blip r:embed="rId4"/>
          <a:stretch>
            <a:fillRect/>
          </a:stretch>
        </p:blipFill>
        <p:spPr>
          <a:xfrm>
            <a:off x="0" y="0"/>
            <a:ext cx="9144000" cy="5143500"/>
          </a:xfrm>
          <a:prstGeom prst="rect">
            <a:avLst/>
          </a:prstGeom>
        </p:spPr>
      </p:pic>
      <p:pic>
        <p:nvPicPr>
          <p:cNvPr id="6" name="Image 4" descr="preencoded.png">    </p:cNvPr>
          <p:cNvPicPr>
            <a:picLocks noChangeAspect="1"/>
          </p:cNvPicPr>
          <p:nvPr/>
        </p:nvPicPr>
        <p:blipFill>
          <a:blip r:embed="rId5"/>
          <a:stretch>
            <a:fillRect/>
          </a:stretch>
        </p:blipFill>
        <p:spPr>
          <a:xfrm>
            <a:off x="302939" y="2199688"/>
            <a:ext cx="511500" cy="454667"/>
          </a:xfrm>
          <a:prstGeom prst="rect">
            <a:avLst/>
          </a:prstGeom>
        </p:spPr>
      </p:pic>
      <p:pic>
        <p:nvPicPr>
          <p:cNvPr id="7" name="Image 5" descr="preencoded.png">    </p:cNvPr>
          <p:cNvPicPr>
            <a:picLocks noChangeAspect="1"/>
          </p:cNvPicPr>
          <p:nvPr/>
        </p:nvPicPr>
        <p:blipFill>
          <a:blip r:embed="rId6"/>
          <a:stretch>
            <a:fillRect/>
          </a:stretch>
        </p:blipFill>
        <p:spPr>
          <a:xfrm>
            <a:off x="0" y="0"/>
            <a:ext cx="9144000" cy="5143500"/>
          </a:xfrm>
          <a:prstGeom prst="rect">
            <a:avLst/>
          </a:prstGeom>
        </p:spPr>
      </p:pic>
      <p:pic>
        <p:nvPicPr>
          <p:cNvPr id="8" name="Image 6" descr="preencoded.png">    </p:cNvPr>
          <p:cNvPicPr>
            <a:picLocks noChangeAspect="1"/>
          </p:cNvPicPr>
          <p:nvPr/>
        </p:nvPicPr>
        <p:blipFill>
          <a:blip r:embed="rId7"/>
          <a:stretch>
            <a:fillRect/>
          </a:stretch>
        </p:blipFill>
        <p:spPr>
          <a:xfrm>
            <a:off x="310739" y="3054634"/>
            <a:ext cx="495900" cy="495900"/>
          </a:xfrm>
          <a:prstGeom prst="rect">
            <a:avLst/>
          </a:prstGeom>
        </p:spPr>
      </p:pic>
      <p:pic>
        <p:nvPicPr>
          <p:cNvPr id="9" name="Image 7" descr="preencoded.png">    </p:cNvPr>
          <p:cNvPicPr>
            <a:picLocks noChangeAspect="1"/>
          </p:cNvPicPr>
          <p:nvPr/>
        </p:nvPicPr>
        <p:blipFill>
          <a:blip r:embed="rId8"/>
          <a:stretch>
            <a:fillRect/>
          </a:stretch>
        </p:blipFill>
        <p:spPr>
          <a:xfrm>
            <a:off x="0" y="0"/>
            <a:ext cx="9144000" cy="5143500"/>
          </a:xfrm>
          <a:prstGeom prst="rect">
            <a:avLst/>
          </a:prstGeom>
        </p:spPr>
      </p:pic>
      <p:pic>
        <p:nvPicPr>
          <p:cNvPr id="10" name="Image 8" descr="preencoded.png">    </p:cNvPr>
          <p:cNvPicPr>
            <a:picLocks noChangeAspect="1"/>
          </p:cNvPicPr>
          <p:nvPr/>
        </p:nvPicPr>
        <p:blipFill>
          <a:blip r:embed="rId9"/>
          <a:stretch>
            <a:fillRect/>
          </a:stretch>
        </p:blipFill>
        <p:spPr>
          <a:xfrm>
            <a:off x="310739" y="3932084"/>
            <a:ext cx="495900" cy="495900"/>
          </a:xfrm>
          <a:prstGeom prst="rect">
            <a:avLst/>
          </a:prstGeom>
        </p:spPr>
      </p:pic>
      <p:sp>
        <p:nvSpPr>
          <p:cNvPr id="11" name="Text 0"/>
          <p:cNvSpPr txBox="1"/>
          <p:nvPr/>
        </p:nvSpPr>
        <p:spPr>
          <a:xfrm>
            <a:off x="320525" y="350325"/>
            <a:ext cx="8484900" cy="540900"/>
          </a:xfrm>
          <a:prstGeom prst="rect">
            <a:avLst/>
          </a:prstGeom>
          <a:noFill/>
          <a:ln/>
        </p:spPr>
        <p:txBody>
          <a:bodyPr wrap="square" lIns="0" tIns="0" rIns="0" bIns="0" rtlCol="0" anchor="ctr"/>
          <a:lstStyle/>
          <a:p>
            <a:pPr algn="l" indent="0" marL="0">
              <a:lnSpc>
                <a:spcPct val="115000"/>
              </a:lnSpc>
              <a:buNone/>
            </a:pPr>
            <a:r>
              <a:rPr lang="en-US" sz="2400" b="1" dirty="0">
                <a:solidFill>
                  <a:srgbClr val="FFFFFF"/>
                </a:solidFill>
                <a:latin typeface="Arial" pitchFamily="34" charset="0"/>
                <a:ea typeface="Arial" pitchFamily="34" charset="-122"/>
                <a:cs typeface="Arial" pitchFamily="34" charset="-120"/>
              </a:rPr>
              <a:t>Радиация в науке, технике и современной жизни
</a:t>
            </a:r>
            <a:endParaRPr lang="en-US" sz="2400" dirty="0"/>
          </a:p>
        </p:txBody>
      </p:sp>
      <p:sp>
        <p:nvSpPr>
          <p:cNvPr id="12" name="Text 1"/>
          <p:cNvSpPr txBox="1"/>
          <p:nvPr/>
        </p:nvSpPr>
        <p:spPr>
          <a:xfrm>
            <a:off x="8713525" y="4709475"/>
            <a:ext cx="267900" cy="265500"/>
          </a:xfrm>
          <a:prstGeom prst="rect">
            <a:avLst/>
          </a:prstGeom>
          <a:noFill/>
          <a:ln/>
        </p:spPr>
        <p:txBody>
          <a:bodyPr wrap="square" lIns="0" tIns="0" rIns="0" bIns="0" rtlCol="0" anchor="ctr"/>
          <a:lstStyle/>
          <a:p>
            <a:pPr algn="ctr" indent="0" marL="0">
              <a:lnSpc>
                <a:spcPct val="115000"/>
              </a:lnSpc>
              <a:buNone/>
            </a:pPr>
            <a:r>
              <a:rPr lang="en-US" sz="1000" dirty="0">
                <a:solidFill>
                  <a:srgbClr val="FFFFFF"/>
                </a:solidFill>
                <a:latin typeface="Arial" pitchFamily="34" charset="0"/>
                <a:ea typeface="Arial" pitchFamily="34" charset="-122"/>
                <a:cs typeface="Arial" pitchFamily="34" charset="-120"/>
              </a:rPr>
              <a:t>19</a:t>
            </a:r>
            <a:endParaRPr lang="en-US" sz="1000" dirty="0"/>
          </a:p>
        </p:txBody>
      </p:sp>
      <p:sp>
        <p:nvSpPr>
          <p:cNvPr id="13" name="Text 2"/>
          <p:cNvSpPr txBox="1"/>
          <p:nvPr/>
        </p:nvSpPr>
        <p:spPr>
          <a:xfrm>
            <a:off x="1178175" y="1303500"/>
            <a:ext cx="3800700" cy="495900"/>
          </a:xfrm>
          <a:prstGeom prst="rect">
            <a:avLst/>
          </a:prstGeom>
          <a:noFill/>
          <a:ln/>
        </p:spPr>
        <p:txBody>
          <a:bodyPr wrap="square" lIns="0" tIns="0" rIns="0" bIns="0" rtlCol="0" anchor="ctr"/>
          <a:lstStyle/>
          <a:p>
            <a:pPr algn="l" indent="0" marL="0">
              <a:lnSpc>
                <a:spcPct val="115000"/>
              </a:lnSpc>
              <a:buNone/>
            </a:pPr>
            <a:r>
              <a:rPr lang="en-US" sz="798" b="1" dirty="0">
                <a:solidFill>
                  <a:srgbClr val="FFFFFF"/>
                </a:solidFill>
                <a:latin typeface="Arial" pitchFamily="34" charset="0"/>
                <a:ea typeface="Arial" pitchFamily="34" charset="-122"/>
                <a:cs typeface="Arial" pitchFamily="34" charset="-120"/>
              </a:rPr>
              <a:t>Медицина
</a:t>
            </a:r>
            <a:pPr algn="l" indent="0" marL="0">
              <a:lnSpc>
                <a:spcPct val="115000"/>
              </a:lnSpc>
              <a:buNone/>
            </a:pPr>
            <a:r>
              <a:rPr lang="en-US" sz="499"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699" dirty="0">
                <a:solidFill>
                  <a:srgbClr val="FFFFFF"/>
                </a:solidFill>
                <a:latin typeface="Arial" pitchFamily="34" charset="0"/>
                <a:ea typeface="Arial" pitchFamily="34" charset="-122"/>
                <a:cs typeface="Arial" pitchFamily="34" charset="-120"/>
              </a:rPr>
              <a:t>Рентген, флюорография и компьютерная томография помогают находить переломы и болезни, а лечение с использованием излучения применяется только по строгим показаниям.
</a:t>
            </a:r>
            <a:endParaRPr lang="en-US" sz="798" dirty="0"/>
          </a:p>
        </p:txBody>
      </p:sp>
      <p:sp>
        <p:nvSpPr>
          <p:cNvPr id="14" name="Text 3"/>
          <p:cNvSpPr txBox="1"/>
          <p:nvPr/>
        </p:nvSpPr>
        <p:spPr>
          <a:xfrm>
            <a:off x="1178175" y="2179063"/>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Промышленность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Излучение используют для проверки материалов и поиска скрытых дефектов в деталях, не разбирая изделие и не повреждая его без необходимости.
</a:t>
            </a:r>
            <a:endParaRPr lang="en-US" sz="800" dirty="0"/>
          </a:p>
        </p:txBody>
      </p:sp>
      <p:sp>
        <p:nvSpPr>
          <p:cNvPr id="15" name="Text 4"/>
          <p:cNvSpPr txBox="1"/>
          <p:nvPr/>
        </p:nvSpPr>
        <p:spPr>
          <a:xfrm>
            <a:off x="1178175" y="3054625"/>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Наука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С помощью радиации изучают возраст предметов и строение вещества, а также получают данные, которые нельзя собрать обычными наблюдениями.
</a:t>
            </a:r>
            <a:endParaRPr lang="en-US" sz="800" dirty="0"/>
          </a:p>
        </p:txBody>
      </p:sp>
      <p:sp>
        <p:nvSpPr>
          <p:cNvPr id="16" name="Text 5"/>
          <p:cNvSpPr txBox="1"/>
          <p:nvPr/>
        </p:nvSpPr>
        <p:spPr>
          <a:xfrm>
            <a:off x="1178175" y="3932075"/>
            <a:ext cx="3800700" cy="495900"/>
          </a:xfrm>
          <a:prstGeom prst="rect">
            <a:avLst/>
          </a:prstGeom>
          <a:noFill/>
          <a:ln/>
        </p:spPr>
        <p:txBody>
          <a:bodyPr wrap="square" lIns="0" tIns="0" rIns="0" bIns="0" rtlCol="0" anchor="ctr"/>
          <a:lstStyle/>
          <a:p>
            <a:pPr algn="l" indent="0" marL="0">
              <a:lnSpc>
                <a:spcPct val="115000"/>
              </a:lnSpc>
              <a:buNone/>
            </a:pPr>
            <a:r>
              <a:rPr lang="en-US" sz="800" b="1" dirty="0">
                <a:solidFill>
                  <a:srgbClr val="FFFFFF"/>
                </a:solidFill>
                <a:latin typeface="Arial" pitchFamily="34" charset="0"/>
                <a:ea typeface="Arial" pitchFamily="34" charset="-122"/>
                <a:cs typeface="Arial" pitchFamily="34" charset="-120"/>
              </a:rPr>
              <a:t>Безопасный контроль
</a:t>
            </a:r>
            <a:pPr algn="l" indent="0" marL="0">
              <a:lnSpc>
                <a:spcPct val="115000"/>
              </a:lnSpc>
              <a:buNone/>
            </a:pPr>
            <a:r>
              <a:rPr lang="en-US" sz="500" dirty="0">
                <a:solidFill>
                  <a:srgbClr val="FFFFFF"/>
                </a:solidFill>
                <a:latin typeface="Arial" pitchFamily="34" charset="0"/>
                <a:ea typeface="Arial" pitchFamily="34" charset="-122"/>
                <a:cs typeface="Arial" pitchFamily="34" charset="-120"/>
              </a:rPr>
              <a:t>
</a:t>
            </a:r>
            <a:pPr algn="l" indent="0" marL="0">
              <a:lnSpc>
                <a:spcPct val="115000"/>
              </a:lnSpc>
              <a:buNone/>
            </a:pPr>
            <a:r>
              <a:rPr lang="en-US" sz="700" dirty="0">
                <a:solidFill>
                  <a:srgbClr val="FFFFFF"/>
                </a:solidFill>
                <a:latin typeface="Arial" pitchFamily="34" charset="0"/>
                <a:ea typeface="Arial" pitchFamily="34" charset="-122"/>
                <a:cs typeface="Arial" pitchFamily="34" charset="-120"/>
              </a:rPr>
              <a:t>Любое применение излучения требует норм, измерений и защиты людей, чтобы польза технологии не превращалась в лишний риск.
</a:t>
            </a:r>
            <a:endParaRPr lang="en-US" sz="800" dirty="0"/>
          </a:p>
        </p:txBody>
      </p:sp>
    </p:spTree>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name="Slide 20">
    <p:bg>
      <p:bgPr>
        <a:solidFill>
          <a:srgbClr val="FFFFFF"/>
        </a:solidFill>
      </p:bgPr>
    </p:bg>
    <p:spTree>
      <p:nvGrpSpPr>
        <p:cNvPr id="1" name=""/>
        <p:cNvGrpSpPr/>
        <p:nvPr/>
      </p:nvGrpSpPr>
      <p:grpSpPr>
        <a:xfrm>
          <a:off x="0" y="0"/>
          <a:ext cx="0" cy="0"/>
          <a:chOff x="0" y="0"/>
          <a:chExt cx="0" cy="0"/>
        </a:xfrm>
      </p:grpSpPr>
      <p:pic>
        <p:nvPicPr>
          <p:cNvPr id="2" name="Image 0" descr="preencoded.png">    </p:cNvPr>
          <p:cNvPicPr>
            <a:picLocks noChangeAspect="1"/>
          </p:cNvPicPr>
          <p:nvPr/>
        </p:nvPicPr>
        <p:blipFill>
          <a:blip r:embed="rId1"/>
          <a:stretch>
            <a:fillRect/>
          </a:stretch>
        </p:blipFill>
        <p:spPr>
          <a:xfrm>
            <a:off x="0" y="0"/>
            <a:ext cx="9144000" cy="5143500"/>
          </a:xfrm>
          <a:prstGeom prst="rect">
            <a:avLst/>
          </a:prstGeom>
        </p:spPr>
      </p:pic>
      <p:sp>
        <p:nvSpPr>
          <p:cNvPr id="3" name="Text 0"/>
          <p:cNvSpPr txBox="1"/>
          <p:nvPr/>
        </p:nvSpPr>
        <p:spPr>
          <a:xfrm>
            <a:off x="1198950" y="439796"/>
            <a:ext cx="6746100" cy="1168500"/>
          </a:xfrm>
          <a:prstGeom prst="rect">
            <a:avLst/>
          </a:prstGeom>
          <a:noFill/>
          <a:ln/>
        </p:spPr>
        <p:txBody>
          <a:bodyPr wrap="square" lIns="0" tIns="0" rIns="0" bIns="0" rtlCol="0" anchor="ctr"/>
          <a:lstStyle/>
          <a:p>
            <a:pPr algn="ctr" indent="0" marL="0">
              <a:lnSpc>
                <a:spcPct val="115000"/>
              </a:lnSpc>
              <a:buNone/>
            </a:pPr>
            <a:r>
              <a:rPr lang="en-US" sz="3000" b="1" dirty="0">
                <a:solidFill>
                  <a:srgbClr val="FFFFFF"/>
                </a:solidFill>
                <a:latin typeface="Arial" pitchFamily="34" charset="0"/>
                <a:ea typeface="Arial" pitchFamily="34" charset="-122"/>
                <a:cs typeface="Arial" pitchFamily="34" charset="-120"/>
              </a:rPr>
              <a:t>Радиация вокруг нас: важно понимать, а не бояться
</a:t>
            </a:r>
            <a:endParaRPr lang="en-US" sz="3000" dirty="0"/>
          </a:p>
        </p:txBody>
      </p:sp>
      <p:sp>
        <p:nvSpPr>
          <p:cNvPr id="4" name="Text 1"/>
          <p:cNvSpPr txBox="1"/>
          <p:nvPr/>
        </p:nvSpPr>
        <p:spPr>
          <a:xfrm>
            <a:off x="1198950" y="2552900"/>
            <a:ext cx="6746100" cy="1919700"/>
          </a:xfrm>
          <a:prstGeom prst="rect">
            <a:avLst/>
          </a:prstGeom>
          <a:noFill/>
          <a:ln/>
        </p:spPr>
        <p:txBody>
          <a:bodyPr wrap="square" lIns="0" tIns="0" rIns="0" bIns="0" rtlCol="0" anchor="ctr"/>
          <a:lstStyle/>
          <a:p>
            <a:pPr algn="ctr" indent="0" marL="0">
              <a:lnSpc>
                <a:spcPct val="115000"/>
              </a:lnSpc>
              <a:buNone/>
            </a:pPr>
            <a:r>
              <a:rPr lang="en-US" sz="1200" dirty="0">
                <a:solidFill>
                  <a:srgbClr val="FFFFFF"/>
                </a:solidFill>
                <a:latin typeface="Arial" pitchFamily="34" charset="0"/>
                <a:ea typeface="Arial" pitchFamily="34" charset="-122"/>
                <a:cs typeface="Arial" pitchFamily="34" charset="-120"/>
              </a:rPr>
              <a:t>Радиация есть в природе, в домах и в медицине, но при знании источников, доз и правил защиты её можно использовать безопасно и разумно.
</a:t>
            </a:r>
            <a:endParaRPr lang="en-US" sz="1200" dirty="0"/>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0</Words>
  <Application>Microsoft Office PowerPoint</Application>
  <PresentationFormat>On-screen Show (16:9)</PresentationFormat>
  <Paragraphs>0</Paragraphs>
  <Slides>20</Slides>
  <Notes>20</Notes>
  <HiddenSlides>0</HiddenSlides>
  <MMClips>0</MMClips>
  <ScaleCrop>false</ScaleCrop>
  <HeadingPairs>
    <vt:vector size="6" baseType="variant">
      <vt:variant>
        <vt:lpstr>Fonts Used</vt:lpstr>
      </vt:variant>
      <vt:variant>
        <vt:i4>2</vt:i4>
      </vt:variant>
      <vt:variant>
        <vt:lpstr>Theme</vt:lpstr>
      </vt:variant>
      <vt:variant>
        <vt:i4>1</vt:i4>
      </vt:variant>
      <vt:variant>
        <vt:lpstr>Slide Titles</vt:lpstr>
      </vt:variant>
      <vt:variant>
        <vt:i4>20</vt:i4>
      </vt:variant>
    </vt:vector>
  </HeadingPairs>
  <TitlesOfParts>
    <vt:vector size="23" baseType="lpstr">
      <vt:lpstr>Arial</vt:lpstr>
      <vt:lpstr>Calibri</vt:lpstr>
      <vt:lpstr>Office Theme</vt:lpstr>
      <vt:lpstr>Slide 1</vt:lpstr>
      <vt:lpstr>Slide 2</vt:lpstr>
      <vt:lpstr>Slide 3</vt:lpstr>
      <vt:lpstr>Slide 4</vt:lpstr>
      <vt:lpstr>Slide 5</vt:lpstr>
      <vt:lpstr>Slide 6</vt:lpstr>
      <vt:lpstr>Slide 7</vt:lpstr>
      <vt:lpstr>Slide 8</vt:lpstr>
      <vt:lpstr>Slide 9</vt:lpstr>
      <vt:lpstr>Slide 10</vt:lpstr>
      <vt:lpstr>Slide 11</vt:lpstr>
      <vt:lpstr>Slide 12</vt:lpstr>
      <vt:lpstr>Slide 13</vt:lpstr>
      <vt:lpstr>Slide 14</vt:lpstr>
      <vt:lpstr>Slide 15</vt:lpstr>
      <vt:lpstr>Slide 16</vt:lpstr>
      <vt:lpstr>Slide 17</vt:lpstr>
      <vt:lpstr>Slide 18</vt:lpstr>
      <vt:lpstr>Slide 19</vt:lpstr>
      <vt:lpstr>Slide 20</vt:lpstr>
    </vt:vector>
  </TitlesOfParts>
  <Company>PptxGenJS</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PptxGenJS Presentation</dc:title>
  <dc:subject>PptxGenJS Presentation</dc:subject>
  <dc:creator>PptxGenJS</dc:creator>
  <cp:lastModifiedBy>PptxGenJS</cp:lastModifiedBy>
  <cp:revision>1</cp:revision>
  <dcterms:created xsi:type="dcterms:W3CDTF">2026-05-21T01:25:20Z</dcterms:created>
  <dcterms:modified xsi:type="dcterms:W3CDTF">2026-05-21T01:25:20Z</dcterms:modified>
</cp:coreProperties>
</file>