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91750" y="1383075"/>
            <a:ext cx="6346200" cy="27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мир менялся: главные линии сравнения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индустриального центра к развивающейся периферии — через кризисы, реформы и модернизацию.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4572000" y="4694400"/>
            <a:ext cx="4370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индустриальный центр XIX века и послевоенные страны Азии, Африки и Латинской Америки решали разные, но связанные задачи развития.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этапа мирового развития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Мировая экономика на рубеже веков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75675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XIX века мировая экономика стала единой системой, где капитал, технологии и финансы концентрировались в индустриальных державах, а зависимые территории встраивались в обмен неравноправно.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2931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функций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и полуколонии поставляли сырьё и продовольствие, тогда как промышленные центры продавали машины, ткани и готовую продукцию, закрепляя специализацию периферии.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6082963" y="1221250"/>
            <a:ext cx="2265600" cy="31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разрыва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Транспорт, банки и мировая торговля ускорили связь между регионами, но одновременно усилили разрыв в доходах, возможностях накопления и доступе к технологиям.
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Технологический рывок индустриальной эпохи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8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энергии
</a:t>
            </a:r>
            <a:pPr algn="l" indent="0" marL="0">
              <a:lnSpc>
                <a:spcPct val="100000"/>
              </a:lnSpc>
              <a:buNone/>
            </a:pPr>
            <a:r>
              <a:rPr lang="en-US" sz="7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энергия и электричество резко повысили производительность труда, позволили строить крупные заводы и расширили масштабы массового фабричного производства.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337608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Тяжёлая индустрия
</a:t>
            </a:r>
            <a:pPr algn="l" indent="0" marL="0">
              <a:lnSpc>
                <a:spcPct val="100000"/>
              </a:lnSpc>
              <a:buNone/>
            </a:pPr>
            <a:r>
              <a:rPr lang="en-US" sz="6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Сталь, химическая промышленность и железные дороги ускорили строительство, перевозки и военное производство, сделав индустриальный рост более быстрым и затратным одновременно.
</a:t>
            </a:r>
            <a:endParaRPr lang="en-US" sz="1246" dirty="0"/>
          </a:p>
        </p:txBody>
      </p:sp>
      <p:sp>
        <p:nvSpPr>
          <p:cNvPr id="14" name="Text 4"/>
          <p:cNvSpPr txBox="1"/>
          <p:nvPr/>
        </p:nvSpPr>
        <p:spPr>
          <a:xfrm>
            <a:off x="2859720" y="1342457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Сжатие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 пароход сократили расстояния между континентами, а значит, новости, приказы и товары стали двигаться почти в реальном времени по меркам эпохи.
</a:t>
            </a:r>
            <a:endParaRPr lang="en-US" sz="1368" dirty="0"/>
          </a:p>
        </p:txBody>
      </p:sp>
      <p:sp>
        <p:nvSpPr>
          <p:cNvPr id="15" name="Text 5"/>
          <p:cNvSpPr txBox="1"/>
          <p:nvPr/>
        </p:nvSpPr>
        <p:spPr>
          <a:xfrm>
            <a:off x="2859720" y="2812728"/>
            <a:ext cx="2430768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держав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выпуска усилил конкуренцию между державами за рынки, сырьё и инвестиции, что превратило технологическое превосходство в инструмент мировой политики.
</a:t>
            </a:r>
            <a:endParaRPr lang="en-US" sz="13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Колониализм и зависимая периферия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 была встроена в мировой рынок как поставщик сырья и покупатель готовых товаров; условия обмена определялись метрополиями.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Периферия специализировалась на узком наборе товаров и зависела от решений внешних центров силы.
</a:t>
            </a:r>
            <a:endParaRPr lang="en-US" sz="1362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литература по колониальной экономике и мировому хозяйству конца XIX — начала XX века
</a:t>
            </a:r>
            <a:endParaRPr lang="en-US" sz="124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последствия индустриализации
</a:t>
            </a:r>
            <a:endParaRPr lang="en-US" sz="2928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783700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рабочий мир
</a:t>
            </a:r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Ускоренная индустриализация вызвала рост городов и сформировала многочисленный рабочий класс, чья повседневная жизнь определялась длинным рабочим днём и низкой оплатой.
</a:t>
            </a:r>
            <a:endParaRPr lang="en-US" sz="1370" dirty="0"/>
          </a:p>
        </p:txBody>
      </p:sp>
      <p:sp>
        <p:nvSpPr>
          <p:cNvPr id="13" name="Text 3"/>
          <p:cNvSpPr txBox="1"/>
          <p:nvPr/>
        </p:nvSpPr>
        <p:spPr>
          <a:xfrm>
            <a:off x="783700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Перенаселённые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центры привлекали сельских жителей и мигрантов, но быстрый приток населения нередко опережал строительство жилья, водопровода и санитарной инфраструктуры.
</a:t>
            </a:r>
            <a:endParaRPr lang="en-US" sz="1370" dirty="0"/>
          </a:p>
        </p:txBody>
      </p:sp>
      <p:sp>
        <p:nvSpPr>
          <p:cNvPr id="14" name="Text 4"/>
          <p:cNvSpPr txBox="1"/>
          <p:nvPr/>
        </p:nvSpPr>
        <p:spPr>
          <a:xfrm>
            <a:off x="783700" y="33268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борьба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Трудовые конфликты стали обычным явлением: забастовки, профсоюзы и требования сокращения рабочего дня отражали борьбу за базовые социальные права.
</a:t>
            </a:r>
            <a:endParaRPr lang="en-US" sz="1380" dirty="0"/>
          </a:p>
        </p:txBody>
      </p:sp>
      <p:sp>
        <p:nvSpPr>
          <p:cNvPr id="15" name="Text 5"/>
          <p:cNvSpPr txBox="1"/>
          <p:nvPr/>
        </p:nvSpPr>
        <p:spPr>
          <a:xfrm>
            <a:off x="5065438" y="122677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через океан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европейцев уехали в Америку, где искали работу и землю; переселение смягчало давление в старых индустриальных регионах и меняло состав обществ.
</a:t>
            </a:r>
            <a:endParaRPr lang="en-US" sz="1380" dirty="0"/>
          </a:p>
        </p:txBody>
      </p:sp>
      <p:sp>
        <p:nvSpPr>
          <p:cNvPr id="16" name="Text 6"/>
          <p:cNvSpPr txBox="1"/>
          <p:nvPr/>
        </p:nvSpPr>
        <p:spPr>
          <a:xfrm>
            <a:off x="5065438" y="2276825"/>
            <a:ext cx="3736800" cy="9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7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бедности, детского труда и несчастных случаев постепенно вызвали первые реформы, положив начало государственному регулированию социальной сферы.
</a:t>
            </a:r>
            <a:endParaRPr lang="en-US" sz="138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кризисов к мировому перелому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логика: экономическая конкуренция → политическое противостояние → мировой конфликт
</a:t>
            </a:r>
            <a:endParaRPr lang="en-US" sz="296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Деколонизация и новая повестка развития
</a:t>
            </a:r>
            <a:endParaRPr lang="en-US" sz="3109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659383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политическая карта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колониальные империи начали распадаться, а новые государства получили формальную независимость и право самостоятельно определять курс развития.
</a:t>
            </a:r>
            <a:endParaRPr lang="en-US" sz="1544" dirty="0"/>
          </a:p>
        </p:txBody>
      </p:sp>
      <p:sp>
        <p:nvSpPr>
          <p:cNvPr id="11" name="Text 3"/>
          <p:cNvSpPr txBox="1"/>
          <p:nvPr/>
        </p:nvSpPr>
        <p:spPr>
          <a:xfrm>
            <a:off x="2815034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развития
</a:t>
            </a:r>
            <a:pPr algn="l" indent="0" marL="0">
              <a:lnSpc>
                <a:spcPct val="100000"/>
              </a:lnSpc>
              <a:buNone/>
            </a:pPr>
            <a:r>
              <a:rPr lang="en-US" sz="8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молодыми странами встала задача не только укрепить суверенитет, но и создать экономическую основу государства: промышленность, транспорт, управленческие кадры.
</a:t>
            </a:r>
            <a:endParaRPr lang="en-US" sz="1652" dirty="0"/>
          </a:p>
        </p:txBody>
      </p:sp>
      <p:sp>
        <p:nvSpPr>
          <p:cNvPr id="12" name="Text 4"/>
          <p:cNvSpPr txBox="1"/>
          <p:nvPr/>
        </p:nvSpPr>
        <p:spPr>
          <a:xfrm>
            <a:off x="4970685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социальная сфера
</a:t>
            </a:r>
            <a:pPr algn="l" indent="0" marL="0">
              <a:lnSpc>
                <a:spcPct val="100000"/>
              </a:lnSpc>
              <a:buNone/>
            </a:pPr>
            <a:r>
              <a:rPr lang="en-US" sz="8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получили школы, больницы, дороги и энергосистема, потому что без них национальная интеграция и рост оставались крайне ограниченными.
</a:t>
            </a:r>
            <a:endParaRPr lang="en-US" sz="1647" dirty="0"/>
          </a:p>
        </p:txBody>
      </p:sp>
      <p:sp>
        <p:nvSpPr>
          <p:cNvPr id="13" name="Text 5"/>
          <p:cNvSpPr txBox="1"/>
          <p:nvPr/>
        </p:nvSpPr>
        <p:spPr>
          <a:xfrm>
            <a:off x="7126336" y="1342434"/>
            <a:ext cx="1676064" cy="30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самостоятельного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стала восприниматься как исторический рывок, который должен сократить разрыв с индустриальным миром и одновременно сохранить политическую самостоятельность.
</a:t>
            </a:r>
            <a:endParaRPr lang="en-US" sz="154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Лестница модернизации после независимости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инструменты послевоенной модернизации в странах Азии, Африки и Латинской Америки
</a:t>
            </a:r>
            <a:endParaRPr lang="en-US" sz="2731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1960-е
</a:t>
            </a:r>
            <a:pPr algn="ctr" indent="0" marL="0">
              <a:lnSpc>
                <a:spcPct val="100000"/>
              </a:lnSpc>
              <a:buNone/>
            </a:pPr>
            <a:r>
              <a:rPr lang="en-US" sz="27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 переломным десятилетием ускоренной индустриализации в Восточной и Юго-Восточной Азии.
</a:t>
            </a:r>
            <a:endParaRPr lang="en-US" sz="592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 десятилетия азиатские экономики особенно быстро наращивали промышленность и экспорт, превращая города в узлы роста.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экономической истории Восточной и Юго-Восточной Азии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кейса стали классическими примерами успешной модернизации.
</a:t>
            </a:r>
            <a:endParaRPr lang="en-US" sz="70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кейса Восточной Азии стали образцами ускоренной модернизации: они показали, что образование, экспорт и активная государственная политика могут дать быстрый рост.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темы и учебному курсу по новейшей истории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Азия: примеры успешных траекторий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экономики различались по структуре роста: одни опирались на промышленный экспорт, другие — на торговлю и услуги, но все быстро включались в мировые рынки.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кейса демонстрируют ускоренную интеграцию в мировую экономику, но их источники роста были разными: промышленность, торговля, услуги и государственная поддержка.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темы; примеры: Южная Корея, Тайвань, Сингапур, Гонконг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16" y="1342500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7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государства начали путь с нехватки дорог, портов, энергетики и связей между регионами. Это затрудняло формирование единого рынка и делало развитие зависимым от внешней помощи.
</a:t>
            </a:r>
            <a:endParaRPr lang="en-US" sz="1352" dirty="0"/>
          </a:p>
        </p:txBody>
      </p:sp>
      <p:sp>
        <p:nvSpPr>
          <p:cNvPr id="10" name="Text 1"/>
          <p:cNvSpPr txBox="1"/>
          <p:nvPr/>
        </p:nvSpPr>
        <p:spPr>
          <a:xfrm>
            <a:off x="337616" y="2378243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Проблема целостности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границы часто не совпадали с этнической и языковой картой, поэтому политическая интеграция сопровождалась напряжённостью. В ряде стран это перерастало в конфликты за власть и ресурсы.
</a:t>
            </a:r>
            <a:endParaRPr lang="en-US" sz="1262" dirty="0"/>
          </a:p>
        </p:txBody>
      </p:sp>
      <p:sp>
        <p:nvSpPr>
          <p:cNvPr id="11" name="Text 2"/>
          <p:cNvSpPr txBox="1"/>
          <p:nvPr/>
        </p:nvSpPr>
        <p:spPr>
          <a:xfrm>
            <a:off x="337616" y="3416968"/>
            <a:ext cx="4953052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Сырьевая зависимость
</a:t>
            </a:r>
            <a:pPr algn="l" indent="0" marL="0">
              <a:lnSpc>
                <a:spcPct val="100000"/>
              </a:lnSpc>
              <a:buNone/>
            </a:pPr>
            <a:r>
              <a:rPr lang="en-US" sz="8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многих стран строилась на вывозе одного-двух видов сырья. Такая специализация давала доходы, но делала бюджеты и занятость уязвимыми к колебаниям мировых цен.
</a:t>
            </a:r>
            <a:endParaRPr lang="en-US" sz="1484" dirty="0"/>
          </a:p>
        </p:txBody>
      </p:sp>
      <p:sp>
        <p:nvSpPr>
          <p:cNvPr id="12" name="Text 3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 после деколонизации: стартовые условия
</a:t>
            </a:r>
            <a:endParaRPr lang="en-US" sz="2641" dirty="0"/>
          </a:p>
        </p:txBody>
      </p:sp>
      <p:sp>
        <p:nvSpPr>
          <p:cNvPr id="13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стратегии развития и их ограничения
</a:t>
            </a:r>
            <a:endParaRPr lang="en-US" sz="2719" dirty="0"/>
          </a:p>
        </p:txBody>
      </p:sp>
      <p:sp>
        <p:nvSpPr>
          <p:cNvPr id="9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75675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сектор
</a:t>
            </a:r>
            <a:pPr algn="l" indent="0" marL="0">
              <a:lnSpc>
                <a:spcPct val="100000"/>
              </a:lnSpc>
              <a:buNone/>
            </a:pPr>
            <a:r>
              <a:rPr lang="en-US" sz="8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стремились ускорить рост через создание крупных государственных компаний, контроль над стратегическими отраслями и прямое управление инвестициями. Это должно было заменить слабый частный капитал.
</a:t>
            </a:r>
            <a:endParaRPr lang="en-US" sz="1567" dirty="0"/>
          </a:p>
        </p:txBody>
      </p:sp>
      <p:sp>
        <p:nvSpPr>
          <p:cNvPr id="11" name="Text 3"/>
          <p:cNvSpPr txBox="1"/>
          <p:nvPr/>
        </p:nvSpPr>
        <p:spPr>
          <a:xfrm>
            <a:off x="4872152" y="1221252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Аграрные реформы и национализация ресурсов должны были дать государству больше доходов и снизить социальное неравенство. На практике их эффект зависел от кадров, управления и политической стабильности.
</a:t>
            </a:r>
            <a:endParaRPr lang="en-US" sz="1594" dirty="0"/>
          </a:p>
        </p:txBody>
      </p:sp>
      <p:sp>
        <p:nvSpPr>
          <p:cNvPr id="12" name="Text 4"/>
          <p:cNvSpPr txBox="1"/>
          <p:nvPr/>
        </p:nvSpPr>
        <p:spPr>
          <a:xfrm>
            <a:off x="575675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и защита рынка
</a:t>
            </a:r>
            <a:pPr algn="l" indent="0" marL="0">
              <a:lnSpc>
                <a:spcPct val="100000"/>
              </a:lnSpc>
              <a:buNone/>
            </a:pPr>
            <a:r>
              <a:rPr lang="en-US" sz="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Пятилетние планы и программы импортозамещения были рассчитаны на быстрый запуск промышленности внутри страны. Однако внутренний рынок часто оставался слишком узким для устойчивого расширения производства.
</a:t>
            </a:r>
            <a:endParaRPr lang="en-US" sz="1502" dirty="0"/>
          </a:p>
        </p:txBody>
      </p:sp>
      <p:sp>
        <p:nvSpPr>
          <p:cNvPr id="13" name="Text 5"/>
          <p:cNvSpPr txBox="1"/>
          <p:nvPr/>
        </p:nvSpPr>
        <p:spPr>
          <a:xfrm>
            <a:off x="4872152" y="2902490"/>
            <a:ext cx="3468600" cy="150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внешних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8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кредиты помогали строить инфраструктуру, но увеличивали долговую нагрузку и зависимость от международных финансовых условий. При слабом управлении это ослабляло долгосрочный эффект реформ.
</a:t>
            </a:r>
            <a:endParaRPr lang="en-US" sz="155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24053"/>
            <a:ext cx="5266500" cy="16651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Африка: кризисы и структурная перестройка
</a:t>
            </a:r>
            <a:endParaRPr lang="en-US" sz="295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1970-х и ответные реформы 1980-х показали, как быстро менялись условия развития и насколько разными могли быть последствия для стран Африки.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3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стабилизация часто достигалась через жёсткие меры, но они ослабляли социальную сферу и не всегда решали проблему зависимости от сырья.
</a:t>
            </a:r>
            <a:endParaRPr lang="en-US" sz="1337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теме; структурная перестройка и программы корректировки в странах Африки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общий профиль модернизации
</a:t>
            </a:r>
            <a:endParaRPr lang="en-US" sz="2641" dirty="0"/>
          </a:p>
        </p:txBody>
      </p:sp>
      <p:sp>
        <p:nvSpPr>
          <p:cNvPr id="10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783700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защиту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странах промышленный рост поддерживался государством, но часто зависел от займов и защиты внутреннего рынка. Поэтому успехи были заметны, однако не всегда устойчивы.
</a:t>
            </a:r>
            <a:endParaRPr lang="en-US" sz="1587" dirty="0"/>
          </a:p>
        </p:txBody>
      </p:sp>
      <p:sp>
        <p:nvSpPr>
          <p:cNvPr id="12" name="Text 3"/>
          <p:cNvSpPr txBox="1"/>
          <p:nvPr/>
        </p:nvSpPr>
        <p:spPr>
          <a:xfrm>
            <a:off x="783700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Нестабильная политика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жизнь нередко сопровождалась популизмом и сменой курсов, что мешало долгосрочным реформам. Экономические решения зависели не только от планов, но и от смены режимов.
</a:t>
            </a:r>
            <a:endParaRPr lang="en-US" sz="1487" dirty="0"/>
          </a:p>
        </p:txBody>
      </p:sp>
      <p:sp>
        <p:nvSpPr>
          <p:cNvPr id="13" name="Text 4"/>
          <p:cNvSpPr txBox="1"/>
          <p:nvPr/>
        </p:nvSpPr>
        <p:spPr>
          <a:xfrm>
            <a:off x="5100413" y="13424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разрыв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Инфляция и неравенство оставались хроническими проблемами даже в период роста. Доходы концентрировались в городах и отдельных отраслях, а сельские районы отставали по уровню жизни.
</a:t>
            </a:r>
            <a:endParaRPr lang="en-US" sz="1566" dirty="0"/>
          </a:p>
        </p:txBody>
      </p:sp>
      <p:sp>
        <p:nvSpPr>
          <p:cNvPr id="14" name="Text 5"/>
          <p:cNvSpPr txBox="1"/>
          <p:nvPr/>
        </p:nvSpPr>
        <p:spPr>
          <a:xfrm>
            <a:off x="5100413" y="2884850"/>
            <a:ext cx="37014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 внешней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9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рынки, кредиты и цены на сырьё сильно влияли на экономику региона. Поэтому одни и те же реформы в разных странах давали разные результаты.
</a:t>
            </a:r>
            <a:endParaRPr lang="en-US" sz="16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импортозамещение и его пределы
</a:t>
            </a:r>
            <a:pPr algn="l" indent="0" marL="0">
              <a:lnSpc>
                <a:spcPct val="100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логику перехода от стимулирования внутреннего производства к накоплению структурных ограничений.
</a:t>
            </a:r>
            <a:endParaRPr lang="en-US" sz="2303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Америка: разные траектории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Бразилия, Мексика и Чили демонстрируют три разные логики модернизации: индустриальный рывок, сочетание роста с неравенством и переход к экспортно-рыночной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роста не означало одинаковых результатов: страны выбирали разные экономические инструменты, и каждая траектория имела собственные ограничения.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 материалам темы; сравнительный обзор траекторий Бразилии, Мексики и Чили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715625"/>
            <a:ext cx="5266500" cy="188199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регионов по ключевым параметрам
</a:t>
            </a:r>
            <a:endParaRPr lang="en-US" sz="28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успех модернизации зависел не только от темпов роста, но и от качества институтов, структуры экономики и устойчивости к внешним шокам.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регионах модернизация шла неровно, но различались её механизмы: Азия выигрывала от экспорта, Африка — страдала от сырьевой зависимости, Латинская Америка — от долгов и инфляции.
</a:t>
            </a:r>
            <a:endParaRPr lang="en-US" sz="1116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Сравнительное обобщение по теме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урок модернизации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XX века показывает: рост становится устойчивым там, где государство умеет поддерживать реформы, а экономика не зависит от одного источника дохода. Социальная цена ошибок здесь особенно велика.
</a:t>
            </a:r>
            <a:endParaRPr lang="en-US" sz="395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2026-07-26T08:55:57Z</dcterms:created>
  <dcterms:modified xsi:type="dcterms:W3CDTF">2026-07-26T08:55:57Z</dcterms:modified>
</cp:coreProperties>
</file>