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Сокровища духовной народной мудрости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Открываем сокровища фольклора — где живут добро, смекалка и правда.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литературного чтения дети открывают мир народных сказок и малых жанров фольклора. Короткие тексты легко читать вслух, учить наизусть и обсуждать вместе, а ещё они помогают замечать мудрые мысли в простых словах.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Знакомимся с фольклором во 2 классе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41"/>
            <a:ext cx="2466283" cy="19508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950" y="1171966"/>
            <a:ext cx="2466283" cy="195086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5150" y="1171966"/>
            <a:ext cx="2466283" cy="195086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как особый мир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307321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Тропинка в волшебный лес
</a:t>
            </a:r>
            <a:pPr algn="ctr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сказка кажется обычной: герой живёт в деревне, идёт в путь или ищет пропажу. Но за поворотом его ждут чудеса, говорящие звери и мудрые подсказки. Чем труднее испытание, тем ярче проявляются смелость и доброта.
</a:t>
            </a:r>
            <a:endParaRPr lang="en-US" sz="1154" dirty="0"/>
          </a:p>
        </p:txBody>
      </p:sp>
      <p:sp>
        <p:nvSpPr>
          <p:cNvPr id="12" name="Text 3"/>
          <p:cNvSpPr txBox="1"/>
          <p:nvPr/>
        </p:nvSpPr>
        <p:spPr>
          <a:xfrm>
            <a:off x="32915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Испытание для доброго сердца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герой не всегда самый сильный, зато он не сдаётся и помогает другим. Он слушает совет, работает, терпит и думает, прежде чем действовать. Именно поэтому в конце сказки он находит выход, а зло теряет свою власть.
</a:t>
            </a:r>
            <a:endParaRPr lang="en-US" sz="1177" dirty="0"/>
          </a:p>
        </p:txBody>
      </p:sp>
      <p:sp>
        <p:nvSpPr>
          <p:cNvPr id="13" name="Text 4"/>
          <p:cNvSpPr txBox="1"/>
          <p:nvPr/>
        </p:nvSpPr>
        <p:spPr>
          <a:xfrm>
            <a:off x="62757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Победа, которую ждут все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народной сказке финал обычно светлый и радостный. Лень, жадность и хитрость попадают в неловкое положение, а честность и труд получают награду. Так сказка учит: хорошие поступки всегда сильнее красивых слов.
</a:t>
            </a:r>
            <a:endParaRPr lang="en-US" sz="117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— короткие и меткие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Пословица говорит мало, а смысл в ней большой. В нескольких словах народ умеет напомнить о труде, осторожности, дружбе и умении думать прежде, чем действовать.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пословицы легко запоминаются, потому что звучат чётко и ритмично. Их можно услышать в разговоре дома, в школе и даже в игре, когда нужно дать мудрый совет.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796350" y="3339125"/>
            <a:ext cx="73191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Пословица помогает быстро понять главную мысль. Она как маленький фонарик: осветит ситуацию, подскажет верный поступок и покажет, чему народ считает нужным учиться.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8279" y="0"/>
            <a:ext cx="4364943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1806016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35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Поговорка рисует картину
</a:t>
            </a:r>
            <a:pPr algn="l" indent="0" marL="0">
              <a:lnSpc>
                <a:spcPct val="100000"/>
              </a:lnSpc>
              <a:buNone/>
            </a:pPr>
            <a:r>
              <a:rPr lang="en-US" sz="154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Поговорка не поучает прямо, а делает речь ярче и веселее. Одно меткое выражение может сразу передать настроение, удивление или преувеличение — и слушателю всё понятно без долгих объяснений.
</a:t>
            </a:r>
            <a:endParaRPr lang="en-US" sz="1735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311075"/>
            <a:ext cx="4200900" cy="133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Поговорки и прибаутки делают речь живой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3219598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Прибаутка добавляет улыбку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Прибаутки любят ритм, игру слов и шутку. Они звучат задорно, словно маленькая песенка, и помогают говорить легко, интересно и без скуки.
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7944" y="4206233"/>
            <a:ext cx="521700" cy="4637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73881" y="4186700"/>
            <a:ext cx="50280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10356" y="4186700"/>
            <a:ext cx="502800" cy="5028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6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загадки тренируют наблюдательность
</a:t>
            </a:r>
            <a:endParaRPr lang="en-US" sz="3166" dirty="0"/>
          </a:p>
        </p:txBody>
      </p:sp>
      <p:sp>
        <p:nvSpPr>
          <p:cNvPr id="14" name="Text 2"/>
          <p:cNvSpPr txBox="1"/>
          <p:nvPr/>
        </p:nvSpPr>
        <p:spPr>
          <a:xfrm>
            <a:off x="401068" y="1587500"/>
            <a:ext cx="2385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разгадать загадку, нужно заметить признаки предмета и не торопиться с ответом. Так тренируются внимание и умение сравнивать.
</a:t>
            </a:r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внимательно
</a:t>
            </a:r>
            <a:endParaRPr lang="en-US" sz="1600" dirty="0"/>
          </a:p>
        </p:txBody>
      </p:sp>
      <p:sp>
        <p:nvSpPr>
          <p:cNvPr id="15" name="Text 3"/>
          <p:cNvSpPr txBox="1"/>
          <p:nvPr/>
        </p:nvSpPr>
        <p:spPr>
          <a:xfrm>
            <a:off x="3337555" y="1587500"/>
            <a:ext cx="2385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Загадка не называет предмет прямо, поэтому приходится рассуждать. Ребёнок вспоминает знакомые вещи, ищет подсказки и делает умный вывод.
</a:t>
            </a:r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Думаем и сопоставляем
</a:t>
            </a:r>
            <a:endParaRPr lang="en-US" sz="1600" dirty="0"/>
          </a:p>
        </p:txBody>
      </p:sp>
      <p:sp>
        <p:nvSpPr>
          <p:cNvPr id="16" name="Text 4"/>
          <p:cNvSpPr txBox="1"/>
          <p:nvPr/>
        </p:nvSpPr>
        <p:spPr>
          <a:xfrm>
            <a:off x="6274030" y="1587500"/>
            <a:ext cx="2385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Загадки о природе, овощах и животных помогают запоминать новые слова. А ещё они учат замечать, как интересен и разнообразен окружающий мир.
</a:t>
            </a:r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Узнаём мир лучше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народная мудрость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устного народного творчества от наблюдений людей к передаче детям.
</a:t>
            </a:r>
            <a:endParaRPr lang="en-US" sz="150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предупреждает: жадность, ложь и лень обязательно создают неприятности. Народ как будто говорит: трудись, думай и поступай по совести — тогда трудности станут меньше.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учат народные сказки
</a:t>
            </a:r>
            <a:endParaRPr lang="en-US" sz="32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показывает, как важно быть честным, смелым и терпеливым. Герой может ошибаться, но он учится, не унывает и идёт к цели даже тогда, когда путь кажется трудным.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4309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сказках ценятся дружба, верность и забота о слабых. Добрые поступки помогают героям найти помощников, сохранить доверие и выйти из самых запутанных испытаний.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34"/>
            <a:ext cx="2466300" cy="1950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775" y="1171959"/>
            <a:ext cx="2466300" cy="1950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2800" y="1171959"/>
            <a:ext cx="2466300" cy="195088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народных сказок
</a:t>
            </a:r>
            <a:endParaRPr lang="en-US" sz="3200" dirty="0"/>
          </a:p>
        </p:txBody>
      </p:sp>
      <p:sp>
        <p:nvSpPr>
          <p:cNvPr id="12" name="Text 2"/>
          <p:cNvSpPr txBox="1"/>
          <p:nvPr/>
        </p:nvSpPr>
        <p:spPr>
          <a:xfrm>
            <a:off x="579775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Простой, но находчивый герой
</a:t>
            </a:r>
            <a:pPr algn="l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может выглядеть совсем обычным, но именно ему удаётся найти выход из трудной ситуации. Такой герой не хвастается, а действует спокойно, с добрым сердцем и смекалкой. Поэтому он быстро становится любимцем слушателей.
</a:t>
            </a:r>
            <a:endParaRPr lang="en-US" sz="1047" dirty="0"/>
          </a:p>
        </p:txBody>
      </p:sp>
      <p:sp>
        <p:nvSpPr>
          <p:cNvPr id="13" name="Text 3"/>
          <p:cNvSpPr txBox="1"/>
          <p:nvPr/>
        </p:nvSpPr>
        <p:spPr>
          <a:xfrm>
            <a:off x="3657800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Мудрая помощница и верный зверь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рядом с героем часто появляется тот, кто подскажет дорогу или спасёт в беде. Это может быть мудрая помощница, как Василиса Премудрая, или добрый зверь, который помогает без лишних слов и не ждёт награды.
</a:t>
            </a:r>
            <a:endParaRPr lang="en-US" sz="1027" dirty="0"/>
          </a:p>
        </p:txBody>
      </p:sp>
      <p:sp>
        <p:nvSpPr>
          <p:cNvPr id="14" name="Text 4"/>
          <p:cNvSpPr txBox="1"/>
          <p:nvPr/>
        </p:nvSpPr>
        <p:spPr>
          <a:xfrm>
            <a:off x="6735825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Коварный вредитель
</a:t>
            </a:r>
            <a:pPr algn="l" indent="0" marL="0">
              <a:lnSpc>
                <a:spcPct val="100000"/>
              </a:lnSpc>
              <a:buNone/>
            </a:pPr>
            <a:r>
              <a:rPr lang="en-US" sz="110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Лиса, медведь или другой хитрец пытается обмануть героя, но не всегда оказывается умнее. Его проделки легко запоминаются, потому что сразу видно: хитрость без доброты и труда не приносит настоящего успеха.
</a:t>
            </a:r>
            <a:endParaRPr lang="en-US" sz="110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100" y="1587500"/>
            <a:ext cx="377100" cy="5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92250" y="1630220"/>
            <a:ext cx="521700" cy="4173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29700" y="1630220"/>
            <a:ext cx="521700" cy="4173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песни и их настроение
</a:t>
            </a:r>
            <a:endParaRPr lang="en-US" sz="3200" dirty="0"/>
          </a:p>
        </p:txBody>
      </p:sp>
      <p:sp>
        <p:nvSpPr>
          <p:cNvPr id="12" name="Text 2"/>
          <p:cNvSpPr txBox="1"/>
          <p:nvPr/>
        </p:nvSpPr>
        <p:spPr>
          <a:xfrm>
            <a:off x="1100174" y="1587500"/>
            <a:ext cx="17889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Колыбельные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песни звучат тихо, мягко и ласково. Они помогают малышу успокоиться, а взрослым — передать тепло, заботу и любовь.
</a:t>
            </a:r>
            <a:endParaRPr lang="en-US" sz="1600" dirty="0"/>
          </a:p>
        </p:txBody>
      </p:sp>
      <p:sp>
        <p:nvSpPr>
          <p:cNvPr id="13" name="Text 3"/>
          <p:cNvSpPr txBox="1"/>
          <p:nvPr/>
        </p:nvSpPr>
        <p:spPr>
          <a:xfrm>
            <a:off x="4037624" y="1587500"/>
            <a:ext cx="17889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Хороводные и веснянки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песни поют весело и дружно, часто в кругу. В них слышатся радость, ожидание весны и чувство единства с другими людьми.
</a:t>
            </a:r>
            <a:endParaRPr lang="en-US" sz="1600" dirty="0"/>
          </a:p>
        </p:txBody>
      </p:sp>
      <p:sp>
        <p:nvSpPr>
          <p:cNvPr id="14" name="Text 4"/>
          <p:cNvSpPr txBox="1"/>
          <p:nvPr/>
        </p:nvSpPr>
        <p:spPr>
          <a:xfrm>
            <a:off x="6975074" y="1587500"/>
            <a:ext cx="17889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Трудовые и обрядовые
</a:t>
            </a:r>
            <a:pPr algn="l" indent="0" marL="0">
              <a:lnSpc>
                <a:spcPct val="100000"/>
              </a:lnSpc>
              <a:buNone/>
            </a:pPr>
            <a:r>
              <a:rPr lang="en-US" sz="156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песни сопровождали работу, праздники и важные семейные события. Они помогали людям чувствовать ритм дела, надеяться на добро и помнить о традициях.
</a:t>
            </a:r>
            <a:endParaRPr lang="en-US" sz="156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Игры, считалки и дразнилки
</a:t>
            </a:r>
            <a:endParaRPr lang="en-US" sz="3200" dirty="0"/>
          </a:p>
        </p:txBody>
      </p:sp>
      <p:sp>
        <p:nvSpPr>
          <p:cNvPr id="5" name="Text 2"/>
          <p:cNvSpPr txBox="1"/>
          <p:nvPr/>
        </p:nvSpPr>
        <p:spPr>
          <a:xfrm>
            <a:off x="306750" y="13732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Считалки помогают быстро и честно выбрать водящего: их читают по очереди, а ритм делает выбор понятным и весёлым для всей детской компании.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306750" y="30596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легко запоминаются, потому что звучат чётко, складно и почти как маленькая песенка. Поэтому дети повторяют их снова и снова без скуки.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700050" y="13732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Дразнилки и шутливые рифмовки делают общение живым, но требуют осторожности. Хороший тон важнее острого словца, ведь никому не хочется уйти с игры с грустным лицом.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4700050" y="30596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коротких текстах дети учатся слышать ритм, играть словами и уважать товарищей. Это не только забава, но и первый урок доброжелательности.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41"/>
            <a:ext cx="2466283" cy="19508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950" y="1171966"/>
            <a:ext cx="2466283" cy="195086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5150" y="1171966"/>
            <a:ext cx="2466283" cy="195086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истории, в которых живёт народное слово
</a:t>
            </a:r>
            <a:endParaRPr lang="en-US" sz="2563" dirty="0"/>
          </a:p>
        </p:txBody>
      </p:sp>
      <p:sp>
        <p:nvSpPr>
          <p:cNvPr id="11" name="Text 2"/>
          <p:cNvSpPr txBox="1"/>
          <p:nvPr/>
        </p:nvSpPr>
        <p:spPr>
          <a:xfrm>
            <a:off x="307321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у бабушки на кухне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Бабушка ставит на стол тёплый хлеб и тихо говорит: «Хлеб — всему голова». Рядом внук помогает накрывать на стол и старается не ронять ни крошки. Так простая забота превращается в добрый урок уважения к труду.
</a:t>
            </a:r>
            <a:endParaRPr lang="en-US" sz="1177" dirty="0"/>
          </a:p>
        </p:txBody>
      </p:sp>
      <p:sp>
        <p:nvSpPr>
          <p:cNvPr id="12" name="Text 3"/>
          <p:cNvSpPr txBox="1"/>
          <p:nvPr/>
        </p:nvSpPr>
        <p:spPr>
          <a:xfrm>
            <a:off x="32915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Дедушкины рассказы у окна
</a:t>
            </a:r>
            <a:pPr algn="ctr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дедушка вспоминает сказку про смелого героя и добавляет пословицу: «Сделал дело — гуляй смело». Ребёнок слушает, смотрит в окно и понимает, что в жизни важно не только мечтать, но и трудиться аккуратно и терпеливо.
</a:t>
            </a:r>
            <a:endParaRPr lang="en-US" sz="1124" dirty="0"/>
          </a:p>
        </p:txBody>
      </p:sp>
      <p:sp>
        <p:nvSpPr>
          <p:cNvPr id="13" name="Text 4"/>
          <p:cNvSpPr txBox="1"/>
          <p:nvPr/>
        </p:nvSpPr>
        <p:spPr>
          <a:xfrm>
            <a:off x="62757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обед без спешки
</a:t>
            </a:r>
            <a:pPr algn="ctr" indent="0" marL="0">
              <a:lnSpc>
                <a:spcPct val="100000"/>
              </a:lnSpc>
              <a:buNone/>
            </a:pPr>
            <a:r>
              <a:rPr lang="en-US" sz="114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общим столом мама напоминает, что еду нужно беречь, а к каждому куску относиться с благодарностью. В такой минуте слышатся и ласковые слова, и народная мудрость, которая учит помогать близким и ценить домашний уют.
</a:t>
            </a:r>
            <a:endParaRPr lang="en-US" sz="114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праздники хранят традиции народа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6064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Зимние Святки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3442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и взрослые поют, играют и ходят в гости. В домах звучат пожелания добра, а праздничные обычаи помогают почувствовать радость зимнего времени.
</a:t>
            </a:r>
            <a:endParaRPr lang="en-US" sz="1192" dirty="0"/>
          </a:p>
        </p:txBody>
      </p:sp>
      <p:sp>
        <p:nvSpPr>
          <p:cNvPr id="15" name="Text 4"/>
          <p:cNvSpPr txBox="1"/>
          <p:nvPr/>
        </p:nvSpPr>
        <p:spPr>
          <a:xfrm>
            <a:off x="28458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Масленица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25836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9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весёлой неделе пекут блины, устраивают игры и провожают зиму. Праздник напоминает, что вместе легче ждать весну и радоваться солнцу.
</a:t>
            </a:r>
            <a:endParaRPr lang="en-US" sz="1229" dirty="0"/>
          </a:p>
        </p:txBody>
      </p:sp>
      <p:sp>
        <p:nvSpPr>
          <p:cNvPr id="17" name="Text 6"/>
          <p:cNvSpPr txBox="1"/>
          <p:nvPr/>
        </p:nvSpPr>
        <p:spPr>
          <a:xfrm>
            <a:off x="50852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весны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8230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приходом тёплых дней люди славят пробуждение природы. В песнях и играх слышатся надежда, благодарность и ожидание нового труда.
</a:t>
            </a:r>
            <a:endParaRPr lang="en-US" sz="1181" dirty="0"/>
          </a:p>
        </p:txBody>
      </p:sp>
      <p:sp>
        <p:nvSpPr>
          <p:cNvPr id="19" name="Text 8"/>
          <p:cNvSpPr txBox="1"/>
          <p:nvPr/>
        </p:nvSpPr>
        <p:spPr>
          <a:xfrm>
            <a:off x="73246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Осенние обряды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70624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урожай собран, люди благодарят землю и свои руки. В это время особенно заметны уважение к работе и радость от общего дела.
</a:t>
            </a:r>
            <a:endParaRPr lang="en-US" sz="126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Ласковые слова и добрые уменьшения создают тёплое настроение. Они показывают заботу, нежность и улыбку говорящего, поэтому народная речь кажется особенно душевной.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слова народной речи
</a:t>
            </a:r>
            <a:endParaRPr lang="en-US" sz="32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Сравнения помогают сразу увидеть картину: «белый как снег» или «быстрый как ветер» делают образ ясным, живым и очень запоминающимся для ребёнка.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018900" y="2209000"/>
            <a:ext cx="31218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ритм придают речи напевность: «идёт-шагает», «бежит-бежит». Такие слова будто подсказывают, как звучит движение, и текст становится похожим на игру.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301067"/>
            <a:ext cx="9144000" cy="18395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мысли у разных народов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у каждого народа свои слова и свои образы, пословицы часто учат одному и тому же: трудиться честно, дружить верно и не обижать слабого. В этом легко увидеть общую человеческую мудрость.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142838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совпадения показывают, что доброта и справедливость понятны всем людям. Когда мы слышим похожие мысли в разных странах, становится ясно: хорошие поступки ценят везде.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 смысл пословицы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школьник шаг за шагом раскрывает народную мысль в пословице.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мудрость в нашей речи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и загадки делают речь точной: короткие слова сразу передают мысль, а слушатель быстрее понимает, о чём идёт речь, без длинных объяснений.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Сказочные выражения помогают читать и пересказывать книги с интересом. Они украшают текст, а ещё подсказывают, как герой говорит, думает и поступает.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796350" y="3339125"/>
            <a:ext cx="73191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знает фольклор, его речь становится богаче, а мысли — яснее. С ним и урок отвечается увереннее, и рассказ звучит ярче, будто с маленьким волшебством.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1238" y="1221875"/>
            <a:ext cx="2575925" cy="35406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 как память народа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221875"/>
            <a:ext cx="2576100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прошлом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Сказки, песни и пословицы сохраняют то, чем жили люди: труд, праздники, мечты и заботы. Если их не беречь, можно потерять важные следы культуры.
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283950" y="1221875"/>
            <a:ext cx="2576100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связь поколений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читают и пересказывают народные произведения, прошлое становится ближе и понятнее. Так семейная и школьная память продолжают жить и радовать новых слушателей.
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294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чтения школьник встречает пословицы и сказки, которые помогают понять характер героев и разобраться, почему один поступок хороший, а другой — нет.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мудрость в жизни школьника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8294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играх особенно полезны считалки и весёлые рифмовки: они учат выбирать по правилам, слушать других и не сердиться из-за проигрыша.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45720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народные слова звучат в разговорах с родителями и бабушками. Они напоминают о старательности, аккуратности и уважении к любому делу.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45720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ребёнок запоминает такие выражения, ему легче доводить начатое до конца и дружить с одноклассниками. Народная мудрость помогает не только читать, но и жить дружно.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Сокровища, которые не стареют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мудрость живёт в слове, песне и игре, а значит, в каждом из нас. Пока мы читаем, помним и любим её, она продолжает учить добру и свету.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2026-05-24T07:35:02Z</dcterms:created>
  <dcterms:modified xsi:type="dcterms:W3CDTF">2026-05-24T07:35:02Z</dcterms:modified>
</cp:coreProperties>
</file>