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jpeg"/><Relationship Id="rId5" Type="http://schemas.openxmlformats.org/officeDocument/2006/relationships/image" Target="../media/image-4-5.png"/><Relationship Id="rId6" Type="http://schemas.openxmlformats.org/officeDocument/2006/relationships/image" Target="../media/image-4-6.jpe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png"/><Relationship Id="rId5" Type="http://schemas.openxmlformats.org/officeDocument/2006/relationships/image" Target="../media/image-8-5.jpeg"/><Relationship Id="rId6" Type="http://schemas.openxmlformats.org/officeDocument/2006/relationships/image" Target="../media/image-8-6.png"/><Relationship Id="rId7" Type="http://schemas.openxmlformats.org/officeDocument/2006/relationships/image" Target="../media/image-8-7.jpe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jpe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jpe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914325" y="562650"/>
            <a:ext cx="10363500" cy="5732700"/>
          </a:xfrm>
          <a:prstGeom prst="rect">
            <a:avLst/>
          </a:prstGeom>
          <a:noFill/>
          <a:ln/>
        </p:spPr>
        <p:txBody>
          <a:bodyPr wrap="square" lIns="0" tIns="0" rIns="0" bIns="0" rtlCol="0" anchor="ctr"/>
          <a:lstStyle/>
          <a:p>
            <a:pPr algn="ctr" indent="0" marL="0">
              <a:lnSpc>
                <a:spcPct val="100000"/>
              </a:lnSpc>
              <a:buNone/>
            </a:pPr>
            <a:r>
              <a:rPr lang="en-US" sz="4000" b="1" dirty="0">
                <a:solidFill>
                  <a:srgbClr val="FFFFFF"/>
                </a:solidFill>
                <a:latin typeface="Arial" pitchFamily="34" charset="0"/>
                <a:ea typeface="Arial" pitchFamily="34" charset="-122"/>
                <a:cs typeface="Arial" pitchFamily="34" charset="-120"/>
              </a:rPr>
              <a:t>Что построят в вашем городе?
</a:t>
            </a:r>
            <a:pPr algn="ctr" indent="0" marL="0">
              <a:lnSpc>
                <a:spcPct val="100000"/>
              </a:lnSpc>
              <a:buNone/>
            </a:pPr>
            <a:r>
              <a:rPr lang="en-US" sz="32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2000" dirty="0">
                <a:solidFill>
                  <a:srgbClr val="FFFFFF"/>
                </a:solidFill>
                <a:latin typeface="Arial" pitchFamily="34" charset="0"/>
                <a:ea typeface="Arial" pitchFamily="34" charset="-122"/>
                <a:cs typeface="Arial" pitchFamily="34" charset="-120"/>
              </a:rPr>
              <a:t>Узнаем, как новые здания и дороги меняют жизнь горожан.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800" i="1" dirty="0">
                <a:solidFill>
                  <a:srgbClr val="FFFFFF"/>
                </a:solidFill>
                <a:latin typeface="Arial" pitchFamily="34" charset="0"/>
                <a:ea typeface="Arial" pitchFamily="34" charset="-122"/>
                <a:cs typeface="Arial" pitchFamily="34" charset="-120"/>
              </a:rPr>
              <a:t>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530588" y="177200"/>
            <a:ext cx="5483073" cy="65211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277475" y="3429000"/>
            <a:ext cx="5835600" cy="2617500"/>
          </a:xfrm>
          <a:prstGeom prst="rect">
            <a:avLst/>
          </a:prstGeom>
          <a:noFill/>
          <a:ln/>
        </p:spPr>
        <p:txBody>
          <a:bodyPr wrap="square" lIns="0" tIns="0" rIns="0" bIns="0" rtlCol="0" anchor="ctr"/>
          <a:lstStyle/>
          <a:p>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На этом уроке мы говорим о будущем города, его зданиях, транспорте и услугах. Вы научитесь описывать изменения с помощью will be built, there will be и простых фраз о том, что появится в городе.
</a:t>
            </a:r>
            <a:endParaRPr lang="en-US" sz="1600" dirty="0"/>
          </a:p>
        </p:txBody>
      </p:sp>
      <p:sp>
        <p:nvSpPr>
          <p:cNvPr id="7" name="Text 1"/>
          <p:cNvSpPr txBox="1"/>
          <p:nvPr/>
        </p:nvSpPr>
        <p:spPr>
          <a:xfrm>
            <a:off x="277475" y="552175"/>
            <a:ext cx="5835600" cy="2081400"/>
          </a:xfrm>
          <a:prstGeom prst="rect">
            <a:avLst/>
          </a:prstGeom>
          <a:noFill/>
          <a:ln/>
        </p:spPr>
        <p:txBody>
          <a:bodyPr wrap="square" lIns="0" tIns="0" rIns="0" bIns="0" rtlCol="0" anchor="b"/>
          <a:lstStyle/>
          <a:p>
            <a:pPr algn="l" indent="0" marL="0">
              <a:lnSpc>
                <a:spcPct val="100000"/>
              </a:lnSpc>
              <a:buNone/>
            </a:pPr>
            <a:r>
              <a:rPr lang="en-US" sz="3200" b="1" dirty="0">
                <a:solidFill>
                  <a:srgbClr val="2A3E5C"/>
                </a:solidFill>
                <a:latin typeface="Arial" pitchFamily="34" charset="0"/>
                <a:ea typeface="Arial" pitchFamily="34" charset="-122"/>
                <a:cs typeface="Arial" pitchFamily="34" charset="-120"/>
              </a:rPr>
              <a:t>Город будущего: новая лексика и идеи
</a:t>
            </a:r>
            <a:endParaRPr lang="en-US" sz="3200" dirty="0"/>
          </a:p>
        </p:txBody>
      </p:sp>
      <p:sp>
        <p:nvSpPr>
          <p:cNvPr id="8" name="Text 2"/>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2</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3</a:t>
            </a:r>
            <a:endParaRPr lang="en-US" sz="2300" dirty="0"/>
          </a:p>
        </p:txBody>
      </p:sp>
      <p:sp>
        <p:nvSpPr>
          <p:cNvPr id="8" name="Text 1"/>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Buildings and Places in a City
</a:t>
            </a:r>
            <a:endParaRPr lang="en-US" sz="3200" dirty="0"/>
          </a:p>
        </p:txBody>
      </p:sp>
      <p:sp>
        <p:nvSpPr>
          <p:cNvPr id="9" name="Text 2"/>
          <p:cNvSpPr txBox="1"/>
          <p:nvPr/>
        </p:nvSpPr>
        <p:spPr>
          <a:xfrm>
            <a:off x="317468" y="2125648"/>
            <a:ext cx="3928500" cy="665147"/>
          </a:xfrm>
          <a:prstGeom prst="rect">
            <a:avLst/>
          </a:prstGeom>
          <a:noFill/>
          <a:ln/>
        </p:spPr>
        <p:txBody>
          <a:bodyPr wrap="square" lIns="0" tIns="0" rIns="0" bIns="0" rtlCol="0" anchor="ctr"/>
          <a:lstStyle/>
          <a:p>
            <a:pPr algn="l" indent="0" marL="0">
              <a:lnSpc>
                <a:spcPct val="100000"/>
              </a:lnSpc>
              <a:buNone/>
            </a:pPr>
            <a:r>
              <a:rPr lang="en-US" sz="1313" b="1" dirty="0">
                <a:solidFill>
                  <a:srgbClr val="000000"/>
                </a:solidFill>
                <a:latin typeface="Arial" pitchFamily="34" charset="0"/>
                <a:ea typeface="Arial" pitchFamily="34" charset="-122"/>
                <a:cs typeface="Arial" pitchFamily="34" charset="-120"/>
              </a:rPr>
              <a:t>Жилые здания
</a:t>
            </a:r>
            <a:pPr algn="l" indent="0" marL="0">
              <a:lnSpc>
                <a:spcPct val="100000"/>
              </a:lnSpc>
              <a:buNone/>
            </a:pPr>
            <a:r>
              <a:rPr lang="en-US" sz="613"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788" dirty="0">
                <a:solidFill>
                  <a:srgbClr val="000000"/>
                </a:solidFill>
                <a:latin typeface="Arial" pitchFamily="34" charset="0"/>
                <a:ea typeface="Arial" pitchFamily="34" charset="-122"/>
                <a:cs typeface="Arial" pitchFamily="34" charset="-120"/>
              </a:rPr>
              <a:t>В городе можно назвать house, apartment block и shopping centre. Эти слова помогают описывать районы, где люди живут, покупают нужные вещи и проводят обычный день.
</a:t>
            </a:r>
            <a:endParaRPr lang="en-US" sz="1313" dirty="0"/>
          </a:p>
        </p:txBody>
      </p:sp>
      <p:sp>
        <p:nvSpPr>
          <p:cNvPr id="10" name="Text 3"/>
          <p:cNvSpPr txBox="1"/>
          <p:nvPr/>
        </p:nvSpPr>
        <p:spPr>
          <a:xfrm>
            <a:off x="2223259" y="2912619"/>
            <a:ext cx="3928500" cy="665147"/>
          </a:xfrm>
          <a:prstGeom prst="rect">
            <a:avLst/>
          </a:prstGeom>
          <a:noFill/>
          <a:ln/>
        </p:spPr>
        <p:txBody>
          <a:bodyPr wrap="square" lIns="0" tIns="0" rIns="0" bIns="0" rtlCol="0" anchor="ctr"/>
          <a:lstStyle/>
          <a:p>
            <a:pPr algn="l" indent="0" marL="0">
              <a:lnSpc>
                <a:spcPct val="100000"/>
              </a:lnSpc>
              <a:buNone/>
            </a:pPr>
            <a:r>
              <a:rPr lang="en-US" sz="1313" b="1" dirty="0">
                <a:solidFill>
                  <a:srgbClr val="000000"/>
                </a:solidFill>
                <a:latin typeface="Arial" pitchFamily="34" charset="0"/>
                <a:ea typeface="Arial" pitchFamily="34" charset="-122"/>
                <a:cs typeface="Arial" pitchFamily="34" charset="-120"/>
              </a:rPr>
              <a:t>Общественные места
</a:t>
            </a:r>
            <a:pPr algn="l" indent="0" marL="0">
              <a:lnSpc>
                <a:spcPct val="100000"/>
              </a:lnSpc>
              <a:buNone/>
            </a:pPr>
            <a:r>
              <a:rPr lang="en-US" sz="613"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788" dirty="0">
                <a:solidFill>
                  <a:srgbClr val="000000"/>
                </a:solidFill>
                <a:latin typeface="Arial" pitchFamily="34" charset="0"/>
                <a:ea typeface="Arial" pitchFamily="34" charset="-122"/>
                <a:cs typeface="Arial" pitchFamily="34" charset="-120"/>
              </a:rPr>
              <a:t>К public buildings относятся school, hospital, library и sports ground. Они важны для учёбы, здоровья и отдыха, поэтому часто находятся in the center или in the new district.
</a:t>
            </a:r>
            <a:endParaRPr lang="en-US" sz="1313" dirty="0"/>
          </a:p>
        </p:txBody>
      </p:sp>
      <p:sp>
        <p:nvSpPr>
          <p:cNvPr id="11" name="Text 4"/>
          <p:cNvSpPr txBox="1"/>
          <p:nvPr/>
        </p:nvSpPr>
        <p:spPr>
          <a:xfrm>
            <a:off x="4100826" y="3714785"/>
            <a:ext cx="3928500" cy="665147"/>
          </a:xfrm>
          <a:prstGeom prst="rect">
            <a:avLst/>
          </a:prstGeom>
          <a:noFill/>
          <a:ln/>
        </p:spPr>
        <p:txBody>
          <a:bodyPr wrap="square" lIns="0" tIns="0" rIns="0" bIns="0" rtlCol="0" anchor="ctr"/>
          <a:lstStyle/>
          <a:p>
            <a:pPr algn="l" indent="0" marL="0">
              <a:lnSpc>
                <a:spcPct val="100000"/>
              </a:lnSpc>
              <a:buNone/>
            </a:pPr>
            <a:r>
              <a:rPr lang="en-US" sz="1313" b="1" dirty="0">
                <a:solidFill>
                  <a:srgbClr val="000000"/>
                </a:solidFill>
                <a:latin typeface="Arial" pitchFamily="34" charset="0"/>
                <a:ea typeface="Arial" pitchFamily="34" charset="-122"/>
                <a:cs typeface="Arial" pitchFamily="34" charset="-120"/>
              </a:rPr>
              <a:t>Улицы и связь районов
</a:t>
            </a:r>
            <a:pPr algn="l" indent="0" marL="0">
              <a:lnSpc>
                <a:spcPct val="100000"/>
              </a:lnSpc>
              <a:buNone/>
            </a:pPr>
            <a:r>
              <a:rPr lang="en-US" sz="613"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788" dirty="0">
                <a:solidFill>
                  <a:srgbClr val="000000"/>
                </a:solidFill>
                <a:latin typeface="Arial" pitchFamily="34" charset="0"/>
                <a:ea typeface="Arial" pitchFamily="34" charset="-122"/>
                <a:cs typeface="Arial" pitchFamily="34" charset="-120"/>
              </a:rPr>
              <a:t>Слова road и bridge нужны, чтобы говорить о том, как разные части города соединяются между собой. Эти места делают город busy, large и удобным для движения.
</a:t>
            </a:r>
            <a:endParaRPr lang="en-US" sz="1313" dirty="0"/>
          </a:p>
        </p:txBody>
      </p:sp>
      <p:sp>
        <p:nvSpPr>
          <p:cNvPr id="12" name="Text 5"/>
          <p:cNvSpPr txBox="1"/>
          <p:nvPr/>
        </p:nvSpPr>
        <p:spPr>
          <a:xfrm>
            <a:off x="5989192" y="4524561"/>
            <a:ext cx="3928500" cy="665147"/>
          </a:xfrm>
          <a:prstGeom prst="rect">
            <a:avLst/>
          </a:prstGeom>
          <a:noFill/>
          <a:ln/>
        </p:spPr>
        <p:txBody>
          <a:bodyPr wrap="square" lIns="0" tIns="0" rIns="0" bIns="0" rtlCol="0" anchor="ctr"/>
          <a:lstStyle/>
          <a:p>
            <a:pPr algn="l" indent="0" marL="0">
              <a:lnSpc>
                <a:spcPct val="100000"/>
              </a:lnSpc>
              <a:buNone/>
            </a:pPr>
            <a:r>
              <a:rPr lang="en-US" sz="1411" b="1" dirty="0">
                <a:solidFill>
                  <a:srgbClr val="000000"/>
                </a:solidFill>
                <a:latin typeface="Arial" pitchFamily="34" charset="0"/>
                <a:ea typeface="Arial" pitchFamily="34" charset="-122"/>
                <a:cs typeface="Arial" pitchFamily="34" charset="-120"/>
              </a:rPr>
              <a:t>Как описывать город
</a:t>
            </a:r>
            <a:pPr algn="l" indent="0" marL="0">
              <a:lnSpc>
                <a:spcPct val="100000"/>
              </a:lnSpc>
              <a:buNone/>
            </a:pPr>
            <a:r>
              <a:rPr lang="en-US" sz="658"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846" dirty="0">
                <a:solidFill>
                  <a:srgbClr val="000000"/>
                </a:solidFill>
                <a:latin typeface="Arial" pitchFamily="34" charset="0"/>
                <a:ea typeface="Arial" pitchFamily="34" charset="-122"/>
                <a:cs typeface="Arial" pitchFamily="34" charset="-120"/>
              </a:rPr>
              <a:t>Для характеристики города подойдут слова new, modern, safe, clean, crowded и quiet. С их помощью легко показать, каким район кажется жителям и гостям.
</a:t>
            </a:r>
            <a:endParaRPr lang="en-US" sz="1411" dirty="0"/>
          </a:p>
        </p:txBody>
      </p:sp>
      <p:sp>
        <p:nvSpPr>
          <p:cNvPr id="13" name="Text 6"/>
          <p:cNvSpPr txBox="1"/>
          <p:nvPr/>
        </p:nvSpPr>
        <p:spPr>
          <a:xfrm>
            <a:off x="7910133" y="5334334"/>
            <a:ext cx="3928500" cy="665147"/>
          </a:xfrm>
          <a:prstGeom prst="rect">
            <a:avLst/>
          </a:prstGeom>
          <a:noFill/>
          <a:ln/>
        </p:spPr>
        <p:txBody>
          <a:bodyPr wrap="square" lIns="0" tIns="0" rIns="0" bIns="0" rtlCol="0" anchor="ctr"/>
          <a:lstStyle/>
          <a:p>
            <a:pPr algn="l" indent="0" marL="0">
              <a:lnSpc>
                <a:spcPct val="100000"/>
              </a:lnSpc>
              <a:buNone/>
            </a:pPr>
            <a:r>
              <a:rPr lang="en-US" sz="1327" b="1" dirty="0">
                <a:solidFill>
                  <a:srgbClr val="000000"/>
                </a:solidFill>
                <a:latin typeface="Arial" pitchFamily="34" charset="0"/>
                <a:ea typeface="Arial" pitchFamily="34" charset="-122"/>
                <a:cs typeface="Arial" pitchFamily="34" charset="-120"/>
              </a:rPr>
              <a:t>Где находится объект
</a:t>
            </a:r>
            <a:pPr algn="l" indent="0" marL="0">
              <a:lnSpc>
                <a:spcPct val="100000"/>
              </a:lnSpc>
              <a:buNone/>
            </a:pPr>
            <a:r>
              <a:rPr lang="en-US" sz="619"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796" dirty="0">
                <a:solidFill>
                  <a:srgbClr val="000000"/>
                </a:solidFill>
                <a:latin typeface="Arial" pitchFamily="34" charset="0"/>
                <a:ea typeface="Arial" pitchFamily="34" charset="-122"/>
                <a:cs typeface="Arial" pitchFamily="34" charset="-120"/>
              </a:rPr>
              <a:t>Полезные выражения in the center, near the river и in the new district помогают точно указать место. Они делают описание города понятным и более естественным.
</a:t>
            </a:r>
            <a:endParaRPr lang="en-US" sz="132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47776" y="1893040"/>
            <a:ext cx="3633356" cy="205795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153402" y="1893040"/>
            <a:ext cx="3633356" cy="2057956"/>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7949044" y="1893040"/>
            <a:ext cx="3633356" cy="2057956"/>
          </a:xfrm>
          <a:prstGeom prst="rect">
            <a:avLst/>
          </a:prstGeom>
        </p:spPr>
      </p:pic>
      <p:sp>
        <p:nvSpPr>
          <p:cNvPr id="8" name="Text 0"/>
          <p:cNvSpPr txBox="1"/>
          <p:nvPr/>
        </p:nvSpPr>
        <p:spPr>
          <a:xfrm>
            <a:off x="347775" y="362725"/>
            <a:ext cx="11234700" cy="1302600"/>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New Schools and Kindergartens
</a:t>
            </a:r>
            <a:endParaRPr lang="en-US" sz="3200" dirty="0"/>
          </a:p>
        </p:txBody>
      </p:sp>
      <p:sp>
        <p:nvSpPr>
          <p:cNvPr id="9"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4</a:t>
            </a:r>
            <a:endParaRPr lang="en-US" sz="2300" dirty="0"/>
          </a:p>
        </p:txBody>
      </p:sp>
      <p:sp>
        <p:nvSpPr>
          <p:cNvPr id="10" name="Text 2"/>
          <p:cNvSpPr txBox="1"/>
          <p:nvPr/>
        </p:nvSpPr>
        <p:spPr>
          <a:xfrm>
            <a:off x="453848" y="4162586"/>
            <a:ext cx="3428400" cy="1474800"/>
          </a:xfrm>
          <a:prstGeom prst="rect">
            <a:avLst/>
          </a:prstGeom>
          <a:noFill/>
          <a:ln/>
        </p:spPr>
        <p:txBody>
          <a:bodyPr wrap="square" lIns="0" tIns="0" rIns="0" bIns="0" rtlCol="0" anchor="ctr"/>
          <a:lstStyle/>
          <a:p>
            <a:pPr algn="l" indent="0" marL="0">
              <a:lnSpc>
                <a:spcPct val="100000"/>
              </a:lnSpc>
              <a:buNone/>
            </a:pPr>
            <a:r>
              <a:rPr lang="en-US" sz="1799" b="1" dirty="0">
                <a:solidFill>
                  <a:srgbClr val="2A3E5C"/>
                </a:solidFill>
                <a:latin typeface="Arial" pitchFamily="34" charset="0"/>
                <a:ea typeface="Arial" pitchFamily="34" charset="-122"/>
                <a:cs typeface="Arial" pitchFamily="34" charset="-120"/>
              </a:rPr>
              <a:t>Школа рядом с домом
</a:t>
            </a:r>
            <a:pPr algn="l" indent="0" marL="0">
              <a:lnSpc>
                <a:spcPct val="100000"/>
              </a:lnSpc>
              <a:buNone/>
            </a:pPr>
            <a:r>
              <a:rPr lang="en-US" sz="1169"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439" dirty="0">
                <a:solidFill>
                  <a:srgbClr val="000000"/>
                </a:solidFill>
                <a:latin typeface="Arial" pitchFamily="34" charset="0"/>
                <a:ea typeface="Arial" pitchFamily="34" charset="-122"/>
                <a:cs typeface="Arial" pitchFamily="34" charset="-120"/>
              </a:rPr>
              <a:t>In a new district, a modern school can make life easier for families. Children spend less time on the way and more time learning. Bright classrooms, a playground and a library help pupils feel comfortable every day.
</a:t>
            </a:r>
            <a:endParaRPr lang="en-US" sz="1799" dirty="0"/>
          </a:p>
        </p:txBody>
      </p:sp>
      <p:sp>
        <p:nvSpPr>
          <p:cNvPr id="11" name="Text 3"/>
          <p:cNvSpPr txBox="1"/>
          <p:nvPr/>
        </p:nvSpPr>
        <p:spPr>
          <a:xfrm>
            <a:off x="4250925" y="4162561"/>
            <a:ext cx="3428400" cy="1474800"/>
          </a:xfrm>
          <a:prstGeom prst="rect">
            <a:avLst/>
          </a:prstGeom>
          <a:noFill/>
          <a:ln/>
        </p:spPr>
        <p:txBody>
          <a:bodyPr wrap="square" lIns="0" tIns="0" rIns="0" bIns="0" rtlCol="0" anchor="ctr"/>
          <a:lstStyle/>
          <a:p>
            <a:pPr algn="l" indent="0" marL="0">
              <a:lnSpc>
                <a:spcPct val="100000"/>
              </a:lnSpc>
              <a:buNone/>
            </a:pPr>
            <a:r>
              <a:rPr lang="en-US" sz="1678" b="1" dirty="0">
                <a:solidFill>
                  <a:srgbClr val="2A3E5C"/>
                </a:solidFill>
                <a:latin typeface="Arial" pitchFamily="34" charset="0"/>
                <a:ea typeface="Arial" pitchFamily="34" charset="-122"/>
                <a:cs typeface="Arial" pitchFamily="34" charset="-120"/>
              </a:rPr>
              <a:t>Безопасный двор для малышей
</a:t>
            </a:r>
            <a:pPr algn="l" indent="0" marL="0">
              <a:lnSpc>
                <a:spcPct val="100000"/>
              </a:lnSpc>
              <a:buNone/>
            </a:pPr>
            <a:r>
              <a:rPr lang="en-US" sz="1091"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342" dirty="0">
                <a:solidFill>
                  <a:srgbClr val="000000"/>
                </a:solidFill>
                <a:latin typeface="Arial" pitchFamily="34" charset="0"/>
                <a:ea typeface="Arial" pitchFamily="34" charset="-122"/>
                <a:cs typeface="Arial" pitchFamily="34" charset="-120"/>
              </a:rPr>
              <a:t>A new kindergarten near family houses gives young children a short and safe route. Teachers can use a small sports hall, a play room and a quiet yard for games. Parents also feel calmer when the building is close to home.
</a:t>
            </a:r>
            <a:endParaRPr lang="en-US" sz="1678" dirty="0"/>
          </a:p>
        </p:txBody>
      </p:sp>
      <p:sp>
        <p:nvSpPr>
          <p:cNvPr id="12" name="Text 4"/>
          <p:cNvSpPr txBox="1"/>
          <p:nvPr/>
        </p:nvSpPr>
        <p:spPr>
          <a:xfrm>
            <a:off x="8047916" y="4162536"/>
            <a:ext cx="3428400" cy="1474800"/>
          </a:xfrm>
          <a:prstGeom prst="rect">
            <a:avLst/>
          </a:prstGeom>
          <a:noFill/>
          <a:ln/>
        </p:spPr>
        <p:txBody>
          <a:bodyPr wrap="square" lIns="0" tIns="0" rIns="0" bIns="0" rtlCol="0" anchor="ctr"/>
          <a:lstStyle/>
          <a:p>
            <a:pPr algn="l" indent="0" marL="0">
              <a:lnSpc>
                <a:spcPct val="100000"/>
              </a:lnSpc>
              <a:buNone/>
            </a:pPr>
            <a:r>
              <a:rPr lang="en-US" sz="1799" b="1" dirty="0">
                <a:solidFill>
                  <a:srgbClr val="2A3E5C"/>
                </a:solidFill>
                <a:latin typeface="Arial" pitchFamily="34" charset="0"/>
                <a:ea typeface="Arial" pitchFamily="34" charset="-122"/>
                <a:cs typeface="Arial" pitchFamily="34" charset="-120"/>
              </a:rPr>
              <a:t>После уроков и кружки
</a:t>
            </a:r>
            <a:pPr algn="l" indent="0" marL="0">
              <a:lnSpc>
                <a:spcPct val="100000"/>
              </a:lnSpc>
              <a:buNone/>
            </a:pPr>
            <a:r>
              <a:rPr lang="en-US" sz="1169"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439" dirty="0">
                <a:solidFill>
                  <a:srgbClr val="000000"/>
                </a:solidFill>
                <a:latin typeface="Arial" pitchFamily="34" charset="0"/>
                <a:ea typeface="Arial" pitchFamily="34" charset="-122"/>
                <a:cs typeface="Arial" pitchFamily="34" charset="-120"/>
              </a:rPr>
              <a:t>Schools in growing areas often have after-school clubs, a sports hall and a library for extra activities. Pupils can read, play and train in one place. Such buildings support both study and healthy movement.
</a:t>
            </a:r>
            <a:endParaRPr lang="en-US" sz="1799"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5</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Первые проекты обычно связаны с жильём и транспортом, потому что они нужны большинству жителей каждый день.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На диаграмме видно, что базовые нужды города получают наибольшую долю, а зелёные зоны и спорт — меньшую, но важную.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Учебный пример для урока английского языка, без привязки к конкретной статистике.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What Usually Gets Built First in a City
</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925054" y="2313150"/>
            <a:ext cx="502200" cy="446400"/>
          </a:xfrm>
          <a:prstGeom prst="rect">
            <a:avLst/>
          </a:prstGeom>
        </p:spPr>
      </p:pic>
      <p:pic>
        <p:nvPicPr>
          <p:cNvPr id="4" name="Image 2" descr="preencoded.png">    </p:cNvPr>
          <p:cNvPicPr>
            <a:picLocks noChangeAspect="1"/>
          </p:cNvPicPr>
          <p:nvPr/>
        </p:nvPicPr>
        <p:blipFill>
          <a:blip r:embed="rId3"/>
          <a:stretch>
            <a:fillRect/>
          </a:stretch>
        </p:blipFill>
        <p:spPr>
          <a:xfrm>
            <a:off x="3181360" y="2293800"/>
            <a:ext cx="303188" cy="485100"/>
          </a:xfrm>
          <a:prstGeom prst="rect">
            <a:avLst/>
          </a:prstGeom>
        </p:spPr>
      </p:pic>
      <p:pic>
        <p:nvPicPr>
          <p:cNvPr id="5" name="Image 3" descr="preencoded.png">    </p:cNvPr>
          <p:cNvPicPr>
            <a:picLocks noChangeAspect="1"/>
          </p:cNvPicPr>
          <p:nvPr/>
        </p:nvPicPr>
        <p:blipFill>
          <a:blip r:embed="rId4"/>
          <a:stretch>
            <a:fillRect/>
          </a:stretch>
        </p:blipFill>
        <p:spPr>
          <a:xfrm>
            <a:off x="5183929" y="2313150"/>
            <a:ext cx="502200" cy="446400"/>
          </a:xfrm>
          <a:prstGeom prst="rect">
            <a:avLst/>
          </a:prstGeom>
        </p:spPr>
      </p:pic>
      <p:pic>
        <p:nvPicPr>
          <p:cNvPr id="6" name="Image 4" descr="preencoded.png">    </p:cNvPr>
          <p:cNvPicPr>
            <a:picLocks noChangeAspect="1"/>
          </p:cNvPicPr>
          <p:nvPr/>
        </p:nvPicPr>
        <p:blipFill>
          <a:blip r:embed="rId5"/>
          <a:stretch>
            <a:fillRect/>
          </a:stretch>
        </p:blipFill>
        <p:spPr>
          <a:xfrm>
            <a:off x="7293479" y="2335470"/>
            <a:ext cx="502200" cy="401760"/>
          </a:xfrm>
          <a:prstGeom prst="rect">
            <a:avLst/>
          </a:prstGeom>
        </p:spPr>
      </p:pic>
      <p:pic>
        <p:nvPicPr>
          <p:cNvPr id="7" name="Image 5" descr="preencoded.png">    </p:cNvPr>
          <p:cNvPicPr>
            <a:picLocks noChangeAspect="1"/>
          </p:cNvPicPr>
          <p:nvPr/>
        </p:nvPicPr>
        <p:blipFill>
          <a:blip r:embed="rId6"/>
          <a:stretch>
            <a:fillRect/>
          </a:stretch>
        </p:blipFill>
        <p:spPr>
          <a:xfrm>
            <a:off x="9395554" y="2313150"/>
            <a:ext cx="502200" cy="4464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558958"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6</a:t>
            </a:r>
            <a:endParaRPr lang="en-US" sz="2300" dirty="0"/>
          </a:p>
        </p:txBody>
      </p:sp>
      <p:sp>
        <p:nvSpPr>
          <p:cNvPr id="10" name="Text 1"/>
          <p:cNvSpPr txBox="1"/>
          <p:nvPr/>
        </p:nvSpPr>
        <p:spPr>
          <a:xfrm>
            <a:off x="565500" y="564225"/>
            <a:ext cx="11061000" cy="6279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Roads, Crossings and Public Transport
</a:t>
            </a:r>
            <a:endParaRPr lang="en-US" sz="3200" dirty="0"/>
          </a:p>
        </p:txBody>
      </p:sp>
      <p:sp>
        <p:nvSpPr>
          <p:cNvPr id="11" name="Text 2"/>
          <p:cNvSpPr txBox="1"/>
          <p:nvPr/>
        </p:nvSpPr>
        <p:spPr>
          <a:xfrm>
            <a:off x="925063" y="2963375"/>
            <a:ext cx="1878900" cy="5526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Ремонт дорог
</a:t>
            </a:r>
            <a:endParaRPr lang="en-US" sz="1800" dirty="0"/>
          </a:p>
        </p:txBody>
      </p:sp>
      <p:sp>
        <p:nvSpPr>
          <p:cNvPr id="12" name="Text 3"/>
          <p:cNvSpPr txBox="1"/>
          <p:nvPr/>
        </p:nvSpPr>
        <p:spPr>
          <a:xfrm>
            <a:off x="932554" y="3653800"/>
            <a:ext cx="1878900" cy="26547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Road repairs help make streets smoother and safer. When roads are better, buses move more easily, cars wait less, and people spend less time in traffic jams.
</a:t>
            </a:r>
            <a:endParaRPr lang="en-US" sz="1400" dirty="0"/>
          </a:p>
        </p:txBody>
      </p:sp>
      <p:sp>
        <p:nvSpPr>
          <p:cNvPr id="13" name="Text 4"/>
          <p:cNvSpPr txBox="1"/>
          <p:nvPr/>
        </p:nvSpPr>
        <p:spPr>
          <a:xfrm>
            <a:off x="3081862" y="2963375"/>
            <a:ext cx="1871400" cy="5526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Пешеходные переходы
</a:t>
            </a:r>
            <a:endParaRPr lang="en-US" sz="1800" dirty="0"/>
          </a:p>
        </p:txBody>
      </p:sp>
      <p:sp>
        <p:nvSpPr>
          <p:cNvPr id="14" name="Text 5"/>
          <p:cNvSpPr txBox="1"/>
          <p:nvPr/>
        </p:nvSpPr>
        <p:spPr>
          <a:xfrm>
            <a:off x="3089325" y="3653800"/>
            <a:ext cx="1871400" cy="26547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Pedestrian crossings and traffic lights protect children and adults near an intersection. They help people cross the sidewalk safely and make the city easier to walk through.
</a:t>
            </a:r>
            <a:endParaRPr lang="en-US" sz="1400" dirty="0"/>
          </a:p>
        </p:txBody>
      </p:sp>
      <p:sp>
        <p:nvSpPr>
          <p:cNvPr id="15" name="Text 6"/>
          <p:cNvSpPr txBox="1"/>
          <p:nvPr/>
        </p:nvSpPr>
        <p:spPr>
          <a:xfrm>
            <a:off x="5183937" y="2963375"/>
            <a:ext cx="1871400" cy="5526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Автобусные остановки
</a:t>
            </a:r>
            <a:endParaRPr lang="en-US" sz="1800" dirty="0"/>
          </a:p>
        </p:txBody>
      </p:sp>
      <p:sp>
        <p:nvSpPr>
          <p:cNvPr id="16" name="Text 7"/>
          <p:cNvSpPr txBox="1"/>
          <p:nvPr/>
        </p:nvSpPr>
        <p:spPr>
          <a:xfrm>
            <a:off x="5191400" y="3653800"/>
            <a:ext cx="1871400" cy="26547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New bus stops make public transport more convenient. When bus routes are planned well, travel becomes faster, and schoolchildren and workers can reach important places without long waiting times.
</a:t>
            </a:r>
            <a:endParaRPr lang="en-US" sz="1400" dirty="0"/>
          </a:p>
        </p:txBody>
      </p:sp>
      <p:sp>
        <p:nvSpPr>
          <p:cNvPr id="17" name="Text 8"/>
          <p:cNvSpPr txBox="1"/>
          <p:nvPr/>
        </p:nvSpPr>
        <p:spPr>
          <a:xfrm>
            <a:off x="7293487" y="2963375"/>
            <a:ext cx="1871400" cy="5526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Велодорожки
</a:t>
            </a:r>
            <a:endParaRPr lang="en-US" sz="1800" dirty="0"/>
          </a:p>
        </p:txBody>
      </p:sp>
      <p:sp>
        <p:nvSpPr>
          <p:cNvPr id="18" name="Text 9"/>
          <p:cNvSpPr txBox="1"/>
          <p:nvPr/>
        </p:nvSpPr>
        <p:spPr>
          <a:xfrm>
            <a:off x="7300950" y="3653800"/>
            <a:ext cx="1871400" cy="26547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Bicycle lanes give people a healthy and practical way to move around the city. They reduce traffic, make streets calmer, and connect different districts more comfortably.
</a:t>
            </a:r>
            <a:endParaRPr lang="en-US" sz="1400" dirty="0"/>
          </a:p>
        </p:txBody>
      </p:sp>
      <p:sp>
        <p:nvSpPr>
          <p:cNvPr id="19" name="Text 10"/>
          <p:cNvSpPr txBox="1"/>
          <p:nvPr/>
        </p:nvSpPr>
        <p:spPr>
          <a:xfrm>
            <a:off x="9395563" y="2963375"/>
            <a:ext cx="1871400" cy="552600"/>
          </a:xfrm>
          <a:prstGeom prst="rect">
            <a:avLst/>
          </a:prstGeom>
          <a:noFill/>
          <a:ln/>
        </p:spPr>
        <p:txBody>
          <a:bodyPr wrap="square" lIns="0" tIns="0" rIns="0" bIns="0" rtlCol="0" anchor="ctr"/>
          <a:lstStyle/>
          <a:p>
            <a:pPr algn="l" indent="0" marL="0">
              <a:lnSpc>
                <a:spcPct val="90000"/>
              </a:lnSpc>
              <a:buNone/>
            </a:pPr>
            <a:r>
              <a:rPr lang="en-US" sz="1800" dirty="0">
                <a:solidFill>
                  <a:srgbClr val="2A3E5C"/>
                </a:solidFill>
                <a:latin typeface="Arial" pitchFamily="34" charset="0"/>
                <a:ea typeface="Arial" pitchFamily="34" charset="-122"/>
                <a:cs typeface="Arial" pitchFamily="34" charset="-120"/>
              </a:rPr>
              <a:t>Связь районов
</a:t>
            </a:r>
            <a:endParaRPr lang="en-US" sz="1800" dirty="0"/>
          </a:p>
        </p:txBody>
      </p:sp>
      <p:sp>
        <p:nvSpPr>
          <p:cNvPr id="20" name="Text 11"/>
          <p:cNvSpPr txBox="1"/>
          <p:nvPr/>
        </p:nvSpPr>
        <p:spPr>
          <a:xfrm>
            <a:off x="9403025" y="3653800"/>
            <a:ext cx="1871400" cy="26547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Bridges and tunnels help join separated parts of a city. They improve access between neighbourhoods, shorten routes, and make everyday travel simpler for families and visitors.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707275" y="2134057"/>
            <a:ext cx="7101300" cy="2589886"/>
          </a:xfrm>
          <a:prstGeom prst="rect">
            <a:avLst/>
          </a:prstGeom>
        </p:spPr>
      </p:pic>
      <p:sp>
        <p:nvSpPr>
          <p:cNvPr id="4" name="Text 0"/>
          <p:cNvSpPr txBox="1"/>
          <p:nvPr/>
        </p:nvSpPr>
        <p:spPr>
          <a:xfrm>
            <a:off x="196850" y="778500"/>
            <a:ext cx="3979500" cy="5301000"/>
          </a:xfrm>
          <a:prstGeom prst="rect">
            <a:avLst/>
          </a:prstGeom>
          <a:noFill/>
          <a:ln/>
        </p:spPr>
        <p:txBody>
          <a:bodyPr wrap="square" lIns="0" tIns="0" rIns="0" bIns="0" rtlCol="0" anchor="ctr"/>
          <a:lstStyle/>
          <a:p>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City Project, Place and Result
</a:t>
            </a:r>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Эта таблица показывает, где нужен проект и какую проблему он решает. Она помогает быстро сравнивать городские нужды.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Проекты выбирают там, где проблема заметна каждый день: в учёбе, отдыхе, движении и получении помощи.
</a:t>
            </a:r>
            <a:endParaRPr lang="en-US" sz="2500" dirty="0"/>
          </a:p>
        </p:txBody>
      </p:sp>
      <p:sp>
        <p:nvSpPr>
          <p:cNvPr id="5"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7</a:t>
            </a:r>
            <a:endParaRPr lang="en-US" sz="2300" dirty="0"/>
          </a:p>
        </p:txBody>
      </p:sp>
      <p:sp>
        <p:nvSpPr>
          <p:cNvPr id="6" name="Text 2"/>
          <p:cNvSpPr txBox="1"/>
          <p:nvPr/>
        </p:nvSpPr>
        <p:spPr>
          <a:xfrm>
            <a:off x="5320167" y="6420933"/>
            <a:ext cx="6488400" cy="184800"/>
          </a:xfrm>
          <a:prstGeom prst="rect">
            <a:avLst/>
          </a:prstGeom>
          <a:noFill/>
          <a:ln/>
        </p:spPr>
        <p:txBody>
          <a:bodyPr wrap="square" lIns="0" tIns="0" rIns="0" bIns="0" rtlCol="0" anchor="ctr"/>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Учебный пример по теме «город и инфраструктура».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47804" y="1893202"/>
            <a:ext cx="3725983" cy="3031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4250450" y="1893202"/>
            <a:ext cx="3725983" cy="3031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153059" y="1893202"/>
            <a:ext cx="3725983" cy="3031000"/>
          </a:xfrm>
          <a:prstGeom prst="rect">
            <a:avLst/>
          </a:prstGeom>
        </p:spPr>
      </p:pic>
      <p:sp>
        <p:nvSpPr>
          <p:cNvPr id="9" name="Text 0"/>
          <p:cNvSpPr txBox="1"/>
          <p:nvPr/>
        </p:nvSpPr>
        <p:spPr>
          <a:xfrm>
            <a:off x="347775" y="362725"/>
            <a:ext cx="11531400" cy="1302600"/>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Parks, Squares and Green Zones
</a:t>
            </a:r>
            <a:endParaRPr lang="en-US" sz="3200" dirty="0"/>
          </a:p>
        </p:txBody>
      </p:sp>
      <p:sp>
        <p:nvSpPr>
          <p:cNvPr id="10"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8</a:t>
            </a:r>
            <a:endParaRPr lang="en-US" sz="2300" dirty="0"/>
          </a:p>
        </p:txBody>
      </p:sp>
      <p:sp>
        <p:nvSpPr>
          <p:cNvPr id="11" name="Text 2"/>
          <p:cNvSpPr txBox="1"/>
          <p:nvPr/>
        </p:nvSpPr>
        <p:spPr>
          <a:xfrm>
            <a:off x="442603" y="5072831"/>
            <a:ext cx="3515716" cy="886200"/>
          </a:xfrm>
          <a:prstGeom prst="rect">
            <a:avLst/>
          </a:prstGeom>
          <a:noFill/>
          <a:ln/>
        </p:spPr>
        <p:txBody>
          <a:bodyPr wrap="square" lIns="0" tIns="0" rIns="0" bIns="0" rtlCol="0" anchor="ctr"/>
          <a:lstStyle/>
          <a:p>
            <a:pPr algn="l" indent="0" marL="0">
              <a:lnSpc>
                <a:spcPct val="100000"/>
              </a:lnSpc>
              <a:buNone/>
            </a:pPr>
            <a:r>
              <a:rPr lang="en-US" sz="1438" b="1" dirty="0">
                <a:solidFill>
                  <a:srgbClr val="2A3E5C"/>
                </a:solidFill>
                <a:latin typeface="Arial" pitchFamily="34" charset="0"/>
                <a:ea typeface="Arial" pitchFamily="34" charset="-122"/>
                <a:cs typeface="Arial" pitchFamily="34" charset="-120"/>
              </a:rPr>
              <a:t>Место для прогулок
</a:t>
            </a:r>
            <a:pPr algn="l" indent="0" marL="0">
              <a:lnSpc>
                <a:spcPct val="100000"/>
              </a:lnSpc>
              <a:buNone/>
            </a:pPr>
            <a:r>
              <a:rPr lang="en-US" sz="934"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150" dirty="0">
                <a:solidFill>
                  <a:srgbClr val="000000"/>
                </a:solidFill>
                <a:latin typeface="Arial" pitchFamily="34" charset="0"/>
                <a:ea typeface="Arial" pitchFamily="34" charset="-122"/>
                <a:cs typeface="Arial" pitchFamily="34" charset="-120"/>
              </a:rPr>
              <a:t>A city park gives people fresh air, shade and quiet paths for walking. Benches, flowers and street lamps make it pleasant in the evening. Families can rest there after school and work.
</a:t>
            </a:r>
            <a:endParaRPr lang="en-US" sz="1438" dirty="0"/>
          </a:p>
        </p:txBody>
      </p:sp>
      <p:sp>
        <p:nvSpPr>
          <p:cNvPr id="12" name="Text 3"/>
          <p:cNvSpPr txBox="1"/>
          <p:nvPr/>
        </p:nvSpPr>
        <p:spPr>
          <a:xfrm>
            <a:off x="4355554" y="5072831"/>
            <a:ext cx="3515716" cy="886200"/>
          </a:xfrm>
          <a:prstGeom prst="rect">
            <a:avLst/>
          </a:prstGeom>
          <a:noFill/>
          <a:ln/>
        </p:spPr>
        <p:txBody>
          <a:bodyPr wrap="square" lIns="0" tIns="0" rIns="0" bIns="0" rtlCol="0" anchor="ctr"/>
          <a:lstStyle/>
          <a:p>
            <a:pPr algn="l" indent="0" marL="0">
              <a:lnSpc>
                <a:spcPct val="100000"/>
              </a:lnSpc>
              <a:buNone/>
            </a:pPr>
            <a:r>
              <a:rPr lang="en-US" sz="1438" b="1" dirty="0">
                <a:solidFill>
                  <a:srgbClr val="2A3E5C"/>
                </a:solidFill>
                <a:latin typeface="Arial" pitchFamily="34" charset="0"/>
                <a:ea typeface="Arial" pitchFamily="34" charset="-122"/>
                <a:cs typeface="Arial" pitchFamily="34" charset="-120"/>
              </a:rPr>
              <a:t>Игры и движение
</a:t>
            </a:r>
            <a:pPr algn="l" indent="0" marL="0">
              <a:lnSpc>
                <a:spcPct val="100000"/>
              </a:lnSpc>
              <a:buNone/>
            </a:pPr>
            <a:r>
              <a:rPr lang="en-US" sz="934"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150" dirty="0">
                <a:solidFill>
                  <a:srgbClr val="000000"/>
                </a:solidFill>
                <a:latin typeface="Arial" pitchFamily="34" charset="0"/>
                <a:ea typeface="Arial" pitchFamily="34" charset="-122"/>
                <a:cs typeface="Arial" pitchFamily="34" charset="-120"/>
              </a:rPr>
              <a:t>Squares and green zones are not only beautiful, but useful too. Children can ride bicycles, play games and meet friends. Open spaces help the city feel less crowded and more friendly.
</a:t>
            </a:r>
            <a:endParaRPr lang="en-US" sz="1438" dirty="0"/>
          </a:p>
        </p:txBody>
      </p:sp>
      <p:sp>
        <p:nvSpPr>
          <p:cNvPr id="13" name="Text 4"/>
          <p:cNvSpPr txBox="1"/>
          <p:nvPr/>
        </p:nvSpPr>
        <p:spPr>
          <a:xfrm>
            <a:off x="8268560" y="5072831"/>
            <a:ext cx="3515716" cy="886200"/>
          </a:xfrm>
          <a:prstGeom prst="rect">
            <a:avLst/>
          </a:prstGeom>
          <a:noFill/>
          <a:ln/>
        </p:spPr>
        <p:txBody>
          <a:bodyPr wrap="square" lIns="0" tIns="0" rIns="0" bIns="0" rtlCol="0" anchor="ctr"/>
          <a:lstStyle/>
          <a:p>
            <a:pPr algn="l" indent="0" marL="0">
              <a:lnSpc>
                <a:spcPct val="100000"/>
              </a:lnSpc>
              <a:buNone/>
            </a:pPr>
            <a:r>
              <a:rPr lang="en-US" sz="1375" b="1" dirty="0">
                <a:solidFill>
                  <a:srgbClr val="2A3E5C"/>
                </a:solidFill>
                <a:latin typeface="Arial" pitchFamily="34" charset="0"/>
                <a:ea typeface="Arial" pitchFamily="34" charset="-122"/>
                <a:cs typeface="Arial" pitchFamily="34" charset="-120"/>
              </a:rPr>
              <a:t>Летом прохладнее
</a:t>
            </a:r>
            <a:pPr algn="l" indent="0" marL="0">
              <a:lnSpc>
                <a:spcPct val="100000"/>
              </a:lnSpc>
              <a:buNone/>
            </a:pPr>
            <a:r>
              <a:rPr lang="en-US" sz="894"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Trees and lawns are important in warm weather because they soften summer heat. They also reduce noise from streets and make the air feel cleaner. A well-kept green area improves everyday life for everyone.
</a:t>
            </a:r>
            <a:endParaRPr lang="en-US" sz="13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31191" y="2754450"/>
            <a:ext cx="10689419" cy="2912700"/>
          </a:xfrm>
          <a:prstGeom prst="rect">
            <a:avLst/>
          </a:prstGeom>
        </p:spPr>
      </p:pic>
      <p:sp>
        <p:nvSpPr>
          <p:cNvPr id="5" name="Text 0"/>
          <p:cNvSpPr txBox="1"/>
          <p:nvPr/>
        </p:nvSpPr>
        <p:spPr>
          <a:xfrm>
            <a:off x="499050" y="428000"/>
            <a:ext cx="11153700" cy="1861800"/>
          </a:xfrm>
          <a:prstGeom prst="rect">
            <a:avLst/>
          </a:prstGeom>
          <a:noFill/>
          <a:ln/>
        </p:spPr>
        <p:txBody>
          <a:bodyPr wrap="square" lIns="0" tIns="0" rIns="0" bIns="0" rtlCol="0" anchor="ctr"/>
          <a:lstStyle/>
          <a:p>
            <a:pPr algn="l" indent="0" marL="0">
              <a:lnSpc>
                <a:spcPct val="100000"/>
              </a:lnSpc>
              <a:buNone/>
            </a:pPr>
            <a:r>
              <a:rPr lang="en-US" sz="3200" b="1" dirty="0">
                <a:solidFill>
                  <a:srgbClr val="1C3355"/>
                </a:solidFill>
                <a:latin typeface="Arial" pitchFamily="34" charset="0"/>
                <a:ea typeface="Arial" pitchFamily="34" charset="-122"/>
                <a:cs typeface="Arial" pitchFamily="34" charset="-120"/>
              </a:rPr>
              <a:t>How a New City Object Appears
</a:t>
            </a:r>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000000"/>
                </a:solidFill>
                <a:latin typeface="Arial" pitchFamily="34" charset="0"/>
                <a:ea typeface="Arial" pitchFamily="34" charset="-122"/>
                <a:cs typeface="Arial" pitchFamily="34" charset="-120"/>
              </a:rPr>
              <a:t>Этапы создания городского объекта: от идеи до открытия.
</a:t>
            </a:r>
            <a:endParaRPr lang="en-US" sz="3200" dirty="0"/>
          </a:p>
        </p:txBody>
      </p:sp>
      <p:sp>
        <p:nvSpPr>
          <p:cNvPr id="6"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9</a:t>
            </a:r>
            <a:endParaRPr lang="en-US" sz="2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6096000" y="2243741"/>
            <a:ext cx="6095999" cy="4613671"/>
          </a:xfrm>
          <a:prstGeom prst="rect">
            <a:avLst/>
          </a:prstGeom>
        </p:spPr>
      </p:pic>
      <p:sp>
        <p:nvSpPr>
          <p:cNvPr id="8" name="Text 0"/>
          <p:cNvSpPr txBox="1"/>
          <p:nvPr/>
        </p:nvSpPr>
        <p:spPr>
          <a:xfrm>
            <a:off x="222075" y="355600"/>
            <a:ext cx="11652425" cy="1604882"/>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Clinics and Health Centres in a Neighbourhood
</a:t>
            </a:r>
            <a:endParaRPr lang="en-US" sz="3200" dirty="0"/>
          </a:p>
        </p:txBody>
      </p:sp>
      <p:sp>
        <p:nvSpPr>
          <p:cNvPr id="9"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10</a:t>
            </a:r>
            <a:endParaRPr lang="en-US" sz="2300" dirty="0"/>
          </a:p>
        </p:txBody>
      </p:sp>
      <p:sp>
        <p:nvSpPr>
          <p:cNvPr id="10" name="Text 2"/>
          <p:cNvSpPr txBox="1"/>
          <p:nvPr/>
        </p:nvSpPr>
        <p:spPr>
          <a:xfrm>
            <a:off x="222075" y="2973525"/>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Ближе к дому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New clinics are often built in residential areas so people can get help quickly. A short trip is useful for children, older people and busy parents who need medical advice.
</a:t>
            </a:r>
            <a:endParaRPr lang="en-US" sz="1300" dirty="0"/>
          </a:p>
        </p:txBody>
      </p:sp>
      <p:sp>
        <p:nvSpPr>
          <p:cNvPr id="11" name="Text 3"/>
          <p:cNvSpPr txBox="1"/>
          <p:nvPr/>
        </p:nvSpPr>
        <p:spPr>
          <a:xfrm>
            <a:off x="3172058" y="2973525"/>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Что внутри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A modern clinic usually has a waiting room, examination rooms and a laboratory. Clear signs help patients find the right place, and electronic registration saves time.
</a:t>
            </a:r>
            <a:endParaRPr lang="en-US" sz="1300" dirty="0"/>
          </a:p>
        </p:txBody>
      </p:sp>
      <p:sp>
        <p:nvSpPr>
          <p:cNvPr id="12" name="Text 4"/>
          <p:cNvSpPr txBox="1"/>
          <p:nvPr/>
        </p:nvSpPr>
        <p:spPr>
          <a:xfrm>
            <a:off x="222075" y="5094450"/>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Кто работает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Doctors, nurses and other staff help patients make appointments and receive treatment. Their work is easier when the building is organised well and entrances are accessible.
</a:t>
            </a:r>
            <a:endParaRPr lang="en-US" sz="1300" dirty="0"/>
          </a:p>
        </p:txBody>
      </p:sp>
      <p:sp>
        <p:nvSpPr>
          <p:cNvPr id="13" name="Text 5"/>
          <p:cNvSpPr txBox="1"/>
          <p:nvPr/>
        </p:nvSpPr>
        <p:spPr>
          <a:xfrm>
            <a:off x="3172058" y="5094450"/>
            <a:ext cx="2539500" cy="1143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Удобство и безопасность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Accessible entrances, ramps and wide doors matter for everyone. They make the clinic friendlier, safer and more comfortable for people with different needs.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11</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Новые маршруты и удобные переходы делают поездки предсказуемее, а дорогу до школы, кружков и работы — менее утомительной.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После обновления улиц жители чаще пользуются общественным и личным удобным транспортом, а время в пути и число пробок заметно снижаются.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иллюстрация на основе темы урока; условные значения для сравнения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Как меняется транспорт после новых проектов
</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442093" y="2003550"/>
            <a:ext cx="367763" cy="4203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10931699" y="2042220"/>
            <a:ext cx="428700" cy="34296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5411624" y="4205367"/>
            <a:ext cx="428700" cy="381067"/>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10931699" y="4224420"/>
            <a:ext cx="428700" cy="342960"/>
          </a:xfrm>
          <a:prstGeom prst="rect">
            <a:avLst/>
          </a:prstGeom>
        </p:spPr>
      </p:pic>
      <p:sp>
        <p:nvSpPr>
          <p:cNvPr id="11" name="Text 0"/>
          <p:cNvSpPr txBox="1"/>
          <p:nvPr/>
        </p:nvSpPr>
        <p:spPr>
          <a:xfrm>
            <a:off x="11558958"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12</a:t>
            </a:r>
            <a:endParaRPr lang="en-US" sz="2300" dirty="0"/>
          </a:p>
        </p:txBody>
      </p:sp>
      <p:sp>
        <p:nvSpPr>
          <p:cNvPr id="12" name="Text 1"/>
          <p:cNvSpPr txBox="1"/>
          <p:nvPr/>
        </p:nvSpPr>
        <p:spPr>
          <a:xfrm>
            <a:off x="594450" y="558982"/>
            <a:ext cx="11003100" cy="6279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Спортивные объекты для детей и подростков
</a:t>
            </a:r>
            <a:endParaRPr lang="en-US" sz="3200" dirty="0"/>
          </a:p>
        </p:txBody>
      </p:sp>
      <p:sp>
        <p:nvSpPr>
          <p:cNvPr id="13" name="Text 2"/>
          <p:cNvSpPr txBox="1"/>
          <p:nvPr/>
        </p:nvSpPr>
        <p:spPr>
          <a:xfrm>
            <a:off x="893550" y="1935225"/>
            <a:ext cx="4262400" cy="1813200"/>
          </a:xfrm>
          <a:prstGeom prst="rect">
            <a:avLst/>
          </a:prstGeom>
          <a:noFill/>
          <a:ln/>
        </p:spPr>
        <p:txBody>
          <a:bodyPr wrap="square" lIns="0" tIns="0" rIns="0" bIns="0" rtlCol="0" anchor="ctr"/>
          <a:lstStyle/>
          <a:p>
            <a:pPr algn="l" indent="0" marL="0">
              <a:lnSpc>
                <a:spcPct val="100000"/>
              </a:lnSpc>
              <a:buNone/>
            </a:pPr>
            <a:r>
              <a:rPr lang="en-US" sz="1700" b="1" dirty="0">
                <a:solidFill>
                  <a:srgbClr val="2A3E5C"/>
                </a:solidFill>
                <a:latin typeface="Arial" pitchFamily="34" charset="0"/>
                <a:ea typeface="Arial" pitchFamily="34" charset="-122"/>
                <a:cs typeface="Arial" pitchFamily="34" charset="-120"/>
              </a:rPr>
              <a:t>Стадион и площадка
</a:t>
            </a:r>
            <a:pPr algn="l" indent="0" marL="0">
              <a:lnSpc>
                <a:spcPct val="100000"/>
              </a:lnSpc>
              <a:buNone/>
            </a:pPr>
            <a:r>
              <a:rPr lang="en-US" sz="1800"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Здесь проводят уроки физкультуры, школьные соревнования и тренировки команд. Такие места помогают детям двигаться больше и учат поддерживать здоровый образ жизни.
</a:t>
            </a:r>
            <a:endParaRPr lang="en-US" sz="1700" dirty="0"/>
          </a:p>
        </p:txBody>
      </p:sp>
      <p:sp>
        <p:nvSpPr>
          <p:cNvPr id="14" name="Text 3"/>
          <p:cNvSpPr txBox="1"/>
          <p:nvPr/>
        </p:nvSpPr>
        <p:spPr>
          <a:xfrm>
            <a:off x="6342000" y="1942563"/>
            <a:ext cx="4262400" cy="1813200"/>
          </a:xfrm>
          <a:prstGeom prst="rect">
            <a:avLst/>
          </a:prstGeom>
          <a:noFill/>
          <a:ln/>
        </p:spPr>
        <p:txBody>
          <a:bodyPr wrap="square" lIns="0" tIns="0" rIns="0" bIns="0" rtlCol="0" anchor="ctr"/>
          <a:lstStyle/>
          <a:p>
            <a:pPr algn="l" indent="0" marL="0">
              <a:lnSpc>
                <a:spcPct val="100000"/>
              </a:lnSpc>
              <a:buNone/>
            </a:pPr>
            <a:r>
              <a:rPr lang="en-US" sz="1700" b="1" dirty="0">
                <a:solidFill>
                  <a:srgbClr val="2A3E5C"/>
                </a:solidFill>
                <a:latin typeface="Arial" pitchFamily="34" charset="0"/>
                <a:ea typeface="Arial" pitchFamily="34" charset="-122"/>
                <a:cs typeface="Arial" pitchFamily="34" charset="-120"/>
              </a:rPr>
              <a:t>Зал и секции
</a:t>
            </a:r>
            <a:pPr algn="l" indent="0" marL="0">
              <a:lnSpc>
                <a:spcPct val="100000"/>
              </a:lnSpc>
              <a:buNone/>
            </a:pPr>
            <a:r>
              <a:rPr lang="en-US" sz="1800"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Спортивные залы нужны для тренировок, танцев, единоборств и игр. После школы подростки могут заниматься регулярно и развивать силу, выносливость и дисциплину.
</a:t>
            </a:r>
            <a:endParaRPr lang="en-US" sz="1700" dirty="0"/>
          </a:p>
        </p:txBody>
      </p:sp>
      <p:sp>
        <p:nvSpPr>
          <p:cNvPr id="15" name="Text 4"/>
          <p:cNvSpPr txBox="1"/>
          <p:nvPr/>
        </p:nvSpPr>
        <p:spPr>
          <a:xfrm>
            <a:off x="893550" y="4124775"/>
            <a:ext cx="4262400" cy="1813200"/>
          </a:xfrm>
          <a:prstGeom prst="rect">
            <a:avLst/>
          </a:prstGeom>
          <a:noFill/>
          <a:ln/>
        </p:spPr>
        <p:txBody>
          <a:bodyPr wrap="square" lIns="0" tIns="0" rIns="0" bIns="0" rtlCol="0" anchor="ctr"/>
          <a:lstStyle/>
          <a:p>
            <a:pPr algn="l" indent="0" marL="0">
              <a:lnSpc>
                <a:spcPct val="100000"/>
              </a:lnSpc>
              <a:buNone/>
            </a:pPr>
            <a:r>
              <a:rPr lang="en-US" sz="1700" b="1" dirty="0">
                <a:solidFill>
                  <a:srgbClr val="2A3E5C"/>
                </a:solidFill>
                <a:latin typeface="Arial" pitchFamily="34" charset="0"/>
                <a:ea typeface="Arial" pitchFamily="34" charset="-122"/>
                <a:cs typeface="Arial" pitchFamily="34" charset="-120"/>
              </a:rPr>
              <a:t>Бассейн
</a:t>
            </a:r>
            <a:pPr algn="l" indent="0" marL="0">
              <a:lnSpc>
                <a:spcPct val="100000"/>
              </a:lnSpc>
              <a:buNone/>
            </a:pPr>
            <a:r>
              <a:rPr lang="en-US" sz="1800"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Бассейн подходит для занятий спортом круглый год. Он помогает укреплять здоровье, улучшать осанку и выбирать безопасную физическую нагрузку для разных возрастов.
</a:t>
            </a:r>
            <a:endParaRPr lang="en-US" sz="1700" dirty="0"/>
          </a:p>
        </p:txBody>
      </p:sp>
      <p:sp>
        <p:nvSpPr>
          <p:cNvPr id="16" name="Text 5"/>
          <p:cNvSpPr txBox="1"/>
          <p:nvPr/>
        </p:nvSpPr>
        <p:spPr>
          <a:xfrm>
            <a:off x="6342000" y="4117425"/>
            <a:ext cx="4262400" cy="1813200"/>
          </a:xfrm>
          <a:prstGeom prst="rect">
            <a:avLst/>
          </a:prstGeom>
          <a:noFill/>
          <a:ln/>
        </p:spPr>
        <p:txBody>
          <a:bodyPr wrap="square" lIns="0" tIns="0" rIns="0" bIns="0" rtlCol="0" anchor="ctr"/>
          <a:lstStyle/>
          <a:p>
            <a:pPr algn="l" indent="0" marL="0">
              <a:lnSpc>
                <a:spcPct val="100000"/>
              </a:lnSpc>
              <a:buNone/>
            </a:pPr>
            <a:r>
              <a:rPr lang="en-US" sz="1700" b="1" dirty="0">
                <a:solidFill>
                  <a:srgbClr val="2A3E5C"/>
                </a:solidFill>
                <a:latin typeface="Arial" pitchFamily="34" charset="0"/>
                <a:ea typeface="Arial" pitchFamily="34" charset="-122"/>
                <a:cs typeface="Arial" pitchFamily="34" charset="-120"/>
              </a:rPr>
              <a:t>Командные игры
</a:t>
            </a:r>
            <a:pPr algn="l" indent="0" marL="0">
              <a:lnSpc>
                <a:spcPct val="100000"/>
              </a:lnSpc>
              <a:buNone/>
            </a:pPr>
            <a:r>
              <a:rPr lang="en-US" sz="1800" b="1"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Площадки для футбола, баскетбола и волейбола учат работать в команде. Во время матчей школьники общаются, поддерживают друг друга и проводят свободное время активно.
</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218250" y="3011005"/>
            <a:ext cx="6463500" cy="1967565"/>
          </a:xfrm>
          <a:prstGeom prst="rect">
            <a:avLst/>
          </a:prstGeom>
        </p:spPr>
      </p:pic>
      <p:sp>
        <p:nvSpPr>
          <p:cNvPr id="4" name="Text 0"/>
          <p:cNvSpPr txBox="1"/>
          <p:nvPr/>
        </p:nvSpPr>
        <p:spPr>
          <a:xfrm>
            <a:off x="11558958" y="635508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13</a:t>
            </a:r>
            <a:endParaRPr lang="en-US" sz="2300" dirty="0"/>
          </a:p>
        </p:txBody>
      </p:sp>
      <p:sp>
        <p:nvSpPr>
          <p:cNvPr id="5" name="Text 1"/>
          <p:cNvSpPr txBox="1"/>
          <p:nvPr/>
        </p:nvSpPr>
        <p:spPr>
          <a:xfrm>
            <a:off x="6958475" y="1928850"/>
            <a:ext cx="5025000" cy="41319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Таблица показывает, насколько удобно расположены важные объекты в районе и почему близость помогает жителям в повседневной жизни.
</a:t>
            </a:r>
            <a:pPr algn="l" indent="0" marL="0">
              <a:lnSpc>
                <a:spcPct val="150041"/>
              </a:lnSpc>
              <a:buNone/>
            </a:pPr>
            <a:r>
              <a:rPr lang="en-US" sz="2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Чем ближе находятся школа, парк, остановка и клиника, тем удобнее и безопаснее становится район для семей с детьми.
</a:t>
            </a:r>
            <a:endParaRPr lang="en-US" sz="1600" dirty="0"/>
          </a:p>
        </p:txBody>
      </p:sp>
      <p:sp>
        <p:nvSpPr>
          <p:cNvPr id="6" name="Text 2"/>
          <p:cNvSpPr txBox="1"/>
          <p:nvPr/>
        </p:nvSpPr>
        <p:spPr>
          <a:xfrm>
            <a:off x="367549" y="6492325"/>
            <a:ext cx="5649300" cy="184800"/>
          </a:xfrm>
          <a:prstGeom prst="rect">
            <a:avLst/>
          </a:prstGeom>
          <a:noFill/>
          <a:ln/>
        </p:spPr>
        <p:txBody>
          <a:bodyPr wrap="square" lIns="0" tIns="0" rIns="0" bIns="0" rtlCol="0" anchor="b"/>
          <a:lstStyle/>
          <a:p>
            <a:pPr algn="l"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схема по теме городской инфраструктуры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Какие места должны быть рядом с домом
</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222075" y="4368581"/>
            <a:ext cx="11728625" cy="1878413"/>
          </a:xfrm>
          <a:prstGeom prst="rect">
            <a:avLst/>
          </a:prstGeom>
        </p:spPr>
      </p:pic>
      <p:sp>
        <p:nvSpPr>
          <p:cNvPr id="8"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14</a:t>
            </a:r>
            <a:endParaRPr lang="en-US" sz="2300" dirty="0"/>
          </a:p>
        </p:txBody>
      </p:sp>
      <p:sp>
        <p:nvSpPr>
          <p:cNvPr id="9" name="Text 1"/>
          <p:cNvSpPr txBox="1"/>
          <p:nvPr/>
        </p:nvSpPr>
        <p:spPr>
          <a:xfrm>
            <a:off x="222075" y="355600"/>
            <a:ext cx="11616558" cy="1306175"/>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Что находится под улицами
</a:t>
            </a:r>
            <a:endParaRPr lang="en-US" sz="3200" dirty="0"/>
          </a:p>
        </p:txBody>
      </p:sp>
      <p:sp>
        <p:nvSpPr>
          <p:cNvPr id="10" name="Text 2"/>
          <p:cNvSpPr txBox="1"/>
          <p:nvPr/>
        </p:nvSpPr>
        <p:spPr>
          <a:xfrm>
            <a:off x="341051" y="2406650"/>
            <a:ext cx="2026250" cy="1649169"/>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Водопровод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По трубам вода поступает в дома, школы и больницы. Без исправной системы жители не смогут нормально пользоваться кухней, ванной и другими удобствами каждый день.
</a:t>
            </a:r>
            <a:endParaRPr lang="en-US" sz="1300" dirty="0"/>
          </a:p>
        </p:txBody>
      </p:sp>
      <p:sp>
        <p:nvSpPr>
          <p:cNvPr id="11" name="Text 3"/>
          <p:cNvSpPr txBox="1"/>
          <p:nvPr/>
        </p:nvSpPr>
        <p:spPr>
          <a:xfrm>
            <a:off x="2736900" y="2406650"/>
            <a:ext cx="2026250" cy="1649169"/>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Канализация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Система отвода сточных вод помогает сохранять чистоту и здоровье в городе. Если она работает плохо, появляются запахи, засоры и риск аварий.
</a:t>
            </a:r>
            <a:endParaRPr lang="en-US" sz="1300" dirty="0"/>
          </a:p>
        </p:txBody>
      </p:sp>
      <p:sp>
        <p:nvSpPr>
          <p:cNvPr id="12" name="Text 4"/>
          <p:cNvSpPr txBox="1"/>
          <p:nvPr/>
        </p:nvSpPr>
        <p:spPr>
          <a:xfrm>
            <a:off x="5132752" y="2406650"/>
            <a:ext cx="2026250" cy="1649169"/>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Отопление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Тепловые сети особенно важны зимой, потому что они подают тепло в жилые дома и общественные здания. Старые трубы могут привести к потерям тепла.
</a:t>
            </a:r>
            <a:endParaRPr lang="en-US" sz="1300" dirty="0"/>
          </a:p>
        </p:txBody>
      </p:sp>
      <p:sp>
        <p:nvSpPr>
          <p:cNvPr id="13" name="Text 5"/>
          <p:cNvSpPr txBox="1"/>
          <p:nvPr/>
        </p:nvSpPr>
        <p:spPr>
          <a:xfrm>
            <a:off x="7528601" y="2406650"/>
            <a:ext cx="2026250" cy="1649169"/>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Электрические кабели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Кабели обеспечивают свет, работу техники и зарядку устройств. Когда подземные линии изношены, возможны перебои с электричеством и неудобства для жителей.
</a:t>
            </a:r>
            <a:endParaRPr lang="en-US" sz="1300" dirty="0"/>
          </a:p>
        </p:txBody>
      </p:sp>
      <p:sp>
        <p:nvSpPr>
          <p:cNvPr id="14" name="Text 6"/>
          <p:cNvSpPr txBox="1"/>
          <p:nvPr/>
        </p:nvSpPr>
        <p:spPr>
          <a:xfrm>
            <a:off x="9924450" y="2406650"/>
            <a:ext cx="2026250" cy="1649169"/>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Интернет-линии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950" dirty="0">
                <a:solidFill>
                  <a:srgbClr val="000000"/>
                </a:solidFill>
                <a:latin typeface="Arial" pitchFamily="34" charset="0"/>
                <a:ea typeface="Arial" pitchFamily="34" charset="-122"/>
                <a:cs typeface="Arial" pitchFamily="34" charset="-120"/>
              </a:rPr>
              <a:t>Подземные линии связи помогают школам, офисам и семьям быстро получать информацию. Современный город нуждается в надёжной связи так же, как в дорогах и парках.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541998" y="1834950"/>
            <a:ext cx="6486754" cy="4248300"/>
          </a:xfrm>
          <a:prstGeom prst="rect">
            <a:avLst/>
          </a:prstGeom>
        </p:spPr>
      </p:pic>
      <p:sp>
        <p:nvSpPr>
          <p:cNvPr id="4"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15</a:t>
            </a:r>
            <a:endParaRPr lang="en-US" sz="2300" dirty="0"/>
          </a:p>
        </p:txBody>
      </p:sp>
      <p:sp>
        <p:nvSpPr>
          <p:cNvPr id="5" name="Text 1"/>
          <p:cNvSpPr txBox="1"/>
          <p:nvPr/>
        </p:nvSpPr>
        <p:spPr>
          <a:xfrm>
            <a:off x="367550" y="2004739"/>
            <a:ext cx="4634100" cy="3846300"/>
          </a:xfrm>
          <a:prstGeom prst="rect">
            <a:avLst/>
          </a:prstGeom>
          <a:noFill/>
          <a:ln/>
        </p:spPr>
        <p:txBody>
          <a:bodyPr wrap="square" lIns="0" tIns="0" rIns="0" bIns="0" rtlCol="0" anchor="ctr"/>
          <a:lstStyle/>
          <a:p>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Семьи чаще всего поддерживают проекты, которые сразу улучшают повседневную жизнь: дорогу в школу, отдых во дворе и доступ к помощи.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600" dirty="0">
                <a:solidFill>
                  <a:srgbClr val="000000"/>
                </a:solidFill>
                <a:latin typeface="Arial" pitchFamily="34" charset="0"/>
                <a:ea typeface="Arial" pitchFamily="34" charset="-122"/>
                <a:cs typeface="Arial" pitchFamily="34" charset="-120"/>
              </a:rPr>
              <a:t>Наибольший приоритет получают безопасные дороги, школы и медицина, потому что эти проекты влияют на жизнь жителей каждый день.
</a:t>
            </a:r>
            <a:endParaRPr lang="en-US" sz="1600" dirty="0"/>
          </a:p>
        </p:txBody>
      </p:sp>
      <p:sp>
        <p:nvSpPr>
          <p:cNvPr id="6" name="Text 2"/>
          <p:cNvSpPr txBox="1"/>
          <p:nvPr/>
        </p:nvSpPr>
        <p:spPr>
          <a:xfrm>
            <a:off x="5541167" y="6358508"/>
            <a:ext cx="6488400" cy="184800"/>
          </a:xfrm>
          <a:prstGeom prst="rect">
            <a:avLst/>
          </a:prstGeom>
          <a:noFill/>
          <a:ln/>
        </p:spPr>
        <p:txBody>
          <a:bodyPr wrap="square" lIns="0" tIns="0" rIns="0" bIns="0" rtlCol="0" anchor="b"/>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диаграмма; условная шкала важности
</a:t>
            </a:r>
            <a:endParaRPr lang="en-US" sz="1200" dirty="0"/>
          </a:p>
        </p:txBody>
      </p:sp>
      <p:sp>
        <p:nvSpPr>
          <p:cNvPr id="7" name="Text 3"/>
          <p:cNvSpPr txBox="1"/>
          <p:nvPr/>
        </p:nvSpPr>
        <p:spPr>
          <a:xfrm>
            <a:off x="367550" y="290525"/>
            <a:ext cx="11456700" cy="928200"/>
          </a:xfrm>
          <a:prstGeom prst="rect">
            <a:avLst/>
          </a:prstGeom>
          <a:noFill/>
          <a:ln/>
        </p:spPr>
        <p:txBody>
          <a:bodyPr wrap="square" lIns="0" tIns="0" rIns="0" bIns="0" rtlCol="0" anchor="ctr"/>
          <a:lstStyle/>
          <a:p>
            <a:pPr algn="ctr" indent="0" marL="0">
              <a:lnSpc>
                <a:spcPct val="90000"/>
              </a:lnSpc>
              <a:buNone/>
            </a:pPr>
            <a:r>
              <a:rPr lang="en-US" sz="3200" b="1" dirty="0">
                <a:solidFill>
                  <a:srgbClr val="2A3E5C"/>
                </a:solidFill>
                <a:latin typeface="Arial" pitchFamily="34" charset="0"/>
                <a:ea typeface="Arial" pitchFamily="34" charset="-122"/>
                <a:cs typeface="Arial" pitchFamily="34" charset="-120"/>
              </a:rPr>
              <a:t>Какие городские проекты важнее всего
</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16</a:t>
            </a:r>
            <a:endParaRPr lang="en-US" sz="2300" dirty="0"/>
          </a:p>
        </p:txBody>
      </p:sp>
      <p:sp>
        <p:nvSpPr>
          <p:cNvPr id="8" name="Text 1"/>
          <p:cNvSpPr txBox="1"/>
          <p:nvPr/>
        </p:nvSpPr>
        <p:spPr>
          <a:xfrm>
            <a:off x="929864" y="2197099"/>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Рабочие места на стройке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Строительство новых зданий даёт работу строителям, инженерам, водителям и дизайнерам. Это помогает многим семьям получать доход и развивать полезные навыки.
</a:t>
            </a:r>
            <a:endParaRPr lang="en-US" sz="1800" dirty="0"/>
          </a:p>
        </p:txBody>
      </p:sp>
      <p:sp>
        <p:nvSpPr>
          <p:cNvPr id="9" name="Text 2"/>
          <p:cNvSpPr txBox="1"/>
          <p:nvPr/>
        </p:nvSpPr>
        <p:spPr>
          <a:xfrm>
            <a:off x="6889285" y="2197099"/>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Работа после открытия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Когда объект готов, городу нужны учителя, врачи, продавцы и сотрудники обслуживания. Значит, новый район продолжает создавать занятость и после окончания стройки.
</a:t>
            </a:r>
            <a:endParaRPr lang="en-US" sz="1800" dirty="0"/>
          </a:p>
        </p:txBody>
      </p:sp>
      <p:sp>
        <p:nvSpPr>
          <p:cNvPr id="10" name="Text 3"/>
          <p:cNvSpPr txBox="1"/>
          <p:nvPr/>
        </p:nvSpPr>
        <p:spPr>
          <a:xfrm>
            <a:off x="929864" y="4237125"/>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Развитие бизнеса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Современные улицы, школы и услуги делают район привлекательнее для магазинов и компаний. Бизнесу проще работать там, где людям удобно жить и передвигаться.
</a:t>
            </a:r>
            <a:endParaRPr lang="en-US" sz="1800" dirty="0"/>
          </a:p>
        </p:txBody>
      </p:sp>
      <p:sp>
        <p:nvSpPr>
          <p:cNvPr id="11" name="Text 4"/>
          <p:cNvSpPr txBox="1"/>
          <p:nvPr/>
        </p:nvSpPr>
        <p:spPr>
          <a:xfrm>
            <a:off x="6889285" y="4237125"/>
            <a:ext cx="4808460" cy="1452475"/>
          </a:xfrm>
          <a:prstGeom prst="rect">
            <a:avLst/>
          </a:prstGeom>
          <a:noFill/>
          <a:ln/>
        </p:spPr>
        <p:txBody>
          <a:bodyPr wrap="square" lIns="0" tIns="0" rIns="0" bIns="0" rtlCol="0" anchor="t"/>
          <a:lstStyle/>
          <a:p>
            <a:pPr algn="l" indent="0" marL="0">
              <a:lnSpc>
                <a:spcPct val="100000"/>
              </a:lnSpc>
              <a:buNone/>
            </a:pPr>
            <a:r>
              <a:rPr lang="en-US" sz="1800" b="1" dirty="0">
                <a:solidFill>
                  <a:srgbClr val="000000"/>
                </a:solidFill>
                <a:latin typeface="Arial" pitchFamily="34" charset="0"/>
                <a:ea typeface="Arial" pitchFamily="34" charset="-122"/>
                <a:cs typeface="Arial" pitchFamily="34" charset="-120"/>
              </a:rPr>
              <a:t>Рост всего города
</a:t>
            </a:r>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
</a:t>
            </a:r>
            <a:pPr algn="l" indent="0" marL="0">
              <a:lnSpc>
                <a:spcPct val="140000"/>
              </a:lnSpc>
              <a:buNone/>
            </a:pPr>
            <a:r>
              <a:rPr lang="en-US" sz="1200" dirty="0">
                <a:solidFill>
                  <a:srgbClr val="000000"/>
                </a:solidFill>
                <a:latin typeface="Arial" pitchFamily="34" charset="0"/>
                <a:ea typeface="Arial" pitchFamily="34" charset="-122"/>
                <a:cs typeface="Arial" pitchFamily="34" charset="-120"/>
              </a:rPr>
              <a:t>Чем больше удобных зданий и дорог появляется, тем активнее развивается город. Строительство поддерживает экономику, улучшает инфраструктуру и создаёт новые возможности для жителей.
</a:t>
            </a:r>
            <a:endParaRPr lang="en-US" sz="1800" dirty="0"/>
          </a:p>
        </p:txBody>
      </p:sp>
      <p:sp>
        <p:nvSpPr>
          <p:cNvPr id="12" name="Text 5"/>
          <p:cNvSpPr txBox="1"/>
          <p:nvPr/>
        </p:nvSpPr>
        <p:spPr>
          <a:xfrm>
            <a:off x="222075" y="355600"/>
            <a:ext cx="11616558" cy="1270000"/>
          </a:xfrm>
          <a:prstGeom prst="rect">
            <a:avLst/>
          </a:prstGeom>
          <a:noFill/>
          <a:ln/>
        </p:spPr>
        <p:txBody>
          <a:bodyPr wrap="square" lIns="0" tIns="0" rIns="0" bIns="0" rtlCol="0" anchor="ctr"/>
          <a:lstStyle/>
          <a:p>
            <a:pPr algn="l" indent="0" marL="0">
              <a:lnSpc>
                <a:spcPct val="90000"/>
              </a:lnSpc>
              <a:buNone/>
            </a:pPr>
            <a:r>
              <a:rPr lang="en-US" sz="3200" b="1" dirty="0">
                <a:solidFill>
                  <a:srgbClr val="2A3E5C"/>
                </a:solidFill>
                <a:latin typeface="Arial" pitchFamily="34" charset="0"/>
                <a:ea typeface="Arial" pitchFamily="34" charset="-122"/>
                <a:cs typeface="Arial" pitchFamily="34" charset="-120"/>
              </a:rPr>
              <a:t>Как строительство помогает экономике города
</a:t>
            </a:r>
            <a:endParaRPr lang="en-US"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31191" y="2754450"/>
            <a:ext cx="10689419" cy="2912700"/>
          </a:xfrm>
          <a:prstGeom prst="rect">
            <a:avLst/>
          </a:prstGeom>
        </p:spPr>
      </p:pic>
      <p:sp>
        <p:nvSpPr>
          <p:cNvPr id="5" name="Text 0"/>
          <p:cNvSpPr txBox="1"/>
          <p:nvPr/>
        </p:nvSpPr>
        <p:spPr>
          <a:xfrm>
            <a:off x="499050" y="428000"/>
            <a:ext cx="11153700" cy="1861800"/>
          </a:xfrm>
          <a:prstGeom prst="rect">
            <a:avLst/>
          </a:prstGeom>
          <a:noFill/>
          <a:ln/>
        </p:spPr>
        <p:txBody>
          <a:bodyPr wrap="square" lIns="0" tIns="0" rIns="0" bIns="0" rtlCol="0" anchor="ctr"/>
          <a:lstStyle/>
          <a:p>
            <a:pPr algn="l" indent="0" marL="0">
              <a:lnSpc>
                <a:spcPct val="100000"/>
              </a:lnSpc>
              <a:buNone/>
            </a:pPr>
            <a:r>
              <a:rPr lang="en-US" sz="3200" b="1" dirty="0">
                <a:solidFill>
                  <a:srgbClr val="1C3355"/>
                </a:solidFill>
                <a:latin typeface="Arial" pitchFamily="34" charset="0"/>
                <a:ea typeface="Arial" pitchFamily="34" charset="-122"/>
                <a:cs typeface="Arial" pitchFamily="34" charset="-120"/>
              </a:rPr>
              <a:t>Кто участвует в городском проекте
</a:t>
            </a:r>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000000"/>
                </a:solidFill>
                <a:latin typeface="Arial" pitchFamily="34" charset="0"/>
                <a:ea typeface="Arial" pitchFamily="34" charset="-122"/>
                <a:cs typeface="Arial" pitchFamily="34" charset="-120"/>
              </a:rPr>
              <a:t>Схема показывает путь проекта от запроса жителей до использования готового объекта.
</a:t>
            </a:r>
            <a:endParaRPr lang="en-US" sz="3200" dirty="0"/>
          </a:p>
        </p:txBody>
      </p:sp>
      <p:sp>
        <p:nvSpPr>
          <p:cNvPr id="6"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17</a:t>
            </a:r>
            <a:endParaRPr lang="en-US" sz="2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18</a:t>
            </a:r>
            <a:endParaRPr lang="en-US" sz="2300" dirty="0"/>
          </a:p>
        </p:txBody>
      </p:sp>
      <p:sp>
        <p:nvSpPr>
          <p:cNvPr id="4" name="Text 1"/>
          <p:cNvSpPr txBox="1"/>
          <p:nvPr/>
        </p:nvSpPr>
        <p:spPr>
          <a:xfrm>
            <a:off x="6420400" y="1621807"/>
            <a:ext cx="5122800" cy="31200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Эта последовательность показывает, что доступность нужно учитывать уже на этапе планирования, а не добавлять в самом конце.
</a:t>
            </a:r>
            <a:endParaRPr lang="en-US" sz="1600" dirty="0"/>
          </a:p>
        </p:txBody>
      </p:sp>
      <p:sp>
        <p:nvSpPr>
          <p:cNvPr id="5" name="Text 2"/>
          <p:cNvSpPr txBox="1"/>
          <p:nvPr/>
        </p:nvSpPr>
        <p:spPr>
          <a:xfrm>
            <a:off x="886700" y="1832400"/>
            <a:ext cx="4647000" cy="2698800"/>
          </a:xfrm>
          <a:prstGeom prst="rect">
            <a:avLst/>
          </a:prstGeom>
          <a:noFill/>
          <a:ln/>
        </p:spPr>
        <p:txBody>
          <a:bodyPr wrap="square" lIns="0" tIns="0" rIns="0" bIns="0" rtlCol="0" anchor="ctr"/>
          <a:lstStyle/>
          <a:p>
            <a:pPr algn="ctr" indent="0" marL="0">
              <a:lnSpc>
                <a:spcPct val="100000"/>
              </a:lnSpc>
              <a:buNone/>
            </a:pPr>
            <a:r>
              <a:rPr lang="en-US" sz="3000" b="1" dirty="0">
                <a:solidFill>
                  <a:srgbClr val="2A3E5C"/>
                </a:solidFill>
                <a:latin typeface="Arial" pitchFamily="34" charset="0"/>
                <a:ea typeface="Arial" pitchFamily="34" charset="-122"/>
                <a:cs typeface="Arial" pitchFamily="34" charset="-120"/>
              </a:rPr>
              <a:t>7
</a:t>
            </a:r>
            <a:pPr algn="ctr" indent="0" marL="0">
              <a:lnSpc>
                <a:spcPct val="100000"/>
              </a:lnSpc>
              <a:buNone/>
            </a:pPr>
            <a:r>
              <a:rPr lang="en-US" sz="1400" b="1" dirty="0">
                <a:solidFill>
                  <a:srgbClr val="2A3E5C"/>
                </a:solidFill>
                <a:latin typeface="Arial" pitchFamily="34" charset="0"/>
                <a:ea typeface="Arial" pitchFamily="34" charset="-122"/>
                <a:cs typeface="Arial" pitchFamily="34" charset="-120"/>
              </a:rPr>
              <a:t>
</a:t>
            </a:r>
            <a:pPr algn="ctr" indent="0" marL="0">
              <a:lnSpc>
                <a:spcPct val="100000"/>
              </a:lnSpc>
              <a:buNone/>
            </a:pPr>
            <a:r>
              <a:rPr lang="en-US" sz="1900" dirty="0">
                <a:solidFill>
                  <a:srgbClr val="000000"/>
                </a:solidFill>
                <a:latin typeface="Arial" pitchFamily="34" charset="0"/>
                <a:ea typeface="Arial" pitchFamily="34" charset="-122"/>
                <a:cs typeface="Arial" pitchFamily="34" charset="-120"/>
              </a:rPr>
              <a:t>этапов проходит городской проект от идеи до открытия.
</a:t>
            </a:r>
            <a:endParaRPr lang="en-US" sz="3000" dirty="0"/>
          </a:p>
        </p:txBody>
      </p:sp>
      <p:sp>
        <p:nvSpPr>
          <p:cNvPr id="6" name="Text 3"/>
          <p:cNvSpPr txBox="1"/>
          <p:nvPr/>
        </p:nvSpPr>
        <p:spPr>
          <a:xfrm>
            <a:off x="648800" y="4818000"/>
            <a:ext cx="5122800" cy="601200"/>
          </a:xfrm>
          <a:prstGeom prst="rect">
            <a:avLst/>
          </a:prstGeom>
          <a:noFill/>
          <a:ln/>
        </p:spPr>
        <p:txBody>
          <a:bodyPr wrap="square" lIns="0" tIns="0" rIns="0" bIns="0" rtlCol="0" anchor="t"/>
          <a:lstStyle/>
          <a:p>
            <a:pPr algn="ctr" indent="0" marL="0">
              <a:lnSpc>
                <a:spcPct val="100000"/>
              </a:lnSpc>
              <a:buNone/>
            </a:pPr>
            <a:r>
              <a:rPr lang="en-US" sz="1200" i="1" dirty="0">
                <a:solidFill>
                  <a:srgbClr val="2A3E5C"/>
                </a:solidFill>
                <a:latin typeface="Arial" pitchFamily="34" charset="0"/>
                <a:ea typeface="Arial" pitchFamily="34" charset="-122"/>
                <a:cs typeface="Arial" pitchFamily="34" charset="-120"/>
              </a:rPr>
              <a:t>Структура городского проекта, представленная в презентации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707275" y="2348140"/>
            <a:ext cx="7101300" cy="2161719"/>
          </a:xfrm>
          <a:prstGeom prst="rect">
            <a:avLst/>
          </a:prstGeom>
        </p:spPr>
      </p:pic>
      <p:sp>
        <p:nvSpPr>
          <p:cNvPr id="4" name="Text 0"/>
          <p:cNvSpPr txBox="1"/>
          <p:nvPr/>
        </p:nvSpPr>
        <p:spPr>
          <a:xfrm>
            <a:off x="196850" y="778500"/>
            <a:ext cx="3979500" cy="5301000"/>
          </a:xfrm>
          <a:prstGeom prst="rect">
            <a:avLst/>
          </a:prstGeom>
          <a:noFill/>
          <a:ln/>
        </p:spPr>
        <p:txBody>
          <a:bodyPr wrap="square" lIns="0" tIns="0" rIns="0" bIns="0" rtlCol="0" anchor="ctr"/>
          <a:lstStyle/>
          <a:p>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Главные проекты и их будущий результат
</a:t>
            </a:r>
            <a:pPr algn="l" indent="0" marL="0">
              <a:lnSpc>
                <a:spcPct val="115000"/>
              </a:lnSpc>
              <a:buNone/>
            </a:pPr>
            <a:r>
              <a:rPr lang="en-US" sz="25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Таблица показывает, как разные городские проекты влияют на жизнь жителей через время и конкретные изменения вокруг них.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600" dirty="0">
                <a:solidFill>
                  <a:srgbClr val="000000"/>
                </a:solidFill>
                <a:latin typeface="Arial" pitchFamily="34" charset="0"/>
                <a:ea typeface="Arial" pitchFamily="34" charset="-122"/>
                <a:cs typeface="Arial" pitchFamily="34" charset="-120"/>
              </a:rPr>
              <a:t>У каждого проекта свой срок, но результат всегда связан с удобством, безопасностью и качеством жизни в районе.
</a:t>
            </a:r>
            <a:endParaRPr lang="en-US" sz="2500" dirty="0"/>
          </a:p>
        </p:txBody>
      </p:sp>
      <p:sp>
        <p:nvSpPr>
          <p:cNvPr id="5" name="Text 1"/>
          <p:cNvSpPr txBox="1"/>
          <p:nvPr/>
        </p:nvSpPr>
        <p:spPr>
          <a:xfrm>
            <a:off x="0" y="6358500"/>
            <a:ext cx="632100" cy="1485300"/>
          </a:xfrm>
          <a:prstGeom prst="rect">
            <a:avLst/>
          </a:prstGeom>
          <a:noFill/>
          <a:ln/>
        </p:spPr>
        <p:txBody>
          <a:bodyPr wrap="square" lIns="0" tIns="0" rIns="0" bIns="0" rtlCol="0" anchor="t"/>
          <a:lstStyle/>
          <a:p>
            <a:pPr algn="ctr" indent="0" marL="0">
              <a:lnSpc>
                <a:spcPct val="100000"/>
              </a:lnSpc>
              <a:buNone/>
            </a:pPr>
            <a:r>
              <a:rPr lang="en-US" sz="2300" b="1" dirty="0">
                <a:solidFill>
                  <a:srgbClr val="D9D9D9"/>
                </a:solidFill>
                <a:latin typeface="Arial" pitchFamily="34" charset="0"/>
                <a:ea typeface="Arial" pitchFamily="34" charset="-122"/>
                <a:cs typeface="Arial" pitchFamily="34" charset="-120"/>
              </a:rPr>
              <a:t>19</a:t>
            </a:r>
            <a:endParaRPr lang="en-US" sz="2300" dirty="0"/>
          </a:p>
        </p:txBody>
      </p:sp>
      <p:sp>
        <p:nvSpPr>
          <p:cNvPr id="6" name="Text 2"/>
          <p:cNvSpPr txBox="1"/>
          <p:nvPr/>
        </p:nvSpPr>
        <p:spPr>
          <a:xfrm>
            <a:off x="5320167" y="6420933"/>
            <a:ext cx="6488400" cy="184800"/>
          </a:xfrm>
          <a:prstGeom prst="rect">
            <a:avLst/>
          </a:prstGeom>
          <a:noFill/>
          <a:ln/>
        </p:spPr>
        <p:txBody>
          <a:bodyPr wrap="square" lIns="0" tIns="0" rIns="0" bIns="0" rtlCol="0" anchor="ctr"/>
          <a:lstStyle/>
          <a:p>
            <a:pPr algn="r" indent="0" marL="0">
              <a:lnSpc>
                <a:spcPct val="100000"/>
              </a:lnSpc>
              <a:buNone/>
            </a:pPr>
            <a:r>
              <a:rPr lang="en-US" sz="1200" i="1" dirty="0">
                <a:solidFill>
                  <a:srgbClr val="2A3E5C"/>
                </a:solidFill>
                <a:latin typeface="Arial" pitchFamily="34" charset="0"/>
                <a:ea typeface="Arial" pitchFamily="34" charset="-122"/>
                <a:cs typeface="Arial" pitchFamily="34" charset="-120"/>
              </a:rPr>
              <a:t>Учебная схема по теме будущего города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5959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740400" y="932250"/>
            <a:ext cx="9940500" cy="4993500"/>
          </a:xfrm>
          <a:prstGeom prst="rect">
            <a:avLst/>
          </a:prstGeom>
          <a:noFill/>
          <a:ln/>
        </p:spPr>
        <p:txBody>
          <a:bodyPr wrap="square" lIns="0" tIns="0" rIns="0" bIns="0" rtlCol="0" anchor="ctr"/>
          <a:lstStyle/>
          <a:p>
            <a:pPr algn="l" indent="0" marL="0">
              <a:lnSpc>
                <a:spcPct val="100000"/>
              </a:lnSpc>
              <a:buNone/>
            </a:pPr>
            <a:r>
              <a:rPr lang="en-US" sz="4000" b="1" dirty="0">
                <a:solidFill>
                  <a:srgbClr val="FFFFFF"/>
                </a:solidFill>
                <a:latin typeface="Arial" pitchFamily="34" charset="0"/>
                <a:ea typeface="Arial" pitchFamily="34" charset="-122"/>
                <a:cs typeface="Arial" pitchFamily="34" charset="-120"/>
              </a:rPr>
              <a:t>Умное строительство делает город лучше
</a:t>
            </a:r>
            <a:pPr algn="l" indent="0" marL="0">
              <a:lnSpc>
                <a:spcPct val="100000"/>
              </a:lnSpc>
              <a:buNone/>
            </a:pPr>
            <a:r>
              <a:rPr lang="en-US" sz="4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0" dirty="0">
                <a:solidFill>
                  <a:srgbClr val="FFFFFF"/>
                </a:solidFill>
                <a:latin typeface="Arial" pitchFamily="34" charset="0"/>
                <a:ea typeface="Arial" pitchFamily="34" charset="-122"/>
                <a:cs typeface="Arial" pitchFamily="34" charset="-120"/>
              </a:rPr>
              <a:t>Будущий город строится не случайно: новые дома, школы, дороги, парки и клиники должны помогать людям каждый день. Именно поэтому хороший план делает жизнь безопаснее, удобнее и приятнее.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2026-05-31T03:58:38Z</dcterms:created>
  <dcterms:modified xsi:type="dcterms:W3CDTF">2026-05-31T03:58:38Z</dcterms:modified>
</cp:coreProperties>
</file>